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2" r:id="rId4"/>
    <p:sldId id="283" r:id="rId5"/>
    <p:sldId id="284" r:id="rId6"/>
    <p:sldId id="285" r:id="rId7"/>
    <p:sldId id="286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distance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Distance Sensor</a:t>
            </a:r>
          </a:p>
          <a:p>
            <a:r>
              <a:rPr lang="en-US" dirty="0"/>
              <a:t>Learn how to use the Wait Functions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E4588658-2FF0-4103-8C6D-E0A4B2B390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2782118" y="3429000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7B91-5784-4E91-9C03-6CCEE60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distance sensor?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37FE9-7847-4B91-95F5-564B8DEE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C57D-BB07-475A-9A11-D44BE04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6EA95B-5BBE-4D2F-881C-EC2D7679C66A}"/>
              </a:ext>
            </a:extLst>
          </p:cNvPr>
          <p:cNvSpPr txBox="1">
            <a:spLocks/>
          </p:cNvSpPr>
          <p:nvPr/>
        </p:nvSpPr>
        <p:spPr>
          <a:xfrm>
            <a:off x="155088" y="1140006"/>
            <a:ext cx="4883637" cy="508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Measures the distance to an object or surface using ultrasonic technology</a:t>
            </a:r>
          </a:p>
          <a:p>
            <a:r>
              <a:rPr lang="en-US" dirty="0"/>
              <a:t>There are also lights around the ultrasonic sensor (4 segments) that can be programmed individually (see Lights Lesson)</a:t>
            </a:r>
          </a:p>
          <a:p>
            <a:r>
              <a:rPr lang="en-US" dirty="0"/>
              <a:t>The sensor can sense distances from 50-2000mm</a:t>
            </a:r>
          </a:p>
          <a:p>
            <a:r>
              <a:rPr lang="en-US" dirty="0"/>
              <a:t>There is a fast sensing capability from 50-300mm</a:t>
            </a:r>
          </a:p>
        </p:txBody>
      </p:sp>
      <p:pic>
        <p:nvPicPr>
          <p:cNvPr id="6" name="Picture 5" descr="A close up of a camera&#10;&#10;Description automatically generated">
            <a:extLst>
              <a:ext uri="{FF2B5EF4-FFF2-40B4-BE49-F238E27FC236}">
                <a16:creationId xmlns:a16="http://schemas.microsoft.com/office/drawing/2014/main" id="{5408F1E8-EB61-4832-B571-7DBDC236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3" t="17685" r="17158" b="20701"/>
          <a:stretch/>
        </p:blipFill>
        <p:spPr>
          <a:xfrm>
            <a:off x="4889634" y="1617043"/>
            <a:ext cx="3837652" cy="25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6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B529-6322-4163-B7BB-C26CB145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program with a distance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9D69-8080-49F0-83A7-CE01031A9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>
            <a:normAutofit/>
          </a:bodyPr>
          <a:lstStyle/>
          <a:p>
            <a:r>
              <a:rPr lang="en-US" dirty="0"/>
              <a:t>The Distance Sensor must be initialized before use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r>
              <a:rPr lang="en-US" dirty="0"/>
              <a:t>The Distance Sensor can measure the distance to an object or surface using ultrasonic</a:t>
            </a:r>
          </a:p>
          <a:p>
            <a:r>
              <a:rPr lang="en-US" dirty="0"/>
              <a:t>You can also program the lights around the sensor. This is covered in a different lesson.</a:t>
            </a:r>
          </a:p>
          <a:p>
            <a:r>
              <a:rPr lang="en-US" dirty="0"/>
              <a:t>Units can be measured in Percent, Centimeters or Inches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D42F2-83E1-4B1D-AF71-E324E769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D2E8-265D-4F74-8563-4CE93FD8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06AFF-2037-473D-90B3-6A70C5BEE4CD}"/>
              </a:ext>
            </a:extLst>
          </p:cNvPr>
          <p:cNvSpPr txBox="1"/>
          <p:nvPr/>
        </p:nvSpPr>
        <p:spPr>
          <a:xfrm>
            <a:off x="249773" y="2218764"/>
            <a:ext cx="130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for the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9340-C080-438B-8BD7-286BA73036FC}"/>
              </a:ext>
            </a:extLst>
          </p:cNvPr>
          <p:cNvSpPr txBox="1"/>
          <p:nvPr/>
        </p:nvSpPr>
        <p:spPr>
          <a:xfrm>
            <a:off x="4583926" y="2220089"/>
            <a:ext cx="6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ECB3F8-2F4F-4A09-858D-36AFEFD671E6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4195" y="1936378"/>
            <a:ext cx="2" cy="282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D7D4C-7C10-45BE-A760-20B86FCB562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886933" y="1940396"/>
            <a:ext cx="0" cy="279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C4DC07-2B3C-456C-A4BF-F5AA30629016}"/>
              </a:ext>
            </a:extLst>
          </p:cNvPr>
          <p:cNvSpPr txBox="1"/>
          <p:nvPr/>
        </p:nvSpPr>
        <p:spPr>
          <a:xfrm>
            <a:off x="155088" y="4354492"/>
            <a:ext cx="834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unit=</a:t>
            </a:r>
            <a:r>
              <a:rPr lang="en-GB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BEBEE-32A8-4C44-83A1-D75BF8D589FC}"/>
              </a:ext>
            </a:extLst>
          </p:cNvPr>
          <p:cNvSpPr txBox="1"/>
          <p:nvPr/>
        </p:nvSpPr>
        <p:spPr>
          <a:xfrm>
            <a:off x="221876" y="4667239"/>
            <a:ext cx="567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distnace.get_distance_cm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12933-A4EB-4683-83B8-5FDE487F4264}"/>
              </a:ext>
            </a:extLst>
          </p:cNvPr>
          <p:cNvSpPr txBox="1"/>
          <p:nvPr/>
        </p:nvSpPr>
        <p:spPr>
          <a:xfrm>
            <a:off x="5189940" y="521409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 feature in Python that allows you to set the mode to </a:t>
            </a:r>
            <a:r>
              <a:rPr lang="en-US" sz="1600" dirty="0" err="1"/>
              <a:t>short_range</a:t>
            </a:r>
            <a:r>
              <a:rPr lang="en-US" sz="1600" dirty="0"/>
              <a:t> – increases accuracy, but decreases range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174017-33D1-4737-8912-6890225396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799221" y="4932947"/>
            <a:ext cx="1143319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194214-6441-4A78-9315-F6F2236FA174}"/>
              </a:ext>
            </a:extLst>
          </p:cNvPr>
          <p:cNvCxnSpPr>
            <a:stCxn id="16" idx="0"/>
          </p:cNvCxnSpPr>
          <p:nvPr/>
        </p:nvCxnSpPr>
        <p:spPr>
          <a:xfrm flipV="1">
            <a:off x="6942540" y="4693046"/>
            <a:ext cx="404744" cy="52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69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1B8-A124-4A93-ABD5-B22BFFE0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Away from the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CDA4-F61B-43CC-8476-7FAC9E40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9" y="1140006"/>
            <a:ext cx="7086218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want to find the opening. Use your Distance Sensor (mounted on the side of the robot like Droid Bot IV) to locate the gap</a:t>
            </a:r>
          </a:p>
          <a:p>
            <a:r>
              <a:rPr lang="en-US" dirty="0"/>
              <a:t>Program your robot to move straight until it is less than 20cm from the wall</a:t>
            </a:r>
          </a:p>
          <a:p>
            <a:r>
              <a:rPr lang="en-US" dirty="0"/>
              <a:t>You will need to use the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wait_for_distance_closer_than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function.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Pseudocode: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movement motors</a:t>
            </a:r>
            <a:r>
              <a:rPr lang="en-US" dirty="0"/>
              <a:t> for your robot (A and E for ADB robot)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stop action </a:t>
            </a:r>
            <a:r>
              <a:rPr lang="en-US" dirty="0"/>
              <a:t>to brake</a:t>
            </a:r>
          </a:p>
          <a:p>
            <a:pPr lvl="1"/>
            <a:r>
              <a:rPr lang="en-US" dirty="0"/>
              <a:t>Set the </a:t>
            </a:r>
            <a:r>
              <a:rPr lang="en-US" b="1" dirty="0"/>
              <a:t>% speed </a:t>
            </a:r>
            <a:r>
              <a:rPr lang="en-US" dirty="0"/>
              <a:t>for your robot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 the distance sensor</a:t>
            </a:r>
          </a:p>
          <a:p>
            <a:pPr lvl="1"/>
            <a:r>
              <a:rPr lang="en-US" dirty="0"/>
              <a:t>Start </a:t>
            </a:r>
            <a:r>
              <a:rPr lang="en-US" b="1" dirty="0"/>
              <a:t>moving straight</a:t>
            </a:r>
          </a:p>
          <a:p>
            <a:pPr lvl="1"/>
            <a:r>
              <a:rPr lang="en-US" dirty="0"/>
              <a:t>Use the </a:t>
            </a:r>
            <a:r>
              <a:rPr lang="en-US" b="1" dirty="0"/>
              <a:t>wait for </a:t>
            </a:r>
            <a:r>
              <a:rPr lang="en-US" dirty="0"/>
              <a:t>block</a:t>
            </a:r>
            <a:r>
              <a:rPr lang="en-US" b="1" dirty="0"/>
              <a:t> </a:t>
            </a:r>
            <a:r>
              <a:rPr lang="en-US" dirty="0"/>
              <a:t>to detect that it is less than 20cm from the wall</a:t>
            </a:r>
          </a:p>
          <a:p>
            <a:pPr lvl="1"/>
            <a:r>
              <a:rPr lang="en-US" b="1" dirty="0"/>
              <a:t>Stop moving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25A48-9D7A-4696-B0C8-B6078A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522AC-DD5B-4539-BD50-F97C1AB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A7026-C583-4A94-8A85-D14F383C1728}"/>
              </a:ext>
            </a:extLst>
          </p:cNvPr>
          <p:cNvSpPr/>
          <p:nvPr/>
        </p:nvSpPr>
        <p:spPr>
          <a:xfrm>
            <a:off x="7343060" y="3667031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DBF67-4E10-404E-841B-9E3E6D438885}"/>
              </a:ext>
            </a:extLst>
          </p:cNvPr>
          <p:cNvGrpSpPr/>
          <p:nvPr/>
        </p:nvGrpSpPr>
        <p:grpSpPr>
          <a:xfrm rot="10800000">
            <a:off x="7920246" y="2449886"/>
            <a:ext cx="660559" cy="790597"/>
            <a:chOff x="6310708" y="2223671"/>
            <a:chExt cx="809489" cy="898563"/>
          </a:xfrm>
        </p:grpSpPr>
        <p:sp>
          <p:nvSpPr>
            <p:cNvPr id="9" name="Rounded Rectangle 27">
              <a:extLst>
                <a:ext uri="{FF2B5EF4-FFF2-40B4-BE49-F238E27FC236}">
                  <a16:creationId xmlns:a16="http://schemas.microsoft.com/office/drawing/2014/main" id="{4B824055-D0BF-49D8-9D78-095FB104CE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ounded Rectangle 28">
              <a:extLst>
                <a:ext uri="{FF2B5EF4-FFF2-40B4-BE49-F238E27FC236}">
                  <a16:creationId xmlns:a16="http://schemas.microsoft.com/office/drawing/2014/main" id="{5F6B81A4-B3A8-4418-9A0A-6C8D6833DF9D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1" name="Rounded Rectangle 29">
              <a:extLst>
                <a:ext uri="{FF2B5EF4-FFF2-40B4-BE49-F238E27FC236}">
                  <a16:creationId xmlns:a16="http://schemas.microsoft.com/office/drawing/2014/main" id="{50C217AE-E33E-41A7-8096-7CD454B24BC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8BB9E-3DA6-42AF-BE86-CA9DD8AD4C7F}"/>
              </a:ext>
            </a:extLst>
          </p:cNvPr>
          <p:cNvGrpSpPr/>
          <p:nvPr/>
        </p:nvGrpSpPr>
        <p:grpSpPr>
          <a:xfrm>
            <a:off x="8071086" y="2698583"/>
            <a:ext cx="157356" cy="401934"/>
            <a:chOff x="8464250" y="5024176"/>
            <a:chExt cx="157356" cy="401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0A9B97-44D1-430A-BE90-6FEE7949FB3A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0C4FF-1AE8-4F45-981E-1912FEE3D92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04246-B3FD-437D-9C7C-9302A3FF90E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39A4D-3454-471A-A859-B4A66F633CE5}"/>
              </a:ext>
            </a:extLst>
          </p:cNvPr>
          <p:cNvCxnSpPr>
            <a:cxnSpLocks/>
          </p:cNvCxnSpPr>
          <p:nvPr/>
        </p:nvCxnSpPr>
        <p:spPr>
          <a:xfrm>
            <a:off x="8286094" y="3335427"/>
            <a:ext cx="0" cy="152735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67A3DF-4EF2-488A-A729-8381FCD4FD41}"/>
              </a:ext>
            </a:extLst>
          </p:cNvPr>
          <p:cNvCxnSpPr>
            <a:cxnSpLocks/>
          </p:cNvCxnSpPr>
          <p:nvPr/>
        </p:nvCxnSpPr>
        <p:spPr>
          <a:xfrm flipH="1">
            <a:off x="7657348" y="4213227"/>
            <a:ext cx="543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692936-7EBA-4AF0-A95E-6E7AF2F31277}"/>
              </a:ext>
            </a:extLst>
          </p:cNvPr>
          <p:cNvSpPr txBox="1"/>
          <p:nvPr/>
        </p:nvSpPr>
        <p:spPr>
          <a:xfrm>
            <a:off x="7566986" y="4193131"/>
            <a:ext cx="72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2136E7-EE3A-4889-8EBE-A44E1B7E3C86}"/>
              </a:ext>
            </a:extLst>
          </p:cNvPr>
          <p:cNvSpPr/>
          <p:nvPr/>
        </p:nvSpPr>
        <p:spPr>
          <a:xfrm>
            <a:off x="7327044" y="1757582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6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3487E4A-1A62-4585-A7C5-CF920219BA62}"/>
              </a:ext>
            </a:extLst>
          </p:cNvPr>
          <p:cNvSpPr txBox="1"/>
          <p:nvPr/>
        </p:nvSpPr>
        <p:spPr>
          <a:xfrm>
            <a:off x="175260" y="2803309"/>
            <a:ext cx="77579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 =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DistanceSensor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distance.wait_for_distance_closer_than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20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E1277-A831-4459-A239-C8A79F38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1: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271D-6A4E-4703-ACE7-47069DC4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8F872-D7AC-41E0-81C5-4001602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7429-2A71-46E3-8DF8-1838957E3D37}"/>
              </a:ext>
            </a:extLst>
          </p:cNvPr>
          <p:cNvSpPr txBox="1"/>
          <p:nvPr/>
        </p:nvSpPr>
        <p:spPr>
          <a:xfrm>
            <a:off x="5310740" y="3286166"/>
            <a:ext cx="199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Configure robot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AF738-BF54-45E6-8DB0-F7FB66D33116}"/>
              </a:ext>
            </a:extLst>
          </p:cNvPr>
          <p:cNvSpPr txBox="1"/>
          <p:nvPr/>
        </p:nvSpPr>
        <p:spPr>
          <a:xfrm>
            <a:off x="2825819" y="4032819"/>
            <a:ext cx="16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 moving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05505-A628-476D-984F-1B3E42480E54}"/>
              </a:ext>
            </a:extLst>
          </p:cNvPr>
          <p:cNvSpPr txBox="1"/>
          <p:nvPr/>
        </p:nvSpPr>
        <p:spPr>
          <a:xfrm>
            <a:off x="6922922" y="4138355"/>
            <a:ext cx="2148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Wait until the Distance sensor is less than 20cm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34898-1F65-41EA-BD8D-1CF12CFD7911}"/>
              </a:ext>
            </a:extLst>
          </p:cNvPr>
          <p:cNvSpPr/>
          <p:nvPr/>
        </p:nvSpPr>
        <p:spPr>
          <a:xfrm>
            <a:off x="175260" y="1298162"/>
            <a:ext cx="874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previous lessons, you learnt how to configure your robot. (See Configuring Your Robot Lesson)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B2B29-DBB5-469A-89C2-6370BD879E09}"/>
              </a:ext>
            </a:extLst>
          </p:cNvPr>
          <p:cNvSpPr txBox="1"/>
          <p:nvPr/>
        </p:nvSpPr>
        <p:spPr>
          <a:xfrm>
            <a:off x="2825818" y="4663308"/>
            <a:ext cx="15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 moving</a:t>
            </a:r>
          </a:p>
        </p:txBody>
      </p:sp>
    </p:spTree>
    <p:extLst>
      <p:ext uri="{BB962C8B-B14F-4D97-AF65-F5344CB8AC3E}">
        <p14:creationId xmlns:p14="http://schemas.microsoft.com/office/powerpoint/2010/main" val="268863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1A86-4B90-44A6-A2A3-204EDF3D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0AF1-1019-4768-ADE8-15641623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919234" cy="508260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find the wall, move the robot backwards and go through the hole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09D1-9271-47FE-BA26-51506874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D7583-93A8-44F9-843D-D6EB466B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759E0-3AB0-49AB-8004-B6739C63970E}"/>
              </a:ext>
            </a:extLst>
          </p:cNvPr>
          <p:cNvSpPr/>
          <p:nvPr/>
        </p:nvSpPr>
        <p:spPr>
          <a:xfrm>
            <a:off x="7301377" y="4360993"/>
            <a:ext cx="254984" cy="12087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211975-25FA-4EE3-9380-96300A2BFE8D}"/>
              </a:ext>
            </a:extLst>
          </p:cNvPr>
          <p:cNvGrpSpPr/>
          <p:nvPr/>
        </p:nvGrpSpPr>
        <p:grpSpPr>
          <a:xfrm rot="16200000">
            <a:off x="7753136" y="3380126"/>
            <a:ext cx="660559" cy="790597"/>
            <a:chOff x="6310708" y="2223671"/>
            <a:chExt cx="809489" cy="898563"/>
          </a:xfrm>
        </p:grpSpPr>
        <p:sp>
          <p:nvSpPr>
            <p:cNvPr id="8" name="Rounded Rectangle 27">
              <a:extLst>
                <a:ext uri="{FF2B5EF4-FFF2-40B4-BE49-F238E27FC236}">
                  <a16:creationId xmlns:a16="http://schemas.microsoft.com/office/drawing/2014/main" id="{C648574A-9567-4264-8175-564155DD84C1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ounded Rectangle 28">
              <a:extLst>
                <a:ext uri="{FF2B5EF4-FFF2-40B4-BE49-F238E27FC236}">
                  <a16:creationId xmlns:a16="http://schemas.microsoft.com/office/drawing/2014/main" id="{6245DD39-AA3C-418F-818B-155C08DBAC1E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0" name="Rounded Rectangle 29">
              <a:extLst>
                <a:ext uri="{FF2B5EF4-FFF2-40B4-BE49-F238E27FC236}">
                  <a16:creationId xmlns:a16="http://schemas.microsoft.com/office/drawing/2014/main" id="{DA68CB0F-31B7-4194-9AF7-D87893AA80E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D576C7-ACD5-48AF-9F71-A7669E47CD18}"/>
              </a:ext>
            </a:extLst>
          </p:cNvPr>
          <p:cNvGrpSpPr/>
          <p:nvPr/>
        </p:nvGrpSpPr>
        <p:grpSpPr>
          <a:xfrm rot="5400000">
            <a:off x="7854010" y="3470507"/>
            <a:ext cx="157356" cy="401934"/>
            <a:chOff x="8464250" y="5024176"/>
            <a:chExt cx="157356" cy="401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9C25DD-FC75-4CFA-A08B-F5CD0838F9E7}"/>
                </a:ext>
              </a:extLst>
            </p:cNvPr>
            <p:cNvSpPr/>
            <p:nvPr/>
          </p:nvSpPr>
          <p:spPr>
            <a:xfrm>
              <a:off x="8464250" y="5024176"/>
              <a:ext cx="157356" cy="401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BBED859-8900-4502-84BB-38F9A8F684A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4250" y="5074538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8A3C7-749C-4FBE-B989-445542A0BC5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8465930" y="5236986"/>
              <a:ext cx="146304" cy="146304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65E0B-58B8-4E70-8B99-F91C535F808B}"/>
              </a:ext>
            </a:extLst>
          </p:cNvPr>
          <p:cNvSpPr/>
          <p:nvPr/>
        </p:nvSpPr>
        <p:spPr>
          <a:xfrm>
            <a:off x="7285361" y="1930269"/>
            <a:ext cx="254984" cy="11334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FE1D78-B199-4787-9EAC-EB07099A608C}"/>
              </a:ext>
            </a:extLst>
          </p:cNvPr>
          <p:cNvCxnSpPr>
            <a:cxnSpLocks/>
          </p:cNvCxnSpPr>
          <p:nvPr/>
        </p:nvCxnSpPr>
        <p:spPr>
          <a:xfrm flipH="1">
            <a:off x="6339829" y="3730056"/>
            <a:ext cx="1200516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3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1170</TotalTime>
  <Words>675</Words>
  <Application>Microsoft Macintosh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Introduction to distance sensor</vt:lpstr>
      <vt:lpstr>Lesson Objectives</vt:lpstr>
      <vt:lpstr>What is a distance sensor?</vt:lpstr>
      <vt:lpstr>How do you program with a distance Sensor</vt:lpstr>
      <vt:lpstr>Challenge: Away from the Wall</vt:lpstr>
      <vt:lpstr>Challenge 1: Solution</vt:lpstr>
      <vt:lpstr>extension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158</cp:revision>
  <dcterms:created xsi:type="dcterms:W3CDTF">2016-07-04T02:35:12Z</dcterms:created>
  <dcterms:modified xsi:type="dcterms:W3CDTF">2020-12-16T21:12:56Z</dcterms:modified>
</cp:coreProperties>
</file>