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95" r:id="rId5"/>
    <p:sldId id="296" r:id="rId6"/>
    <p:sldId id="297" r:id="rId7"/>
    <p:sldId id="322" r:id="rId8"/>
    <p:sldId id="328" r:id="rId9"/>
    <p:sldId id="29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85" d="100"/>
          <a:sy n="185" d="100"/>
        </p:scale>
        <p:origin x="37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EV3Lessons.com, Last edit 05/25/2030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EV3Lessons.com, Last edit 05/25/2030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EV3Lessons.com, Last edit 05/25/2030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EV3Lessons.com, Last edit 05/25/2030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EV3Lessons.com, Last edit 05/25/2030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EV3Lessons.com, Last edit 05/25/2030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EV3Lessons.com, Last edit 05/25/2030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EV3Lessons.com, Last edit 05/25/2030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EV3Lessons.com, Last edit 05/25/2030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EV3Lessons.com, Last edit 05/25/2030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EV3Lessons.com, Last edit 05/25/2030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PROPORTIONAL Line FOLLOWER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create a proportional line follower</a:t>
            </a:r>
          </a:p>
          <a:p>
            <a:r>
              <a:rPr lang="en-US" dirty="0"/>
              <a:t>Learn how to calculate error and correction</a:t>
            </a:r>
          </a:p>
          <a:p>
            <a:r>
              <a:rPr lang="en-US" dirty="0"/>
              <a:t>Learn how to use variables and math blocks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Copyright © 2020 EV3Lessons.com, Last edit 05/25/2030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Reflected light sensor readings show how “dark” the measured area is on average</a:t>
            </a:r>
          </a:p>
          <a:p>
            <a:r>
              <a:rPr lang="en-US" dirty="0"/>
              <a:t>Calibrated readings should range from 100 (on just white) to 0 (on just black)</a:t>
            </a:r>
          </a:p>
        </p:txBody>
      </p:sp>
      <p:sp>
        <p:nvSpPr>
          <p:cNvPr id="4" name="Footer Placeholder 3"/>
          <p:cNvSpPr>
            <a:spLocks noGrp="1"/>
          </p:cNvSpPr>
          <p:nvPr>
            <p:ph type="ftr" sz="quarter" idx="11"/>
          </p:nvPr>
        </p:nvSpPr>
        <p:spPr/>
        <p:txBody>
          <a:bodyPr/>
          <a:lstStyle/>
          <a:p>
            <a:r>
              <a:rPr lang="en-US"/>
              <a:t>Copyright © 2020 EV3Lessons.com, Last edit 05/25/2030</a:t>
            </a:r>
            <a:endParaRPr lang="en-US" dirty="0"/>
          </a:p>
        </p:txBody>
      </p:sp>
      <p:sp>
        <p:nvSpPr>
          <p:cNvPr id="2" name="Title 1"/>
          <p:cNvSpPr>
            <a:spLocks noGrp="1"/>
          </p:cNvSpPr>
          <p:nvPr>
            <p:ph type="title"/>
          </p:nvPr>
        </p:nvSpPr>
        <p:spPr/>
        <p:txBody>
          <a:bodyPr/>
          <a:lstStyle/>
          <a:p>
            <a:r>
              <a:rPr lang="en-US" dirty="0"/>
              <a:t>How Far Is the Robot From The Line?</a:t>
            </a:r>
          </a:p>
        </p:txBody>
      </p:sp>
      <p:cxnSp>
        <p:nvCxnSpPr>
          <p:cNvPr id="6" name="Straight Connector 5"/>
          <p:cNvCxnSpPr/>
          <p:nvPr/>
        </p:nvCxnSpPr>
        <p:spPr>
          <a:xfrm>
            <a:off x="1373624" y="4263124"/>
            <a:ext cx="5974373" cy="0"/>
          </a:xfrm>
          <a:prstGeom prst="line">
            <a:avLst/>
          </a:prstGeom>
          <a:ln w="466725">
            <a:solidFill>
              <a:schemeClr val="tx1"/>
            </a:solidFill>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6413957" y="3017214"/>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TextBox 7"/>
          <p:cNvSpPr txBox="1"/>
          <p:nvPr/>
        </p:nvSpPr>
        <p:spPr>
          <a:xfrm>
            <a:off x="4252164" y="3036241"/>
            <a:ext cx="2206245" cy="300082"/>
          </a:xfrm>
          <a:prstGeom prst="rect">
            <a:avLst/>
          </a:prstGeom>
          <a:noFill/>
        </p:spPr>
        <p:txBody>
          <a:bodyPr wrap="none" rtlCol="0">
            <a:spAutoFit/>
          </a:bodyPr>
          <a:lstStyle/>
          <a:p>
            <a:r>
              <a:rPr lang="en-US" sz="1350" dirty="0"/>
              <a:t>Light Sensor Measured Area:</a:t>
            </a:r>
          </a:p>
        </p:txBody>
      </p:sp>
      <p:sp>
        <p:nvSpPr>
          <p:cNvPr id="9" name="TextBox 8"/>
          <p:cNvSpPr txBox="1"/>
          <p:nvPr/>
        </p:nvSpPr>
        <p:spPr>
          <a:xfrm>
            <a:off x="7550540" y="4127880"/>
            <a:ext cx="474810" cy="300082"/>
          </a:xfrm>
          <a:prstGeom prst="rect">
            <a:avLst/>
          </a:prstGeom>
          <a:noFill/>
        </p:spPr>
        <p:txBody>
          <a:bodyPr wrap="none" rtlCol="0">
            <a:spAutoFit/>
          </a:bodyPr>
          <a:lstStyle/>
          <a:p>
            <a:r>
              <a:rPr lang="en-US" sz="1350" dirty="0"/>
              <a:t>Line</a:t>
            </a:r>
          </a:p>
        </p:txBody>
      </p:sp>
      <p:sp>
        <p:nvSpPr>
          <p:cNvPr id="10" name="Oval 9"/>
          <p:cNvSpPr/>
          <p:nvPr/>
        </p:nvSpPr>
        <p:spPr>
          <a:xfrm>
            <a:off x="1476259" y="3711329"/>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2" name="TextBox 11"/>
          <p:cNvSpPr txBox="1"/>
          <p:nvPr/>
        </p:nvSpPr>
        <p:spPr>
          <a:xfrm>
            <a:off x="1055264" y="3366708"/>
            <a:ext cx="1178721" cy="300082"/>
          </a:xfrm>
          <a:prstGeom prst="rect">
            <a:avLst/>
          </a:prstGeom>
          <a:noFill/>
        </p:spPr>
        <p:txBody>
          <a:bodyPr wrap="none" rtlCol="0">
            <a:spAutoFit/>
          </a:bodyPr>
          <a:lstStyle/>
          <a:p>
            <a:r>
              <a:rPr lang="en-US" sz="1350" dirty="0"/>
              <a:t>Reading = 100</a:t>
            </a:r>
          </a:p>
        </p:txBody>
      </p:sp>
      <p:sp>
        <p:nvSpPr>
          <p:cNvPr id="13" name="Oval 12"/>
          <p:cNvSpPr/>
          <p:nvPr/>
        </p:nvSpPr>
        <p:spPr>
          <a:xfrm>
            <a:off x="2395054" y="4110329"/>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TextBox 13"/>
          <p:cNvSpPr txBox="1"/>
          <p:nvPr/>
        </p:nvSpPr>
        <p:spPr>
          <a:xfrm>
            <a:off x="1974060" y="3765708"/>
            <a:ext cx="1002390" cy="300082"/>
          </a:xfrm>
          <a:prstGeom prst="rect">
            <a:avLst/>
          </a:prstGeom>
          <a:noFill/>
        </p:spPr>
        <p:txBody>
          <a:bodyPr wrap="none" rtlCol="0">
            <a:spAutoFit/>
          </a:bodyPr>
          <a:lstStyle/>
          <a:p>
            <a:r>
              <a:rPr lang="en-US" sz="1350" dirty="0"/>
              <a:t>Reading = 0</a:t>
            </a:r>
          </a:p>
        </p:txBody>
      </p:sp>
      <p:sp>
        <p:nvSpPr>
          <p:cNvPr id="15" name="Oval 14"/>
          <p:cNvSpPr/>
          <p:nvPr/>
        </p:nvSpPr>
        <p:spPr>
          <a:xfrm>
            <a:off x="3390394" y="3932286"/>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TextBox 15"/>
          <p:cNvSpPr txBox="1"/>
          <p:nvPr/>
        </p:nvSpPr>
        <p:spPr>
          <a:xfrm>
            <a:off x="2969400" y="3587664"/>
            <a:ext cx="1090555" cy="300082"/>
          </a:xfrm>
          <a:prstGeom prst="rect">
            <a:avLst/>
          </a:prstGeom>
          <a:noFill/>
        </p:spPr>
        <p:txBody>
          <a:bodyPr wrap="none" rtlCol="0">
            <a:spAutoFit/>
          </a:bodyPr>
          <a:lstStyle/>
          <a:p>
            <a:r>
              <a:rPr lang="en-US" sz="1350" dirty="0"/>
              <a:t>Reading = 50</a:t>
            </a:r>
          </a:p>
        </p:txBody>
      </p:sp>
      <p:sp>
        <p:nvSpPr>
          <p:cNvPr id="17" name="Oval 16"/>
          <p:cNvSpPr/>
          <p:nvPr/>
        </p:nvSpPr>
        <p:spPr>
          <a:xfrm>
            <a:off x="4458268" y="4008069"/>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8" name="TextBox 17"/>
          <p:cNvSpPr txBox="1"/>
          <p:nvPr/>
        </p:nvSpPr>
        <p:spPr>
          <a:xfrm>
            <a:off x="4037274" y="3663448"/>
            <a:ext cx="1090555" cy="300082"/>
          </a:xfrm>
          <a:prstGeom prst="rect">
            <a:avLst/>
          </a:prstGeom>
          <a:noFill/>
        </p:spPr>
        <p:txBody>
          <a:bodyPr wrap="none" rtlCol="0">
            <a:spAutoFit/>
          </a:bodyPr>
          <a:lstStyle/>
          <a:p>
            <a:r>
              <a:rPr lang="en-US" sz="1350" dirty="0"/>
              <a:t>Reading = 25</a:t>
            </a:r>
          </a:p>
        </p:txBody>
      </p:sp>
      <p:sp>
        <p:nvSpPr>
          <p:cNvPr id="19" name="Oval 18"/>
          <p:cNvSpPr/>
          <p:nvPr/>
        </p:nvSpPr>
        <p:spPr>
          <a:xfrm>
            <a:off x="5651012" y="3877680"/>
            <a:ext cx="290147" cy="290147"/>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0" name="TextBox 19"/>
          <p:cNvSpPr txBox="1"/>
          <p:nvPr/>
        </p:nvSpPr>
        <p:spPr>
          <a:xfrm>
            <a:off x="5230018" y="3533058"/>
            <a:ext cx="1090555" cy="300082"/>
          </a:xfrm>
          <a:prstGeom prst="rect">
            <a:avLst/>
          </a:prstGeom>
          <a:noFill/>
        </p:spPr>
        <p:txBody>
          <a:bodyPr wrap="none" rtlCol="0">
            <a:spAutoFit/>
          </a:bodyPr>
          <a:lstStyle/>
          <a:p>
            <a:r>
              <a:rPr lang="en-US" sz="1350" dirty="0"/>
              <a:t>Reading = 75</a:t>
            </a:r>
          </a:p>
        </p:txBody>
      </p:sp>
      <p:sp>
        <p:nvSpPr>
          <p:cNvPr id="5" name="Slide Number Placeholder 4">
            <a:extLst>
              <a:ext uri="{FF2B5EF4-FFF2-40B4-BE49-F238E27FC236}">
                <a16:creationId xmlns:a16="http://schemas.microsoft.com/office/drawing/2014/main" id="{3D95841A-7A69-4C5A-A151-ACB2FAD9A296}"/>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2108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Computing an error </a:t>
            </a:r>
            <a:r>
              <a:rPr lang="en-US" dirty="0">
                <a:sym typeface="Wingdings"/>
              </a:rPr>
              <a:t> how far is the robot from a target</a:t>
            </a:r>
          </a:p>
          <a:p>
            <a:pPr lvl="1"/>
            <a:r>
              <a:rPr lang="en-US" dirty="0">
                <a:sym typeface="Wingdings"/>
              </a:rPr>
              <a:t>Robots follow the edge of line </a:t>
            </a:r>
            <a:r>
              <a:rPr lang="en-US" dirty="0">
                <a:sym typeface="Wingdings" panose="05000000000000000000" pitchFamily="2" charset="2"/>
              </a:rPr>
              <a:t> target should be a sensor reading of 50</a:t>
            </a:r>
          </a:p>
          <a:p>
            <a:pPr lvl="1"/>
            <a:r>
              <a:rPr lang="en-US" dirty="0">
                <a:sym typeface="Wingdings"/>
              </a:rPr>
              <a:t>Error should indicate how far the sensor’s value is from a reading of 50</a:t>
            </a:r>
          </a:p>
          <a:p>
            <a:r>
              <a:rPr lang="en-US" b="1" dirty="0">
                <a:sym typeface="Wingdings"/>
              </a:rPr>
              <a:t>Making a correction </a:t>
            </a:r>
            <a:r>
              <a:rPr lang="en-US" dirty="0">
                <a:sym typeface="Wingdings"/>
              </a:rPr>
              <a:t> make the robot take an action that is proportional to the error.  You must multiply the error by a scaling factor to determine the correction.</a:t>
            </a:r>
          </a:p>
          <a:p>
            <a:pPr lvl="1"/>
            <a:r>
              <a:rPr lang="en-US" dirty="0">
                <a:sym typeface="Wingdings"/>
              </a:rPr>
              <a:t>To follow a line a robot must turn towards the edge of the line</a:t>
            </a:r>
          </a:p>
          <a:p>
            <a:pPr lvl="1"/>
            <a:r>
              <a:rPr lang="en-US" dirty="0">
                <a:sym typeface="Wingdings"/>
              </a:rPr>
              <a:t>The robot must turn more sharply if it is far from a line</a:t>
            </a:r>
          </a:p>
          <a:p>
            <a:pPr lvl="1"/>
            <a:r>
              <a:rPr lang="en-US" dirty="0">
                <a:sym typeface="Wingdings"/>
              </a:rPr>
              <a:t>How do you do this:  You must adjust steering input on move block</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Copyright © 2020 EV3Lessons.com, Last edit 05/25/2030</a:t>
            </a:r>
          </a:p>
        </p:txBody>
      </p:sp>
      <p:sp>
        <p:nvSpPr>
          <p:cNvPr id="2" name="Title 1"/>
          <p:cNvSpPr>
            <a:spLocks noGrp="1"/>
          </p:cNvSpPr>
          <p:nvPr>
            <p:ph type="title"/>
          </p:nvPr>
        </p:nvSpPr>
        <p:spPr/>
        <p:txBody>
          <a:bodyPr/>
          <a:lstStyle/>
          <a:p>
            <a:r>
              <a:rPr lang="en-US" dirty="0"/>
              <a:t>Line Following</a:t>
            </a:r>
          </a:p>
        </p:txBody>
      </p:sp>
      <p:sp>
        <p:nvSpPr>
          <p:cNvPr id="5" name="Slide Number Placeholder 4">
            <a:extLst>
              <a:ext uri="{FF2B5EF4-FFF2-40B4-BE49-F238E27FC236}">
                <a16:creationId xmlns:a16="http://schemas.microsoft.com/office/drawing/2014/main" id="{F27078B6-788E-4991-AD96-456182383994}"/>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145179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411041"/>
            <a:ext cx="8245366" cy="3621712"/>
          </a:xfrm>
        </p:spPr>
        <p:txBody>
          <a:bodyPr>
            <a:normAutofit/>
          </a:bodyPr>
          <a:lstStyle/>
          <a:p>
            <a:pPr marL="0" indent="0">
              <a:buNone/>
            </a:pPr>
            <a:r>
              <a:rPr lang="en-US" dirty="0"/>
              <a:t>Pseudocode:</a:t>
            </a:r>
          </a:p>
          <a:p>
            <a:pPr marL="342900" indent="-342900">
              <a:buFont typeface="+mj-lt"/>
              <a:buAutoNum type="arabicPeriod"/>
            </a:pPr>
            <a:r>
              <a:rPr lang="en-US" dirty="0"/>
              <a:t>Compute the error = Distance from line = (Light sensor reading - Target Reading)</a:t>
            </a:r>
          </a:p>
          <a:p>
            <a:pPr marL="342900" indent="-342900">
              <a:buFont typeface="+mj-lt"/>
              <a:buAutoNum type="arabicPeriod"/>
            </a:pPr>
            <a:r>
              <a:rPr lang="en-US" dirty="0"/>
              <a:t>Scale the error to determine a correction amount.  Adjust your scaling factor to make you robot follow the line more smoothly.</a:t>
            </a:r>
          </a:p>
          <a:p>
            <a:pPr marL="342900" indent="-342900">
              <a:buFont typeface="+mj-lt"/>
              <a:buAutoNum type="arabicPeriod"/>
            </a:pPr>
            <a:r>
              <a:rPr lang="en-US" dirty="0"/>
              <a:t>Use the Correction value (computed in Step 2) to adjust the robot’s turn towards the line.</a:t>
            </a:r>
          </a:p>
        </p:txBody>
      </p:sp>
      <p:sp>
        <p:nvSpPr>
          <p:cNvPr id="4" name="Footer Placeholder 3"/>
          <p:cNvSpPr>
            <a:spLocks noGrp="1"/>
          </p:cNvSpPr>
          <p:nvPr>
            <p:ph type="ftr" sz="quarter" idx="11"/>
          </p:nvPr>
        </p:nvSpPr>
        <p:spPr/>
        <p:txBody>
          <a:bodyPr/>
          <a:lstStyle/>
          <a:p>
            <a:r>
              <a:rPr lang="en-US"/>
              <a:t>Copyright © 2020 EV3Lessons.com, Last edit 05/25/2030</a:t>
            </a:r>
          </a:p>
        </p:txBody>
      </p:sp>
      <p:sp>
        <p:nvSpPr>
          <p:cNvPr id="2" name="Title 1"/>
          <p:cNvSpPr>
            <a:spLocks noGrp="1"/>
          </p:cNvSpPr>
          <p:nvPr>
            <p:ph type="title"/>
          </p:nvPr>
        </p:nvSpPr>
        <p:spPr/>
        <p:txBody>
          <a:bodyPr>
            <a:normAutofit fontScale="90000"/>
          </a:bodyPr>
          <a:lstStyle/>
          <a:p>
            <a:r>
              <a:rPr lang="en-US" dirty="0"/>
              <a:t>How do you make a Proportional Line Follower?</a:t>
            </a:r>
          </a:p>
        </p:txBody>
      </p:sp>
      <p:sp>
        <p:nvSpPr>
          <p:cNvPr id="5" name="Slide Number Placeholder 4">
            <a:extLst>
              <a:ext uri="{FF2B5EF4-FFF2-40B4-BE49-F238E27FC236}">
                <a16:creationId xmlns:a16="http://schemas.microsoft.com/office/drawing/2014/main" id="{A8F259BA-EE85-4452-A35F-E3473DB2F8BB}"/>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411361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15173" y="6241571"/>
            <a:ext cx="4870585" cy="365125"/>
          </a:xfrm>
        </p:spPr>
        <p:txBody>
          <a:bodyPr/>
          <a:lstStyle/>
          <a:p>
            <a:r>
              <a:rPr lang="en-US"/>
              <a:t>Copyright © 2020 EV3Lessons.com, Last edit 05/25/2030</a:t>
            </a:r>
            <a:endParaRPr lang="en-US" dirty="0"/>
          </a:p>
        </p:txBody>
      </p:sp>
      <p:sp>
        <p:nvSpPr>
          <p:cNvPr id="2" name="Title 1"/>
          <p:cNvSpPr>
            <a:spLocks noGrp="1"/>
          </p:cNvSpPr>
          <p:nvPr>
            <p:ph type="title"/>
          </p:nvPr>
        </p:nvSpPr>
        <p:spPr/>
        <p:txBody>
          <a:bodyPr/>
          <a:lstStyle/>
          <a:p>
            <a:r>
              <a:rPr lang="en-US" dirty="0"/>
              <a:t>Challenge</a:t>
            </a:r>
          </a:p>
        </p:txBody>
      </p:sp>
      <p:graphicFrame>
        <p:nvGraphicFramePr>
          <p:cNvPr id="6" name="Table 5"/>
          <p:cNvGraphicFramePr>
            <a:graphicFrameLocks noGrp="1"/>
          </p:cNvGraphicFramePr>
          <p:nvPr>
            <p:extLst>
              <p:ext uri="{D42A27DB-BD31-4B8C-83A1-F6EECF244321}">
                <p14:modId xmlns:p14="http://schemas.microsoft.com/office/powerpoint/2010/main" val="2385803947"/>
              </p:ext>
            </p:extLst>
          </p:nvPr>
        </p:nvGraphicFramePr>
        <p:xfrm>
          <a:off x="201864" y="1305252"/>
          <a:ext cx="8720260" cy="4424683"/>
        </p:xfrm>
        <a:graphic>
          <a:graphicData uri="http://schemas.openxmlformats.org/drawingml/2006/table">
            <a:tbl>
              <a:tblPr firstRow="1" bandRow="1">
                <a:tableStyleId>{2D5ABB26-0587-4C30-8999-92F81FD0307C}</a:tableStyleId>
              </a:tblPr>
              <a:tblGrid>
                <a:gridCol w="3914814">
                  <a:extLst>
                    <a:ext uri="{9D8B030D-6E8A-4147-A177-3AD203B41FA5}">
                      <a16:colId xmlns:a16="http://schemas.microsoft.com/office/drawing/2014/main" val="20002"/>
                    </a:ext>
                  </a:extLst>
                </a:gridCol>
                <a:gridCol w="4805446">
                  <a:extLst>
                    <a:ext uri="{9D8B030D-6E8A-4147-A177-3AD203B41FA5}">
                      <a16:colId xmlns:a16="http://schemas.microsoft.com/office/drawing/2014/main" val="20003"/>
                    </a:ext>
                  </a:extLst>
                </a:gridCol>
              </a:tblGrid>
              <a:tr h="675110">
                <a:tc>
                  <a:txBody>
                    <a:bodyPr/>
                    <a:lstStyle/>
                    <a:p>
                      <a:pPr algn="ctr"/>
                      <a:r>
                        <a:rPr lang="en-US" sz="1400" b="1" dirty="0"/>
                        <a:t>Compute Error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C201"/>
                    </a:solidFill>
                  </a:tcPr>
                </a:tc>
                <a:tc rowSpan="2">
                  <a:txBody>
                    <a:bodyPr/>
                    <a:lstStyle/>
                    <a:p>
                      <a:pPr algn="ctr"/>
                      <a:endParaRPr 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19988">
                <a:tc>
                  <a:txBody>
                    <a:bodyPr/>
                    <a:lstStyle/>
                    <a:p>
                      <a:r>
                        <a:rPr lang="en-US" sz="1400" dirty="0"/>
                        <a:t>Distance from line =</a:t>
                      </a:r>
                      <a:br>
                        <a:rPr lang="en-US" sz="1400" dirty="0"/>
                      </a:br>
                      <a:r>
                        <a:rPr lang="en-US" sz="1400" dirty="0"/>
                        <a:t>(Light sensor reading - Target Reading)</a:t>
                      </a:r>
                      <a:endParaRPr lang="en-US" sz="1400" baseline="0" dirty="0"/>
                    </a:p>
                    <a:p>
                      <a:endParaRPr lang="en-US" sz="1400" baseline="0" dirty="0"/>
                    </a:p>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5110">
                <a:tc>
                  <a:txBody>
                    <a:bodyPr/>
                    <a:lstStyle/>
                    <a:p>
                      <a:pPr algn="ctr"/>
                      <a:r>
                        <a:rPr lang="en-US" sz="1400" b="1" dirty="0"/>
                        <a:t>Compute Correction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342"/>
                    </a:solidFill>
                  </a:tcPr>
                </a:tc>
                <a:tc rowSpan="2">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2074227"/>
                  </a:ext>
                </a:extLst>
              </a:tr>
              <a:tr h="1076221">
                <a:tc>
                  <a:txBody>
                    <a:bodyPr/>
                    <a:lstStyle/>
                    <a:p>
                      <a:r>
                        <a:rPr lang="en-US" sz="1400" dirty="0"/>
                        <a:t>Scale the error to determine a correction amount. </a:t>
                      </a:r>
                      <a:br>
                        <a:rPr lang="en-US" sz="1400" dirty="0"/>
                      </a:br>
                      <a:r>
                        <a:rPr lang="en-US" sz="1400" dirty="0"/>
                        <a:t>Use this to adjust steering input on move block.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1293876"/>
                  </a:ext>
                </a:extLst>
              </a:tr>
              <a:tr h="5381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Apply Correction</a:t>
                      </a:r>
                    </a:p>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C342"/>
                    </a:solidFill>
                  </a:tcPr>
                </a:tc>
                <a:tc rowSpan="2">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2391517"/>
                  </a:ext>
                </a:extLst>
              </a:tr>
              <a:tr h="538111">
                <a:tc>
                  <a:txBody>
                    <a:bodyPr/>
                    <a:lstStyle/>
                    <a:p>
                      <a:r>
                        <a:rPr lang="en-US" sz="1400" dirty="0"/>
                        <a:t>Use the correction and a base power to control each motor.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extLst>
                  <a:ext uri="{0D108BD9-81ED-4DB2-BD59-A6C34878D82A}">
                    <a16:rowId xmlns:a16="http://schemas.microsoft.com/office/drawing/2014/main" val="702452497"/>
                  </a:ext>
                </a:extLst>
              </a:tr>
            </a:tbl>
          </a:graphicData>
        </a:graphic>
      </p:graphicFrame>
      <p:sp>
        <p:nvSpPr>
          <p:cNvPr id="11" name="TextBox 10">
            <a:extLst>
              <a:ext uri="{FF2B5EF4-FFF2-40B4-BE49-F238E27FC236}">
                <a16:creationId xmlns:a16="http://schemas.microsoft.com/office/drawing/2014/main" id="{FE860DDD-6098-D84C-AEED-52935B3A8107}"/>
              </a:ext>
            </a:extLst>
          </p:cNvPr>
          <p:cNvSpPr txBox="1"/>
          <p:nvPr/>
        </p:nvSpPr>
        <p:spPr>
          <a:xfrm>
            <a:off x="6084664" y="1245673"/>
            <a:ext cx="742167" cy="400110"/>
          </a:xfrm>
          <a:prstGeom prst="rect">
            <a:avLst/>
          </a:prstGeom>
          <a:noFill/>
        </p:spPr>
        <p:txBody>
          <a:bodyPr wrap="square" rtlCol="0">
            <a:spAutoFit/>
          </a:bodyPr>
          <a:lstStyle/>
          <a:p>
            <a:r>
              <a:rPr lang="en-US" sz="2000" dirty="0"/>
              <a:t>error</a:t>
            </a:r>
          </a:p>
        </p:txBody>
      </p:sp>
      <p:pic>
        <p:nvPicPr>
          <p:cNvPr id="15" name="Picture 14" descr="A picture containing fruit, food&#10;&#10;Description automatically generated">
            <a:extLst>
              <a:ext uri="{FF2B5EF4-FFF2-40B4-BE49-F238E27FC236}">
                <a16:creationId xmlns:a16="http://schemas.microsoft.com/office/drawing/2014/main" id="{95BD1C87-C68F-40CB-A731-CCA8CBB0B202}"/>
              </a:ext>
            </a:extLst>
          </p:cNvPr>
          <p:cNvPicPr>
            <a:picLocks noChangeAspect="1"/>
          </p:cNvPicPr>
          <p:nvPr/>
        </p:nvPicPr>
        <p:blipFill>
          <a:blip r:embed="rId2"/>
          <a:stretch>
            <a:fillRect/>
          </a:stretch>
        </p:blipFill>
        <p:spPr>
          <a:xfrm>
            <a:off x="4362450" y="4836963"/>
            <a:ext cx="4405591" cy="730612"/>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2478218C-E241-44E1-9767-C20439B7552C}"/>
              </a:ext>
            </a:extLst>
          </p:cNvPr>
          <p:cNvPicPr>
            <a:picLocks noChangeAspect="1"/>
          </p:cNvPicPr>
          <p:nvPr/>
        </p:nvPicPr>
        <p:blipFill>
          <a:blip r:embed="rId3"/>
          <a:stretch>
            <a:fillRect/>
          </a:stretch>
        </p:blipFill>
        <p:spPr>
          <a:xfrm>
            <a:off x="4274217" y="1782877"/>
            <a:ext cx="4363059" cy="752580"/>
          </a:xfrm>
          <a:prstGeom prst="rect">
            <a:avLst/>
          </a:prstGeom>
        </p:spPr>
      </p:pic>
      <p:pic>
        <p:nvPicPr>
          <p:cNvPr id="23" name="Picture 22" descr="A picture containing screenshot, drawing&#10;&#10;Description automatically generated">
            <a:extLst>
              <a:ext uri="{FF2B5EF4-FFF2-40B4-BE49-F238E27FC236}">
                <a16:creationId xmlns:a16="http://schemas.microsoft.com/office/drawing/2014/main" id="{C6905295-0DC2-4731-9479-1B7F9B21F5E0}"/>
              </a:ext>
            </a:extLst>
          </p:cNvPr>
          <p:cNvPicPr>
            <a:picLocks noChangeAspect="1"/>
          </p:cNvPicPr>
          <p:nvPr/>
        </p:nvPicPr>
        <p:blipFill>
          <a:blip r:embed="rId4"/>
          <a:stretch>
            <a:fillRect/>
          </a:stretch>
        </p:blipFill>
        <p:spPr>
          <a:xfrm>
            <a:off x="4781596" y="3071762"/>
            <a:ext cx="3143689" cy="714475"/>
          </a:xfrm>
          <a:prstGeom prst="rect">
            <a:avLst/>
          </a:prstGeom>
        </p:spPr>
      </p:pic>
      <p:sp>
        <p:nvSpPr>
          <p:cNvPr id="24" name="Slide Number Placeholder 23">
            <a:extLst>
              <a:ext uri="{FF2B5EF4-FFF2-40B4-BE49-F238E27FC236}">
                <a16:creationId xmlns:a16="http://schemas.microsoft.com/office/drawing/2014/main" id="{66FE06F2-FE8D-4024-9019-A3B1AEDAADAB}"/>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428101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41F35D7-2FD3-104E-B68F-A9AC37834B0F}"/>
              </a:ext>
            </a:extLst>
          </p:cNvPr>
          <p:cNvSpPr>
            <a:spLocks noGrp="1"/>
          </p:cNvSpPr>
          <p:nvPr>
            <p:ph type="ftr" sz="quarter" idx="11"/>
          </p:nvPr>
        </p:nvSpPr>
        <p:spPr/>
        <p:txBody>
          <a:bodyPr/>
          <a:lstStyle/>
          <a:p>
            <a:r>
              <a:rPr lang="en-US"/>
              <a:t>Copyright © 2020 EV3Lessons.com, Last edit 05/25/2030</a:t>
            </a:r>
          </a:p>
        </p:txBody>
      </p:sp>
      <p:sp>
        <p:nvSpPr>
          <p:cNvPr id="5" name="Title 4">
            <a:extLst>
              <a:ext uri="{FF2B5EF4-FFF2-40B4-BE49-F238E27FC236}">
                <a16:creationId xmlns:a16="http://schemas.microsoft.com/office/drawing/2014/main" id="{1C0C13BA-1E03-194F-913A-E629691B5883}"/>
              </a:ext>
            </a:extLst>
          </p:cNvPr>
          <p:cNvSpPr>
            <a:spLocks noGrp="1"/>
          </p:cNvSpPr>
          <p:nvPr>
            <p:ph type="title"/>
          </p:nvPr>
        </p:nvSpPr>
        <p:spPr/>
        <p:txBody>
          <a:bodyPr/>
          <a:lstStyle/>
          <a:p>
            <a:r>
              <a:rPr lang="en-US" dirty="0"/>
              <a:t>Proportional Line Follower</a:t>
            </a:r>
          </a:p>
        </p:txBody>
      </p:sp>
      <p:sp>
        <p:nvSpPr>
          <p:cNvPr id="2" name="TextBox 1">
            <a:extLst>
              <a:ext uri="{FF2B5EF4-FFF2-40B4-BE49-F238E27FC236}">
                <a16:creationId xmlns:a16="http://schemas.microsoft.com/office/drawing/2014/main" id="{6CFAA744-AC9A-514B-BE99-48D70AC0F7BC}"/>
              </a:ext>
            </a:extLst>
          </p:cNvPr>
          <p:cNvSpPr txBox="1"/>
          <p:nvPr/>
        </p:nvSpPr>
        <p:spPr>
          <a:xfrm>
            <a:off x="210835" y="1613940"/>
            <a:ext cx="3534703" cy="1446550"/>
          </a:xfrm>
          <a:prstGeom prst="rect">
            <a:avLst/>
          </a:prstGeom>
          <a:noFill/>
        </p:spPr>
        <p:txBody>
          <a:bodyPr wrap="square" rtlCol="0">
            <a:spAutoFit/>
          </a:bodyPr>
          <a:lstStyle/>
          <a:p>
            <a:r>
              <a:rPr lang="en-US" sz="1400" dirty="0"/>
              <a:t>Note: This program uses the color sensor in reflected light mode. You will need to calibrate your color sensor. If you do not know how to calibrate, please refer to our Calibration lesson.</a:t>
            </a:r>
          </a:p>
          <a:p>
            <a:endParaRPr lang="en-US" dirty="0"/>
          </a:p>
        </p:txBody>
      </p:sp>
      <p:sp>
        <p:nvSpPr>
          <p:cNvPr id="6" name="TextBox 5">
            <a:extLst>
              <a:ext uri="{FF2B5EF4-FFF2-40B4-BE49-F238E27FC236}">
                <a16:creationId xmlns:a16="http://schemas.microsoft.com/office/drawing/2014/main" id="{AD36E3EE-8B3F-1942-B29B-357FFC35C4A9}"/>
              </a:ext>
            </a:extLst>
          </p:cNvPr>
          <p:cNvSpPr txBox="1"/>
          <p:nvPr/>
        </p:nvSpPr>
        <p:spPr>
          <a:xfrm>
            <a:off x="6084026" y="2017044"/>
            <a:ext cx="2682240" cy="738664"/>
          </a:xfrm>
          <a:prstGeom prst="rect">
            <a:avLst/>
          </a:prstGeom>
          <a:noFill/>
          <a:ln>
            <a:noFill/>
          </a:ln>
        </p:spPr>
        <p:txBody>
          <a:bodyPr wrap="square" rtlCol="0">
            <a:spAutoFit/>
          </a:bodyPr>
          <a:lstStyle/>
          <a:p>
            <a:r>
              <a:rPr lang="en-US" sz="1400" dirty="0"/>
              <a:t>Part 1: Compute the Error</a:t>
            </a:r>
          </a:p>
          <a:p>
            <a:r>
              <a:rPr lang="en-US" sz="1400" dirty="0"/>
              <a:t>Our goal is to stay at the edge of the line (light sensor = 50)</a:t>
            </a:r>
          </a:p>
        </p:txBody>
      </p:sp>
      <p:sp>
        <p:nvSpPr>
          <p:cNvPr id="8" name="TextBox 7">
            <a:extLst>
              <a:ext uri="{FF2B5EF4-FFF2-40B4-BE49-F238E27FC236}">
                <a16:creationId xmlns:a16="http://schemas.microsoft.com/office/drawing/2014/main" id="{061FDEE6-CACC-BD46-AFDE-D458019D5CB6}"/>
              </a:ext>
            </a:extLst>
          </p:cNvPr>
          <p:cNvSpPr txBox="1"/>
          <p:nvPr/>
        </p:nvSpPr>
        <p:spPr>
          <a:xfrm>
            <a:off x="6084026" y="2754262"/>
            <a:ext cx="2682240" cy="1384995"/>
          </a:xfrm>
          <a:prstGeom prst="rect">
            <a:avLst/>
          </a:prstGeom>
          <a:noFill/>
        </p:spPr>
        <p:txBody>
          <a:bodyPr wrap="square" rtlCol="0">
            <a:spAutoFit/>
          </a:bodyPr>
          <a:lstStyle/>
          <a:p>
            <a:r>
              <a:rPr lang="en-US" sz="1400" dirty="0"/>
              <a:t>Part 2: Apply the correction</a:t>
            </a:r>
          </a:p>
          <a:p>
            <a:r>
              <a:rPr lang="en-US" sz="1400" dirty="0"/>
              <a:t>The error in part 1 is multiplied by a Constant of Proportionality (0.3). This will be different for each robot/application. See slide 8 to learn how to tune this number.</a:t>
            </a:r>
          </a:p>
        </p:txBody>
      </p:sp>
      <p:sp>
        <p:nvSpPr>
          <p:cNvPr id="15" name="Rectangle 14">
            <a:extLst>
              <a:ext uri="{FF2B5EF4-FFF2-40B4-BE49-F238E27FC236}">
                <a16:creationId xmlns:a16="http://schemas.microsoft.com/office/drawing/2014/main" id="{4A1B6A47-50AC-074D-A841-07ED54D58B67}"/>
              </a:ext>
            </a:extLst>
          </p:cNvPr>
          <p:cNvSpPr/>
          <p:nvPr/>
        </p:nvSpPr>
        <p:spPr>
          <a:xfrm>
            <a:off x="6084026" y="2017044"/>
            <a:ext cx="2682240" cy="2337656"/>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39F5479-ABB6-8649-8CC3-BE78DD701F11}"/>
              </a:ext>
            </a:extLst>
          </p:cNvPr>
          <p:cNvCxnSpPr>
            <a:cxnSpLocks/>
            <a:stCxn id="8" idx="1"/>
          </p:cNvCxnSpPr>
          <p:nvPr/>
        </p:nvCxnSpPr>
        <p:spPr>
          <a:xfrm flipH="1">
            <a:off x="2226590" y="3446760"/>
            <a:ext cx="3857436" cy="613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descr="A screenshot of a cell phone&#10;&#10;Description automatically generated">
            <a:extLst>
              <a:ext uri="{FF2B5EF4-FFF2-40B4-BE49-F238E27FC236}">
                <a16:creationId xmlns:a16="http://schemas.microsoft.com/office/drawing/2014/main" id="{FF44FECF-2C86-45E4-9409-41C70C5C1F11}"/>
              </a:ext>
            </a:extLst>
          </p:cNvPr>
          <p:cNvPicPr>
            <a:picLocks noChangeAspect="1"/>
          </p:cNvPicPr>
          <p:nvPr/>
        </p:nvPicPr>
        <p:blipFill>
          <a:blip r:embed="rId2"/>
          <a:stretch>
            <a:fillRect/>
          </a:stretch>
        </p:blipFill>
        <p:spPr>
          <a:xfrm>
            <a:off x="210835" y="2836190"/>
            <a:ext cx="5307890" cy="3134973"/>
          </a:xfrm>
          <a:prstGeom prst="rect">
            <a:avLst/>
          </a:prstGeom>
        </p:spPr>
      </p:pic>
      <p:sp>
        <p:nvSpPr>
          <p:cNvPr id="21" name="Slide Number Placeholder 20">
            <a:extLst>
              <a:ext uri="{FF2B5EF4-FFF2-40B4-BE49-F238E27FC236}">
                <a16:creationId xmlns:a16="http://schemas.microsoft.com/office/drawing/2014/main" id="{BF0DBB46-16D1-4E32-90B5-029ACDD150C8}"/>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59253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CB5-E4FB-1743-B265-2FD167AE5D55}"/>
              </a:ext>
            </a:extLst>
          </p:cNvPr>
          <p:cNvSpPr>
            <a:spLocks noGrp="1"/>
          </p:cNvSpPr>
          <p:nvPr>
            <p:ph type="title"/>
          </p:nvPr>
        </p:nvSpPr>
        <p:spPr/>
        <p:txBody>
          <a:bodyPr/>
          <a:lstStyle/>
          <a:p>
            <a:r>
              <a:rPr lang="en-US" dirty="0"/>
              <a:t>Key Step: Tuning the Constant</a:t>
            </a:r>
          </a:p>
        </p:txBody>
      </p:sp>
      <p:sp>
        <p:nvSpPr>
          <p:cNvPr id="4" name="Footer Placeholder 3">
            <a:extLst>
              <a:ext uri="{FF2B5EF4-FFF2-40B4-BE49-F238E27FC236}">
                <a16:creationId xmlns:a16="http://schemas.microsoft.com/office/drawing/2014/main" id="{7DACC767-F690-2B48-B3B2-EB44A22105C8}"/>
              </a:ext>
            </a:extLst>
          </p:cNvPr>
          <p:cNvSpPr>
            <a:spLocks noGrp="1"/>
          </p:cNvSpPr>
          <p:nvPr>
            <p:ph type="ftr" sz="quarter" idx="11"/>
          </p:nvPr>
        </p:nvSpPr>
        <p:spPr/>
        <p:txBody>
          <a:bodyPr/>
          <a:lstStyle/>
          <a:p>
            <a:r>
              <a:rPr lang="en-US"/>
              <a:t>Copyright © 2020 EV3Lessons.com, Last edit 05/25/2030</a:t>
            </a:r>
          </a:p>
        </p:txBody>
      </p:sp>
      <p:sp>
        <p:nvSpPr>
          <p:cNvPr id="13" name="Content Placeholder 12">
            <a:extLst>
              <a:ext uri="{FF2B5EF4-FFF2-40B4-BE49-F238E27FC236}">
                <a16:creationId xmlns:a16="http://schemas.microsoft.com/office/drawing/2014/main" id="{D03BF9FA-538C-D643-A6D2-6C972D90F30A}"/>
              </a:ext>
            </a:extLst>
          </p:cNvPr>
          <p:cNvSpPr>
            <a:spLocks noGrp="1"/>
          </p:cNvSpPr>
          <p:nvPr>
            <p:ph idx="1"/>
          </p:nvPr>
        </p:nvSpPr>
        <p:spPr>
          <a:xfrm>
            <a:off x="448092" y="1671145"/>
            <a:ext cx="8238707" cy="4532805"/>
          </a:xfrm>
        </p:spPr>
        <p:txBody>
          <a:bodyPr>
            <a:noAutofit/>
          </a:bodyPr>
          <a:lstStyle/>
          <a:p>
            <a:r>
              <a:rPr lang="en-US" sz="2000" dirty="0"/>
              <a:t>Note, the 0.3 constant in the previous slide is specific to our robot – you need to tune this value for yourself</a:t>
            </a:r>
          </a:p>
          <a:p>
            <a:r>
              <a:rPr lang="en-US" sz="2000" dirty="0"/>
              <a:t>This constant is called the Proportional Constant, or Constant of Proportionality</a:t>
            </a:r>
          </a:p>
          <a:p>
            <a:pPr marL="0" indent="0">
              <a:buNone/>
            </a:pPr>
            <a:endParaRPr lang="en-US" sz="2000" dirty="0"/>
          </a:p>
          <a:p>
            <a:r>
              <a:rPr lang="en-US" sz="2000" dirty="0"/>
              <a:t>The most common way to tune your constant is trial and error.</a:t>
            </a:r>
          </a:p>
          <a:p>
            <a:r>
              <a:rPr lang="en-US" sz="2000" dirty="0"/>
              <a:t>This can take time. Here are some tips:</a:t>
            </a:r>
          </a:p>
          <a:p>
            <a:pPr lvl="1"/>
            <a:r>
              <a:rPr lang="en-US" sz="1800" dirty="0"/>
              <a:t>Start with your constant as1.0 adjust by ±0.5 initially </a:t>
            </a:r>
          </a:p>
          <a:p>
            <a:pPr lvl="1"/>
            <a:r>
              <a:rPr lang="en-US" sz="1800" dirty="0"/>
              <a:t>Adjust to a point where the controller is pretty smooth</a:t>
            </a:r>
          </a:p>
          <a:p>
            <a:pPr lvl="1"/>
            <a:r>
              <a:rPr lang="en-US" sz="1800" dirty="0"/>
              <a:t>Adjust ±0.1 for fine tuning</a:t>
            </a:r>
          </a:p>
        </p:txBody>
      </p:sp>
      <p:sp>
        <p:nvSpPr>
          <p:cNvPr id="3" name="Slide Number Placeholder 2">
            <a:extLst>
              <a:ext uri="{FF2B5EF4-FFF2-40B4-BE49-F238E27FC236}">
                <a16:creationId xmlns:a16="http://schemas.microsoft.com/office/drawing/2014/main" id="{108CD6CE-BF95-4310-B5D6-D0FBCDF3927C}"/>
              </a:ext>
            </a:extLst>
          </p:cNvPr>
          <p:cNvSpPr>
            <a:spLocks noGrp="1"/>
          </p:cNvSpPr>
          <p:nvPr>
            <p:ph type="sldNum" sz="quarter" idx="12"/>
          </p:nvPr>
        </p:nvSpPr>
        <p:spPr/>
        <p:txBody>
          <a:bodyPr/>
          <a:lstStyle/>
          <a:p>
            <a:fld id="{BBD74847-7BE4-4E4D-8159-51DF7B93C616}" type="slidenum">
              <a:rPr lang="en-US" smtClean="0"/>
              <a:t>8</a:t>
            </a:fld>
            <a:endParaRPr lang="en-US"/>
          </a:p>
        </p:txBody>
      </p:sp>
    </p:spTree>
    <p:extLst>
      <p:ext uri="{BB962C8B-B14F-4D97-AF65-F5344CB8AC3E}">
        <p14:creationId xmlns:p14="http://schemas.microsoft.com/office/powerpoint/2010/main" val="2864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EV3Lessons.com, Last edit 05/25/2030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1356</TotalTime>
  <Words>680</Words>
  <Application>Microsoft Office PowerPoint</Application>
  <PresentationFormat>On-screen Show (4:3)</PresentationFormat>
  <Paragraphs>72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PROPORTIONAL Line FOLLOWER</vt:lpstr>
      <vt:lpstr>Lesson Objectives</vt:lpstr>
      <vt:lpstr>How Far Is the Robot From The Line?</vt:lpstr>
      <vt:lpstr>Line Following</vt:lpstr>
      <vt:lpstr>How do you make a Proportional Line Follower?</vt:lpstr>
      <vt:lpstr>Challenge</vt:lpstr>
      <vt:lpstr>Proportional Line Follower</vt:lpstr>
      <vt:lpstr>Key Step: Tuning the Constant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Sanjay Seshan</cp:lastModifiedBy>
  <cp:revision>136</cp:revision>
  <dcterms:created xsi:type="dcterms:W3CDTF">2016-07-04T02:35:12Z</dcterms:created>
  <dcterms:modified xsi:type="dcterms:W3CDTF">2020-05-25T20:21:19Z</dcterms:modified>
</cp:coreProperties>
</file>