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1"/>
  </p:notesMasterIdLst>
  <p:handoutMasterIdLst>
    <p:handoutMasterId r:id="rId12"/>
  </p:handoutMasterIdLst>
  <p:sldIdLst>
    <p:sldId id="275" r:id="rId2"/>
    <p:sldId id="257" r:id="rId3"/>
    <p:sldId id="282" r:id="rId4"/>
    <p:sldId id="276" r:id="rId5"/>
    <p:sldId id="279" r:id="rId6"/>
    <p:sldId id="283" r:id="rId7"/>
    <p:sldId id="284" r:id="rId8"/>
    <p:sldId id="285"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5455"/>
    <a:srgbClr val="FFD500"/>
    <a:srgbClr val="0EAE9F"/>
    <a:srgbClr val="13B09B"/>
    <a:srgbClr val="0290F8"/>
    <a:srgbClr val="FE59D0"/>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83" d="100"/>
          <a:sy n="83" d="100"/>
        </p:scale>
        <p:origin x="137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7/31/2020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‹N°›</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7/31/2020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‹N°›</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dirty="0"/>
              <a:t>Copyright © 2020 SPIKE Prime Lessons (primelessons.org) CC-BY-NC-SA.  (Last edit: 1/9/2020)</a:t>
            </a:r>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‹N°›</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1/9/2020)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‹N°›</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‹N°›</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‹N°›</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pPr algn="ctr"/>
            <a:r>
              <a:rPr lang="en-US" dirty="0"/>
              <a:t>Introduction au </a:t>
            </a:r>
            <a:r>
              <a:rPr lang="en-US" dirty="0" err="1"/>
              <a:t>capteur</a:t>
            </a:r>
            <a:r>
              <a:rPr lang="en-US" dirty="0"/>
              <a:t> de couleur</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Objectifs</a:t>
            </a:r>
            <a:r>
              <a:rPr lang="en-US" dirty="0"/>
              <a:t> de la </a:t>
            </a:r>
            <a:r>
              <a:rPr lang="en-US" dirty="0" err="1"/>
              <a:t>leçon</a:t>
            </a:r>
            <a:endParaRPr lang="en-US" dirty="0"/>
          </a:p>
        </p:txBody>
      </p:sp>
      <p:sp>
        <p:nvSpPr>
          <p:cNvPr id="3" name="Content Placeholder 2"/>
          <p:cNvSpPr>
            <a:spLocks noGrp="1"/>
          </p:cNvSpPr>
          <p:nvPr>
            <p:ph idx="1"/>
          </p:nvPr>
        </p:nvSpPr>
        <p:spPr>
          <a:xfrm>
            <a:off x="155088" y="1140007"/>
            <a:ext cx="8831580" cy="2409220"/>
          </a:xfrm>
        </p:spPr>
        <p:txBody>
          <a:bodyPr/>
          <a:lstStyle/>
          <a:p>
            <a:pPr algn="just"/>
            <a:r>
              <a:rPr lang="fr-FR" dirty="0"/>
              <a:t>Apprenez à utiliser le capteur de couleur</a:t>
            </a:r>
          </a:p>
          <a:p>
            <a:pPr algn="just"/>
            <a:r>
              <a:rPr lang="fr-FR" dirty="0"/>
              <a:t>Apprenez à utiliser le bloc "Attendre... jusqu'à"</a:t>
            </a:r>
          </a:p>
        </p:txBody>
      </p:sp>
      <p:sp>
        <p:nvSpPr>
          <p:cNvPr id="4" name="Footer Placeholder 3"/>
          <p:cNvSpPr>
            <a:spLocks noGrp="1"/>
          </p:cNvSpPr>
          <p:nvPr>
            <p:ph type="ftr" sz="quarter" idx="11"/>
          </p:nvPr>
        </p:nvSpPr>
        <p:spPr/>
        <p:txBody>
          <a:bodyPr/>
          <a:lstStyle/>
          <a:p>
            <a:r>
              <a:rPr lang="en-US"/>
              <a:t>Copyright © 2020 SPIKE Prime Lessons (primelessons.org) CC-BY-NC-SA.  (Last edit: 1/9/2020)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pic>
        <p:nvPicPr>
          <p:cNvPr id="6" name="Picture 5" descr="A close up of a camera&#10;&#10;Description automatically generated">
            <a:extLst>
              <a:ext uri="{FF2B5EF4-FFF2-40B4-BE49-F238E27FC236}">
                <a16:creationId xmlns:a16="http://schemas.microsoft.com/office/drawing/2014/main" id="{A6854CAB-B318-4725-BF04-792430779B65}"/>
              </a:ext>
            </a:extLst>
          </p:cNvPr>
          <p:cNvPicPr>
            <a:picLocks noChangeAspect="1"/>
          </p:cNvPicPr>
          <p:nvPr/>
        </p:nvPicPr>
        <p:blipFill rotWithShape="1">
          <a:blip r:embed="rId2"/>
          <a:srcRect l="17894" t="10806" r="19474" b="11579"/>
          <a:stretch/>
        </p:blipFill>
        <p:spPr>
          <a:xfrm>
            <a:off x="6266047" y="3821274"/>
            <a:ext cx="2541070" cy="2361701"/>
          </a:xfrm>
          <a:prstGeom prst="rect">
            <a:avLst/>
          </a:prstGeom>
        </p:spPr>
      </p:pic>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7B91-5784-4E91-9C03-6CCEE60E2B49}"/>
              </a:ext>
            </a:extLst>
          </p:cNvPr>
          <p:cNvSpPr>
            <a:spLocks noGrp="1"/>
          </p:cNvSpPr>
          <p:nvPr>
            <p:ph type="title"/>
          </p:nvPr>
        </p:nvSpPr>
        <p:spPr/>
        <p:txBody>
          <a:bodyPr/>
          <a:lstStyle/>
          <a:p>
            <a:r>
              <a:rPr lang="fr-FR" dirty="0"/>
              <a:t>Qu'est-ce qu'un capteur de couleur ?</a:t>
            </a:r>
            <a:endParaRPr lang="en-US" dirty="0"/>
          </a:p>
        </p:txBody>
      </p:sp>
      <p:sp>
        <p:nvSpPr>
          <p:cNvPr id="4" name="Footer Placeholder 3">
            <a:extLst>
              <a:ext uri="{FF2B5EF4-FFF2-40B4-BE49-F238E27FC236}">
                <a16:creationId xmlns:a16="http://schemas.microsoft.com/office/drawing/2014/main" id="{5D537FE9-7847-4B91-95F5-564B8DEECEDF}"/>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4155C57D-BB07-475A-9A11-D44BE043A9C0}"/>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13" name="Content Placeholder 2">
            <a:extLst>
              <a:ext uri="{FF2B5EF4-FFF2-40B4-BE49-F238E27FC236}">
                <a16:creationId xmlns:a16="http://schemas.microsoft.com/office/drawing/2014/main" id="{D26EA95B-5BBE-4D2F-881C-EC2D7679C66A}"/>
              </a:ext>
            </a:extLst>
          </p:cNvPr>
          <p:cNvSpPr txBox="1">
            <a:spLocks/>
          </p:cNvSpPr>
          <p:nvPr/>
        </p:nvSpPr>
        <p:spPr>
          <a:xfrm>
            <a:off x="155088" y="1140006"/>
            <a:ext cx="4984803" cy="50826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fr-FR" dirty="0"/>
              <a:t>Dans le logiciel, le capteur peut détecter la couleur ou la réflectivité</a:t>
            </a:r>
          </a:p>
          <a:p>
            <a:pPr algn="just"/>
            <a:r>
              <a:rPr lang="fr-FR" dirty="0"/>
              <a:t>Contrairement à l'EV3, la réflectivité se fait en lumière blanche et non en lumière rouge</a:t>
            </a:r>
          </a:p>
          <a:p>
            <a:pPr algn="just"/>
            <a:r>
              <a:rPr lang="fr-FR" dirty="0"/>
              <a:t>Le capteur peut détecter 8 couleurs et aucune couleur</a:t>
            </a:r>
          </a:p>
          <a:p>
            <a:pPr algn="just"/>
            <a:r>
              <a:rPr lang="fr-FR" dirty="0"/>
              <a:t>Distance de lecture optimale selon les spécifications : 16 mm (en fonction de la taille, de la couleur et de la surface de l'objet)</a:t>
            </a:r>
            <a:endParaRPr lang="en-US" dirty="0"/>
          </a:p>
          <a:p>
            <a:pPr algn="just"/>
            <a:endParaRPr lang="en-US" dirty="0"/>
          </a:p>
        </p:txBody>
      </p:sp>
      <p:sp>
        <p:nvSpPr>
          <p:cNvPr id="7" name="Rectangle 6">
            <a:extLst>
              <a:ext uri="{FF2B5EF4-FFF2-40B4-BE49-F238E27FC236}">
                <a16:creationId xmlns:a16="http://schemas.microsoft.com/office/drawing/2014/main" id="{8919A62D-BB9F-4216-A66B-2EC2AA539524}"/>
              </a:ext>
            </a:extLst>
          </p:cNvPr>
          <p:cNvSpPr/>
          <p:nvPr/>
        </p:nvSpPr>
        <p:spPr>
          <a:xfrm>
            <a:off x="6092793" y="1323446"/>
            <a:ext cx="1780674" cy="216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u="sng" dirty="0">
                <a:solidFill>
                  <a:schemeClr val="tx1"/>
                </a:solidFill>
              </a:rPr>
              <a:t>Couleurs détectables</a:t>
            </a:r>
          </a:p>
          <a:p>
            <a:pPr algn="just"/>
            <a:r>
              <a:rPr lang="fr-FR" sz="1400" dirty="0">
                <a:solidFill>
                  <a:schemeClr val="tx1"/>
                </a:solidFill>
              </a:rPr>
              <a:t>Noir (0)</a:t>
            </a:r>
          </a:p>
          <a:p>
            <a:pPr algn="just"/>
            <a:r>
              <a:rPr lang="fr-FR" sz="1400" dirty="0">
                <a:solidFill>
                  <a:schemeClr val="tx1"/>
                </a:solidFill>
              </a:rPr>
              <a:t>Violet (1)</a:t>
            </a:r>
          </a:p>
          <a:p>
            <a:pPr algn="just"/>
            <a:r>
              <a:rPr lang="fr-FR" sz="1400" dirty="0">
                <a:solidFill>
                  <a:schemeClr val="tx1"/>
                </a:solidFill>
              </a:rPr>
              <a:t>Bleu (3)</a:t>
            </a:r>
          </a:p>
          <a:p>
            <a:pPr algn="just"/>
            <a:r>
              <a:rPr lang="fr-FR" sz="1400" dirty="0">
                <a:solidFill>
                  <a:schemeClr val="tx1"/>
                </a:solidFill>
              </a:rPr>
              <a:t>Bleu clair (4)</a:t>
            </a:r>
          </a:p>
          <a:p>
            <a:pPr algn="just"/>
            <a:r>
              <a:rPr lang="fr-FR" sz="1400" dirty="0">
                <a:solidFill>
                  <a:schemeClr val="tx1"/>
                </a:solidFill>
              </a:rPr>
              <a:t>Vert (5)</a:t>
            </a:r>
          </a:p>
          <a:p>
            <a:pPr algn="just"/>
            <a:r>
              <a:rPr lang="fr-FR" sz="1400" dirty="0">
                <a:solidFill>
                  <a:schemeClr val="tx1"/>
                </a:solidFill>
              </a:rPr>
              <a:t>Jaune (7)</a:t>
            </a:r>
          </a:p>
          <a:p>
            <a:pPr algn="just"/>
            <a:r>
              <a:rPr lang="fr-FR" sz="1400" dirty="0">
                <a:solidFill>
                  <a:schemeClr val="tx1"/>
                </a:solidFill>
              </a:rPr>
              <a:t>Rouge (9)</a:t>
            </a:r>
          </a:p>
          <a:p>
            <a:pPr algn="just"/>
            <a:r>
              <a:rPr lang="fr-FR" sz="1400" dirty="0">
                <a:solidFill>
                  <a:schemeClr val="tx1"/>
                </a:solidFill>
              </a:rPr>
              <a:t>Blanc (10)</a:t>
            </a:r>
          </a:p>
          <a:p>
            <a:pPr algn="just"/>
            <a:r>
              <a:rPr lang="fr-FR" sz="1400" dirty="0">
                <a:solidFill>
                  <a:schemeClr val="tx1"/>
                </a:solidFill>
              </a:rPr>
              <a:t>Pas de couleur (-1)</a:t>
            </a:r>
            <a:endParaRPr lang="en-US" sz="1400" dirty="0">
              <a:solidFill>
                <a:schemeClr val="tx1"/>
              </a:solidFill>
            </a:endParaRPr>
          </a:p>
        </p:txBody>
      </p:sp>
      <p:pic>
        <p:nvPicPr>
          <p:cNvPr id="9" name="Picture 8">
            <a:extLst>
              <a:ext uri="{FF2B5EF4-FFF2-40B4-BE49-F238E27FC236}">
                <a16:creationId xmlns:a16="http://schemas.microsoft.com/office/drawing/2014/main" id="{D7FF9FC6-627C-42A3-B9F8-4F8722745303}"/>
              </a:ext>
            </a:extLst>
          </p:cNvPr>
          <p:cNvPicPr>
            <a:picLocks noChangeAspect="1"/>
          </p:cNvPicPr>
          <p:nvPr/>
        </p:nvPicPr>
        <p:blipFill rotWithShape="1">
          <a:blip r:embed="rId2"/>
          <a:srcRect l="46646" t="28121" r="6316" b="5181"/>
          <a:stretch/>
        </p:blipFill>
        <p:spPr>
          <a:xfrm>
            <a:off x="5883096" y="3681306"/>
            <a:ext cx="2353276" cy="2326904"/>
          </a:xfrm>
          <a:prstGeom prst="rect">
            <a:avLst/>
          </a:prstGeom>
        </p:spPr>
      </p:pic>
    </p:spTree>
    <p:extLst>
      <p:ext uri="{BB962C8B-B14F-4D97-AF65-F5344CB8AC3E}">
        <p14:creationId xmlns:p14="http://schemas.microsoft.com/office/powerpoint/2010/main" val="210156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8EB0-F9C5-AB4F-9AD6-099961494B18}"/>
              </a:ext>
            </a:extLst>
          </p:cNvPr>
          <p:cNvSpPr>
            <a:spLocks noGrp="1"/>
          </p:cNvSpPr>
          <p:nvPr>
            <p:ph type="title"/>
          </p:nvPr>
        </p:nvSpPr>
        <p:spPr/>
        <p:txBody>
          <a:bodyPr/>
          <a:lstStyle/>
          <a:p>
            <a:r>
              <a:rPr lang="fr-FR" dirty="0"/>
              <a:t>NOTE : </a:t>
            </a:r>
            <a:r>
              <a:rPr lang="fr-FR" dirty="0" err="1"/>
              <a:t>ADB</a:t>
            </a:r>
            <a:r>
              <a:rPr lang="fr-FR" dirty="0"/>
              <a:t> et capteur de couleur</a:t>
            </a:r>
            <a:endParaRPr lang="en-US" dirty="0"/>
          </a:p>
        </p:txBody>
      </p:sp>
      <p:sp>
        <p:nvSpPr>
          <p:cNvPr id="4" name="Footer Placeholder 3">
            <a:extLst>
              <a:ext uri="{FF2B5EF4-FFF2-40B4-BE49-F238E27FC236}">
                <a16:creationId xmlns:a16="http://schemas.microsoft.com/office/drawing/2014/main" id="{DBB30102-B120-3D4E-8B7C-172126856F13}"/>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B25A29DE-AD26-5346-97E9-5824D5802BBF}"/>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9" name="Content Placeholder 8">
            <a:extLst>
              <a:ext uri="{FF2B5EF4-FFF2-40B4-BE49-F238E27FC236}">
                <a16:creationId xmlns:a16="http://schemas.microsoft.com/office/drawing/2014/main" id="{E68F8AD0-0360-C948-9835-941AA7232868}"/>
              </a:ext>
            </a:extLst>
          </p:cNvPr>
          <p:cNvSpPr>
            <a:spLocks noGrp="1"/>
          </p:cNvSpPr>
          <p:nvPr>
            <p:ph idx="1"/>
          </p:nvPr>
        </p:nvSpPr>
        <p:spPr>
          <a:xfrm>
            <a:off x="155088" y="1140006"/>
            <a:ext cx="4803906" cy="5082601"/>
          </a:xfrm>
        </p:spPr>
        <p:txBody>
          <a:bodyPr/>
          <a:lstStyle/>
          <a:p>
            <a:pPr algn="just"/>
            <a:r>
              <a:rPr lang="fr-FR" i="1" dirty="0"/>
              <a:t>Le capteur de couleur sur le </a:t>
            </a:r>
            <a:r>
              <a:rPr lang="fr-FR" i="1" dirty="0" err="1"/>
              <a:t>ADB</a:t>
            </a:r>
            <a:r>
              <a:rPr lang="fr-FR" i="1" dirty="0"/>
              <a:t> est monté à environ 8 mm du sol, mais la distance optimale pour le montage du capteur selon les spécifications est de 16 mm</a:t>
            </a:r>
          </a:p>
          <a:p>
            <a:pPr algn="just"/>
            <a:r>
              <a:rPr lang="fr-FR" dirty="0"/>
              <a:t>Lors de l'utilisation de cette conception de robot, le noir ne se lit pas correctement en mode couleur en utilisant des lignes de ruban électrique ou un tapis du défi de la </a:t>
            </a:r>
            <a:r>
              <a:rPr lang="fr-FR" dirty="0" err="1"/>
              <a:t>FLL</a:t>
            </a:r>
            <a:r>
              <a:rPr lang="fr-FR" dirty="0"/>
              <a:t> (FIRST LEGO League)</a:t>
            </a:r>
          </a:p>
          <a:p>
            <a:pPr algn="just"/>
            <a:r>
              <a:rPr lang="fr-FR" dirty="0"/>
              <a:t>Voir la diapositive suivante pour les modifications. Les instructions de construction sont également fournies dans un fichier séparé sur notre site.</a:t>
            </a:r>
          </a:p>
        </p:txBody>
      </p:sp>
      <p:cxnSp>
        <p:nvCxnSpPr>
          <p:cNvPr id="11" name="Straight Connector 10">
            <a:extLst>
              <a:ext uri="{FF2B5EF4-FFF2-40B4-BE49-F238E27FC236}">
                <a16:creationId xmlns:a16="http://schemas.microsoft.com/office/drawing/2014/main" id="{7FB3923E-EABC-40AE-9B9A-8FF6CA72C3CD}"/>
              </a:ext>
            </a:extLst>
          </p:cNvPr>
          <p:cNvCxnSpPr>
            <a:cxnSpLocks/>
          </p:cNvCxnSpPr>
          <p:nvPr/>
        </p:nvCxnSpPr>
        <p:spPr>
          <a:xfrm flipH="1">
            <a:off x="6492240" y="4721352"/>
            <a:ext cx="2265292" cy="0"/>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43128-939F-45F9-8FAD-09FC2AE658B9}"/>
              </a:ext>
            </a:extLst>
          </p:cNvPr>
          <p:cNvCxnSpPr>
            <a:cxnSpLocks/>
          </p:cNvCxnSpPr>
          <p:nvPr/>
        </p:nvCxnSpPr>
        <p:spPr>
          <a:xfrm>
            <a:off x="6894576" y="3483864"/>
            <a:ext cx="0" cy="10515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93F34BE-ADF9-4A68-809F-AEF4085F1687}"/>
              </a:ext>
            </a:extLst>
          </p:cNvPr>
          <p:cNvSpPr txBox="1"/>
          <p:nvPr/>
        </p:nvSpPr>
        <p:spPr>
          <a:xfrm>
            <a:off x="6967729" y="3779365"/>
            <a:ext cx="2094336" cy="584775"/>
          </a:xfrm>
          <a:prstGeom prst="rect">
            <a:avLst/>
          </a:prstGeom>
          <a:noFill/>
        </p:spPr>
        <p:txBody>
          <a:bodyPr wrap="square" rtlCol="0">
            <a:spAutoFit/>
          </a:bodyPr>
          <a:lstStyle/>
          <a:p>
            <a:r>
              <a:rPr lang="en-US" sz="1600" dirty="0"/>
              <a:t>16mm</a:t>
            </a:r>
          </a:p>
          <a:p>
            <a:r>
              <a:rPr lang="en-US" sz="1600" dirty="0"/>
              <a:t>2M (2 modules LEGO)</a:t>
            </a:r>
          </a:p>
        </p:txBody>
      </p:sp>
      <p:pic>
        <p:nvPicPr>
          <p:cNvPr id="21" name="Picture 20" descr="A picture containing sitting, white&#10;&#10;Description automatically generated">
            <a:extLst>
              <a:ext uri="{FF2B5EF4-FFF2-40B4-BE49-F238E27FC236}">
                <a16:creationId xmlns:a16="http://schemas.microsoft.com/office/drawing/2014/main" id="{EF025105-2982-49AD-B77D-F54D93E8908C}"/>
              </a:ext>
            </a:extLst>
          </p:cNvPr>
          <p:cNvPicPr>
            <a:picLocks noChangeAspect="1"/>
          </p:cNvPicPr>
          <p:nvPr/>
        </p:nvPicPr>
        <p:blipFill>
          <a:blip r:embed="rId2"/>
          <a:stretch>
            <a:fillRect/>
          </a:stretch>
        </p:blipFill>
        <p:spPr>
          <a:xfrm>
            <a:off x="5779008" y="1343097"/>
            <a:ext cx="3364992" cy="2523744"/>
          </a:xfrm>
          <a:prstGeom prst="rect">
            <a:avLst/>
          </a:prstGeom>
        </p:spPr>
      </p:pic>
    </p:spTree>
    <p:extLst>
      <p:ext uri="{BB962C8B-B14F-4D97-AF65-F5344CB8AC3E}">
        <p14:creationId xmlns:p14="http://schemas.microsoft.com/office/powerpoint/2010/main" val="225431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84A2-6883-4D4E-8376-59216E1E5CEE}"/>
              </a:ext>
            </a:extLst>
          </p:cNvPr>
          <p:cNvSpPr>
            <a:spLocks noGrp="1"/>
          </p:cNvSpPr>
          <p:nvPr>
            <p:ph type="title"/>
          </p:nvPr>
        </p:nvSpPr>
        <p:spPr/>
        <p:txBody>
          <a:bodyPr/>
          <a:lstStyle/>
          <a:p>
            <a:r>
              <a:rPr lang="fr-FR" dirty="0"/>
              <a:t>Modifications apportées à l’</a:t>
            </a:r>
            <a:r>
              <a:rPr lang="fr-FR" dirty="0" err="1"/>
              <a:t>ADB</a:t>
            </a:r>
            <a:endParaRPr lang="en-US" dirty="0"/>
          </a:p>
        </p:txBody>
      </p:sp>
      <p:pic>
        <p:nvPicPr>
          <p:cNvPr id="7" name="Content Placeholder 6" descr="A close up of a toy&#10;&#10;Description automatically generated">
            <a:extLst>
              <a:ext uri="{FF2B5EF4-FFF2-40B4-BE49-F238E27FC236}">
                <a16:creationId xmlns:a16="http://schemas.microsoft.com/office/drawing/2014/main" id="{19A6380D-79F6-4CD8-B3B4-F517D1B30775}"/>
              </a:ext>
            </a:extLst>
          </p:cNvPr>
          <p:cNvPicPr>
            <a:picLocks noGrp="1" noChangeAspect="1"/>
          </p:cNvPicPr>
          <p:nvPr>
            <p:ph idx="1"/>
          </p:nvPr>
        </p:nvPicPr>
        <p:blipFill>
          <a:blip r:embed="rId2"/>
          <a:stretch>
            <a:fillRect/>
          </a:stretch>
        </p:blipFill>
        <p:spPr>
          <a:xfrm>
            <a:off x="1032723" y="1683946"/>
            <a:ext cx="3441700" cy="2581275"/>
          </a:xfrm>
        </p:spPr>
      </p:pic>
      <p:sp>
        <p:nvSpPr>
          <p:cNvPr id="4" name="Footer Placeholder 3">
            <a:extLst>
              <a:ext uri="{FF2B5EF4-FFF2-40B4-BE49-F238E27FC236}">
                <a16:creationId xmlns:a16="http://schemas.microsoft.com/office/drawing/2014/main" id="{34AAC78E-D7A6-4E1A-98DF-76A236E14BF0}"/>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EB2935AF-76B1-41A5-9536-B207C0D7ED6C}"/>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8" name="Content Placeholder 8">
            <a:extLst>
              <a:ext uri="{FF2B5EF4-FFF2-40B4-BE49-F238E27FC236}">
                <a16:creationId xmlns:a16="http://schemas.microsoft.com/office/drawing/2014/main" id="{C6311823-7018-48B9-AEB3-11C330D0A3A4}"/>
              </a:ext>
            </a:extLst>
          </p:cNvPr>
          <p:cNvSpPr txBox="1">
            <a:spLocks/>
          </p:cNvSpPr>
          <p:nvPr/>
        </p:nvSpPr>
        <p:spPr>
          <a:xfrm>
            <a:off x="155088" y="1140006"/>
            <a:ext cx="8767036" cy="50826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fr-FR" dirty="0"/>
              <a:t>Les instructions de construction pour modifier le pare-chocs avant de l'</a:t>
            </a:r>
            <a:r>
              <a:rPr lang="fr-FR" dirty="0" err="1"/>
              <a:t>ADB</a:t>
            </a:r>
            <a:r>
              <a:rPr lang="fr-FR" dirty="0"/>
              <a:t> afin que les capteurs de couleur soient relevés d'un module LEGO, sont incluses sur ce site</a:t>
            </a:r>
          </a:p>
        </p:txBody>
      </p:sp>
      <p:pic>
        <p:nvPicPr>
          <p:cNvPr id="9" name="Picture 8">
            <a:extLst>
              <a:ext uri="{FF2B5EF4-FFF2-40B4-BE49-F238E27FC236}">
                <a16:creationId xmlns:a16="http://schemas.microsoft.com/office/drawing/2014/main" id="{F7F5A8D2-1AC5-4FE7-9964-79266262340C}"/>
              </a:ext>
            </a:extLst>
          </p:cNvPr>
          <p:cNvPicPr>
            <a:picLocks noChangeAspect="1"/>
          </p:cNvPicPr>
          <p:nvPr/>
        </p:nvPicPr>
        <p:blipFill>
          <a:blip r:embed="rId3"/>
          <a:stretch>
            <a:fillRect/>
          </a:stretch>
        </p:blipFill>
        <p:spPr>
          <a:xfrm>
            <a:off x="4469561" y="1818884"/>
            <a:ext cx="3310599" cy="2311400"/>
          </a:xfrm>
          <a:prstGeom prst="rect">
            <a:avLst/>
          </a:prstGeom>
        </p:spPr>
      </p:pic>
      <p:pic>
        <p:nvPicPr>
          <p:cNvPr id="10" name="Picture 9">
            <a:extLst>
              <a:ext uri="{FF2B5EF4-FFF2-40B4-BE49-F238E27FC236}">
                <a16:creationId xmlns:a16="http://schemas.microsoft.com/office/drawing/2014/main" id="{29DA82C0-EB9C-4D53-8C4E-91F77D9F8E13}"/>
              </a:ext>
            </a:extLst>
          </p:cNvPr>
          <p:cNvPicPr>
            <a:picLocks noChangeAspect="1"/>
          </p:cNvPicPr>
          <p:nvPr/>
        </p:nvPicPr>
        <p:blipFill>
          <a:blip r:embed="rId4"/>
          <a:stretch>
            <a:fillRect/>
          </a:stretch>
        </p:blipFill>
        <p:spPr>
          <a:xfrm>
            <a:off x="1318467" y="3977101"/>
            <a:ext cx="3151094" cy="2209071"/>
          </a:xfrm>
          <a:prstGeom prst="rect">
            <a:avLst/>
          </a:prstGeom>
        </p:spPr>
      </p:pic>
      <p:pic>
        <p:nvPicPr>
          <p:cNvPr id="11" name="Picture 10">
            <a:extLst>
              <a:ext uri="{FF2B5EF4-FFF2-40B4-BE49-F238E27FC236}">
                <a16:creationId xmlns:a16="http://schemas.microsoft.com/office/drawing/2014/main" id="{A0E3A621-A906-49CA-8533-D48857877297}"/>
              </a:ext>
            </a:extLst>
          </p:cNvPr>
          <p:cNvPicPr>
            <a:picLocks noChangeAspect="1"/>
          </p:cNvPicPr>
          <p:nvPr/>
        </p:nvPicPr>
        <p:blipFill>
          <a:blip r:embed="rId5"/>
          <a:stretch>
            <a:fillRect/>
          </a:stretch>
        </p:blipFill>
        <p:spPr>
          <a:xfrm>
            <a:off x="4910809" y="3977101"/>
            <a:ext cx="2894013" cy="2094958"/>
          </a:xfrm>
          <a:prstGeom prst="rect">
            <a:avLst/>
          </a:prstGeom>
        </p:spPr>
      </p:pic>
    </p:spTree>
    <p:extLst>
      <p:ext uri="{BB962C8B-B14F-4D97-AF65-F5344CB8AC3E}">
        <p14:creationId xmlns:p14="http://schemas.microsoft.com/office/powerpoint/2010/main" val="1322771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DB529-6322-4163-B7BB-C26CB145487D}"/>
              </a:ext>
            </a:extLst>
          </p:cNvPr>
          <p:cNvSpPr>
            <a:spLocks noGrp="1"/>
          </p:cNvSpPr>
          <p:nvPr>
            <p:ph type="title"/>
          </p:nvPr>
        </p:nvSpPr>
        <p:spPr>
          <a:xfrm>
            <a:off x="88409" y="292975"/>
            <a:ext cx="8918431" cy="752706"/>
          </a:xfrm>
        </p:spPr>
        <p:txBody>
          <a:bodyPr>
            <a:normAutofit fontScale="90000"/>
          </a:bodyPr>
          <a:lstStyle/>
          <a:p>
            <a:r>
              <a:rPr lang="fr-FR" dirty="0"/>
              <a:t>Comment programmer avec un capteur de couleur?</a:t>
            </a:r>
            <a:endParaRPr lang="en-US" dirty="0"/>
          </a:p>
        </p:txBody>
      </p:sp>
      <p:sp>
        <p:nvSpPr>
          <p:cNvPr id="3" name="Content Placeholder 2">
            <a:extLst>
              <a:ext uri="{FF2B5EF4-FFF2-40B4-BE49-F238E27FC236}">
                <a16:creationId xmlns:a16="http://schemas.microsoft.com/office/drawing/2014/main" id="{F7C09D69-8080-49F0-83A7-CE01031A9448}"/>
              </a:ext>
            </a:extLst>
          </p:cNvPr>
          <p:cNvSpPr>
            <a:spLocks noGrp="1"/>
          </p:cNvSpPr>
          <p:nvPr>
            <p:ph idx="1"/>
          </p:nvPr>
        </p:nvSpPr>
        <p:spPr>
          <a:xfrm>
            <a:off x="155088" y="1140006"/>
            <a:ext cx="8767036" cy="5082601"/>
          </a:xfrm>
        </p:spPr>
        <p:txBody>
          <a:bodyPr>
            <a:normAutofit/>
          </a:bodyPr>
          <a:lstStyle/>
          <a:p>
            <a:pPr algn="just"/>
            <a:r>
              <a:rPr lang="fr-FR" dirty="0"/>
              <a:t>Les deux modes dans lesquels vous pouvez programmer le capteur de couleur : Mode couleur et mode lumière réfléchie</a:t>
            </a:r>
          </a:p>
          <a:p>
            <a:pPr algn="just"/>
            <a:r>
              <a:rPr lang="fr-FR" dirty="0"/>
              <a:t>Nous utiliserons le mode couleur dans cette leçon</a:t>
            </a:r>
          </a:p>
        </p:txBody>
      </p:sp>
      <p:sp>
        <p:nvSpPr>
          <p:cNvPr id="4" name="Footer Placeholder 3">
            <a:extLst>
              <a:ext uri="{FF2B5EF4-FFF2-40B4-BE49-F238E27FC236}">
                <a16:creationId xmlns:a16="http://schemas.microsoft.com/office/drawing/2014/main" id="{0CED42F2-83E1-4B1D-AF71-E324E7695CA8}"/>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E451D2E8-265D-4F74-8563-4CE93FD8D877}"/>
              </a:ext>
            </a:extLst>
          </p:cNvPr>
          <p:cNvSpPr>
            <a:spLocks noGrp="1"/>
          </p:cNvSpPr>
          <p:nvPr>
            <p:ph type="sldNum" sz="quarter" idx="12"/>
          </p:nvPr>
        </p:nvSpPr>
        <p:spPr/>
        <p:txBody>
          <a:bodyPr/>
          <a:lstStyle/>
          <a:p>
            <a:fld id="{BBD74847-7BE4-4E4D-8159-51DF7B93C616}" type="slidenum">
              <a:rPr lang="en-US" smtClean="0"/>
              <a:t>6</a:t>
            </a:fld>
            <a:endParaRPr lang="en-US"/>
          </a:p>
        </p:txBody>
      </p:sp>
      <p:pic>
        <p:nvPicPr>
          <p:cNvPr id="9" name="Picture 8">
            <a:extLst>
              <a:ext uri="{FF2B5EF4-FFF2-40B4-BE49-F238E27FC236}">
                <a16:creationId xmlns:a16="http://schemas.microsoft.com/office/drawing/2014/main" id="{2101BD76-6391-4A14-8B12-F3F60639CDC3}"/>
              </a:ext>
            </a:extLst>
          </p:cNvPr>
          <p:cNvPicPr>
            <a:picLocks noChangeAspect="1"/>
          </p:cNvPicPr>
          <p:nvPr/>
        </p:nvPicPr>
        <p:blipFill>
          <a:blip r:embed="rId2"/>
          <a:stretch>
            <a:fillRect/>
          </a:stretch>
        </p:blipFill>
        <p:spPr>
          <a:xfrm>
            <a:off x="1060414" y="2459679"/>
            <a:ext cx="2926574" cy="3137695"/>
          </a:xfrm>
          <a:prstGeom prst="rect">
            <a:avLst/>
          </a:prstGeom>
        </p:spPr>
      </p:pic>
      <p:pic>
        <p:nvPicPr>
          <p:cNvPr id="10" name="Picture 9">
            <a:extLst>
              <a:ext uri="{FF2B5EF4-FFF2-40B4-BE49-F238E27FC236}">
                <a16:creationId xmlns:a16="http://schemas.microsoft.com/office/drawing/2014/main" id="{ED4573BB-2545-4368-9A49-44306CB7D2AB}"/>
              </a:ext>
            </a:extLst>
          </p:cNvPr>
          <p:cNvPicPr>
            <a:picLocks noChangeAspect="1"/>
          </p:cNvPicPr>
          <p:nvPr/>
        </p:nvPicPr>
        <p:blipFill>
          <a:blip r:embed="rId3"/>
          <a:stretch>
            <a:fillRect/>
          </a:stretch>
        </p:blipFill>
        <p:spPr>
          <a:xfrm>
            <a:off x="4326032" y="2428871"/>
            <a:ext cx="3540012" cy="2468580"/>
          </a:xfrm>
          <a:prstGeom prst="rect">
            <a:avLst/>
          </a:prstGeom>
        </p:spPr>
      </p:pic>
    </p:spTree>
    <p:extLst>
      <p:ext uri="{BB962C8B-B14F-4D97-AF65-F5344CB8AC3E}">
        <p14:creationId xmlns:p14="http://schemas.microsoft.com/office/powerpoint/2010/main" val="177869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31B8-A124-4A93-ABD5-B22BFFE056AA}"/>
              </a:ext>
            </a:extLst>
          </p:cNvPr>
          <p:cNvSpPr>
            <a:spLocks noGrp="1"/>
          </p:cNvSpPr>
          <p:nvPr>
            <p:ph type="title"/>
          </p:nvPr>
        </p:nvSpPr>
        <p:spPr/>
        <p:txBody>
          <a:bodyPr/>
          <a:lstStyle/>
          <a:p>
            <a:r>
              <a:rPr lang="en-US" dirty="0" err="1"/>
              <a:t>Défi</a:t>
            </a:r>
            <a:r>
              <a:rPr lang="en-US" dirty="0"/>
              <a:t> 1</a:t>
            </a:r>
          </a:p>
        </p:txBody>
      </p:sp>
      <p:sp>
        <p:nvSpPr>
          <p:cNvPr id="3" name="Content Placeholder 2">
            <a:extLst>
              <a:ext uri="{FF2B5EF4-FFF2-40B4-BE49-F238E27FC236}">
                <a16:creationId xmlns:a16="http://schemas.microsoft.com/office/drawing/2014/main" id="{885ECDA4-F61B-43CC-8476-7FAC9E40B46D}"/>
              </a:ext>
            </a:extLst>
          </p:cNvPr>
          <p:cNvSpPr>
            <a:spLocks noGrp="1"/>
          </p:cNvSpPr>
          <p:nvPr>
            <p:ph idx="1"/>
          </p:nvPr>
        </p:nvSpPr>
        <p:spPr/>
        <p:txBody>
          <a:bodyPr>
            <a:normAutofit lnSpcReduction="10000"/>
          </a:bodyPr>
          <a:lstStyle/>
          <a:p>
            <a:pPr algn="just"/>
            <a:r>
              <a:rPr lang="fr-FR" dirty="0"/>
              <a:t>Programmez votre robot pour qu'il se déplace en ligne droite jusqu'à ce que le capteur de couleur voit le noir</a:t>
            </a:r>
          </a:p>
          <a:p>
            <a:pPr algn="just"/>
            <a:r>
              <a:rPr lang="fr-FR" dirty="0"/>
              <a:t>Vous devrez utiliser le bloc " Attendre...Jusqu'à " et le bloc "Booléen" du capteur de couleur</a:t>
            </a:r>
            <a:endParaRPr lang="en-US" dirty="0"/>
          </a:p>
          <a:p>
            <a:pPr algn="just"/>
            <a:endParaRPr lang="en-US" dirty="0"/>
          </a:p>
          <a:p>
            <a:pPr algn="just"/>
            <a:endParaRPr lang="en-US" dirty="0"/>
          </a:p>
          <a:p>
            <a:pPr algn="just"/>
            <a:endParaRPr lang="en-US" dirty="0"/>
          </a:p>
          <a:p>
            <a:pPr marL="0" indent="0" algn="just">
              <a:buNone/>
            </a:pPr>
            <a:endParaRPr lang="en-US" dirty="0"/>
          </a:p>
          <a:p>
            <a:pPr algn="just"/>
            <a:r>
              <a:rPr lang="en-US" b="1" dirty="0" err="1"/>
              <a:t>Étapes</a:t>
            </a:r>
            <a:r>
              <a:rPr lang="en-US" b="1" dirty="0"/>
              <a:t> de base :</a:t>
            </a:r>
          </a:p>
          <a:p>
            <a:pPr lvl="1" algn="just"/>
            <a:r>
              <a:rPr lang="fr-FR" dirty="0"/>
              <a:t>Réglez </a:t>
            </a:r>
            <a:r>
              <a:rPr lang="fr-FR" b="1" dirty="0"/>
              <a:t>les moteurs de déplacement </a:t>
            </a:r>
            <a:r>
              <a:rPr lang="fr-FR" dirty="0"/>
              <a:t>de votre robot (A et E pour le "</a:t>
            </a:r>
            <a:r>
              <a:rPr lang="fr-FR" dirty="0" err="1"/>
              <a:t>Droid</a:t>
            </a:r>
            <a:r>
              <a:rPr lang="fr-FR" dirty="0"/>
              <a:t> Bot IV" et le robot "</a:t>
            </a:r>
            <a:r>
              <a:rPr lang="fr-FR" dirty="0" err="1"/>
              <a:t>ADB</a:t>
            </a:r>
            <a:r>
              <a:rPr lang="fr-FR" dirty="0"/>
              <a:t>")</a:t>
            </a:r>
          </a:p>
          <a:p>
            <a:pPr lvl="1" algn="just"/>
            <a:r>
              <a:rPr lang="fr-FR" dirty="0"/>
              <a:t>Définissez </a:t>
            </a:r>
            <a:r>
              <a:rPr lang="fr-FR" b="1" dirty="0"/>
              <a:t>le pourcentage de vitesse </a:t>
            </a:r>
            <a:r>
              <a:rPr lang="fr-FR" dirty="0"/>
              <a:t>de votre robot</a:t>
            </a:r>
          </a:p>
          <a:p>
            <a:pPr lvl="1" algn="just"/>
            <a:r>
              <a:rPr lang="fr-FR" dirty="0"/>
              <a:t>Commencez à </a:t>
            </a:r>
            <a:r>
              <a:rPr lang="fr-FR" b="1" dirty="0"/>
              <a:t>aller tout droit</a:t>
            </a:r>
          </a:p>
          <a:p>
            <a:pPr lvl="1" algn="just"/>
            <a:r>
              <a:rPr lang="fr-FR" dirty="0"/>
              <a:t>Utilisez le bloc </a:t>
            </a:r>
            <a:r>
              <a:rPr lang="fr-FR" b="1" dirty="0"/>
              <a:t>"Attendre ... Jusqu'à" </a:t>
            </a:r>
            <a:r>
              <a:rPr lang="fr-FR" dirty="0"/>
              <a:t>pour détecter quand le capteur de couleur voit le noir</a:t>
            </a:r>
          </a:p>
          <a:p>
            <a:pPr lvl="1" algn="just"/>
            <a:r>
              <a:rPr lang="fr-FR" b="1" dirty="0"/>
              <a:t>Arrêtez de bouger</a:t>
            </a:r>
            <a:endParaRPr lang="en-US" b="1" dirty="0"/>
          </a:p>
        </p:txBody>
      </p:sp>
      <p:sp>
        <p:nvSpPr>
          <p:cNvPr id="4" name="Footer Placeholder 3">
            <a:extLst>
              <a:ext uri="{FF2B5EF4-FFF2-40B4-BE49-F238E27FC236}">
                <a16:creationId xmlns:a16="http://schemas.microsoft.com/office/drawing/2014/main" id="{69325A48-9D7A-4696-B0C8-B6078A4DEAEE}"/>
              </a:ext>
            </a:extLst>
          </p:cNvPr>
          <p:cNvSpPr>
            <a:spLocks noGrp="1"/>
          </p:cNvSpPr>
          <p:nvPr>
            <p:ph type="ftr" sz="quarter" idx="11"/>
          </p:nvPr>
        </p:nvSpPr>
        <p:spPr/>
        <p:txBody>
          <a:bodyPr/>
          <a:lstStyle/>
          <a:p>
            <a:r>
              <a:rPr lang="en-US"/>
              <a:t>Copyright © 2020 SPIKE Prime Lessons (primelessons.org) CC-BY-NC-SA.  (Last edit: 1/9/2020)</a:t>
            </a:r>
            <a:endParaRPr lang="en-US" dirty="0"/>
          </a:p>
        </p:txBody>
      </p:sp>
      <p:sp>
        <p:nvSpPr>
          <p:cNvPr id="5" name="Slide Number Placeholder 4">
            <a:extLst>
              <a:ext uri="{FF2B5EF4-FFF2-40B4-BE49-F238E27FC236}">
                <a16:creationId xmlns:a16="http://schemas.microsoft.com/office/drawing/2014/main" id="{F1D522AC-DD5B-4539-BD50-F97C1ABF9FF0}"/>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8" name="Picture 7">
            <a:extLst>
              <a:ext uri="{FF2B5EF4-FFF2-40B4-BE49-F238E27FC236}">
                <a16:creationId xmlns:a16="http://schemas.microsoft.com/office/drawing/2014/main" id="{6D1D419B-FCDD-4947-8D0C-7CF35FE2BAB9}"/>
              </a:ext>
            </a:extLst>
          </p:cNvPr>
          <p:cNvPicPr>
            <a:picLocks noChangeAspect="1"/>
          </p:cNvPicPr>
          <p:nvPr/>
        </p:nvPicPr>
        <p:blipFill>
          <a:blip r:embed="rId2"/>
          <a:stretch>
            <a:fillRect/>
          </a:stretch>
        </p:blipFill>
        <p:spPr>
          <a:xfrm>
            <a:off x="1899835" y="2077712"/>
            <a:ext cx="4705350" cy="1047750"/>
          </a:xfrm>
          <a:prstGeom prst="rect">
            <a:avLst/>
          </a:prstGeom>
        </p:spPr>
      </p:pic>
    </p:spTree>
    <p:extLst>
      <p:ext uri="{BB962C8B-B14F-4D97-AF65-F5344CB8AC3E}">
        <p14:creationId xmlns:p14="http://schemas.microsoft.com/office/powerpoint/2010/main" val="2608068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5E9B7CE4-180D-4CD3-B755-37B835D24019}"/>
              </a:ext>
            </a:extLst>
          </p:cNvPr>
          <p:cNvPicPr>
            <a:picLocks noChangeAspect="1"/>
          </p:cNvPicPr>
          <p:nvPr/>
        </p:nvPicPr>
        <p:blipFill>
          <a:blip r:embed="rId2"/>
          <a:stretch>
            <a:fillRect/>
          </a:stretch>
        </p:blipFill>
        <p:spPr>
          <a:xfrm>
            <a:off x="515566" y="1951173"/>
            <a:ext cx="4279764" cy="3261796"/>
          </a:xfrm>
          <a:prstGeom prst="rect">
            <a:avLst/>
          </a:prstGeom>
        </p:spPr>
      </p:pic>
      <p:sp>
        <p:nvSpPr>
          <p:cNvPr id="2" name="Title 1">
            <a:extLst>
              <a:ext uri="{FF2B5EF4-FFF2-40B4-BE49-F238E27FC236}">
                <a16:creationId xmlns:a16="http://schemas.microsoft.com/office/drawing/2014/main" id="{A7AE1277-A831-4459-A239-C8A79F383989}"/>
              </a:ext>
            </a:extLst>
          </p:cNvPr>
          <p:cNvSpPr>
            <a:spLocks noGrp="1"/>
          </p:cNvSpPr>
          <p:nvPr>
            <p:ph type="title"/>
          </p:nvPr>
        </p:nvSpPr>
        <p:spPr/>
        <p:txBody>
          <a:bodyPr/>
          <a:lstStyle/>
          <a:p>
            <a:r>
              <a:rPr lang="en-US" dirty="0" err="1"/>
              <a:t>Défi</a:t>
            </a:r>
            <a:r>
              <a:rPr lang="en-US" dirty="0"/>
              <a:t> 1 : Solution</a:t>
            </a:r>
          </a:p>
        </p:txBody>
      </p:sp>
      <p:sp>
        <p:nvSpPr>
          <p:cNvPr id="4" name="Footer Placeholder 3">
            <a:extLst>
              <a:ext uri="{FF2B5EF4-FFF2-40B4-BE49-F238E27FC236}">
                <a16:creationId xmlns:a16="http://schemas.microsoft.com/office/drawing/2014/main" id="{7D73271D-6A4E-4703-ACE7-47069DC4FD97}"/>
              </a:ext>
            </a:extLst>
          </p:cNvPr>
          <p:cNvSpPr>
            <a:spLocks noGrp="1"/>
          </p:cNvSpPr>
          <p:nvPr>
            <p:ph type="ftr" sz="quarter" idx="11"/>
          </p:nvPr>
        </p:nvSpPr>
        <p:spPr/>
        <p:txBody>
          <a:bodyPr/>
          <a:lstStyle/>
          <a:p>
            <a:r>
              <a:rPr lang="en-US" dirty="0"/>
              <a:t>Copyright © 2020 SPIKE Prime Lessons (primelessons.org) CC-BY-NC-SA.  (Last edit: 1/9/2020)</a:t>
            </a:r>
          </a:p>
        </p:txBody>
      </p:sp>
      <p:sp>
        <p:nvSpPr>
          <p:cNvPr id="5" name="Slide Number Placeholder 4">
            <a:extLst>
              <a:ext uri="{FF2B5EF4-FFF2-40B4-BE49-F238E27FC236}">
                <a16:creationId xmlns:a16="http://schemas.microsoft.com/office/drawing/2014/main" id="{C978F872-D7AC-41E0-81C5-4001602F2637}"/>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3" name="Rectangle 2">
            <a:extLst>
              <a:ext uri="{FF2B5EF4-FFF2-40B4-BE49-F238E27FC236}">
                <a16:creationId xmlns:a16="http://schemas.microsoft.com/office/drawing/2014/main" id="{1F08C73F-1DFF-4F38-A340-1052EBD9AA70}"/>
              </a:ext>
            </a:extLst>
          </p:cNvPr>
          <p:cNvSpPr/>
          <p:nvPr/>
        </p:nvSpPr>
        <p:spPr>
          <a:xfrm>
            <a:off x="175260" y="1298162"/>
            <a:ext cx="8746864" cy="646331"/>
          </a:xfrm>
          <a:prstGeom prst="rect">
            <a:avLst/>
          </a:prstGeom>
        </p:spPr>
        <p:txBody>
          <a:bodyPr wrap="square">
            <a:spAutoFit/>
          </a:bodyPr>
          <a:lstStyle/>
          <a:p>
            <a:pPr algn="just"/>
            <a:r>
              <a:rPr lang="fr-FR" dirty="0"/>
              <a:t>Dans les leçons précédentes, vous avez appris comment configurer votre robot. (Voir la leçon sur la configuration du robot)</a:t>
            </a:r>
          </a:p>
        </p:txBody>
      </p:sp>
      <p:sp>
        <p:nvSpPr>
          <p:cNvPr id="9" name="TextBox 8">
            <a:extLst>
              <a:ext uri="{FF2B5EF4-FFF2-40B4-BE49-F238E27FC236}">
                <a16:creationId xmlns:a16="http://schemas.microsoft.com/office/drawing/2014/main" id="{1613A8B7-C3F6-412E-8916-EFE81A3A0981}"/>
              </a:ext>
            </a:extLst>
          </p:cNvPr>
          <p:cNvSpPr txBox="1"/>
          <p:nvPr/>
        </p:nvSpPr>
        <p:spPr>
          <a:xfrm>
            <a:off x="4230255" y="2811687"/>
            <a:ext cx="3816465" cy="369332"/>
          </a:xfrm>
          <a:prstGeom prst="rect">
            <a:avLst/>
          </a:prstGeom>
          <a:noFill/>
        </p:spPr>
        <p:txBody>
          <a:bodyPr wrap="square" rtlCol="0">
            <a:spAutoFit/>
          </a:bodyPr>
          <a:lstStyle/>
          <a:p>
            <a:r>
              <a:rPr lang="en-US" dirty="0" err="1"/>
              <a:t>Configurez</a:t>
            </a:r>
            <a:r>
              <a:rPr lang="en-US" dirty="0"/>
              <a:t> le robot</a:t>
            </a:r>
          </a:p>
        </p:txBody>
      </p:sp>
      <p:sp>
        <p:nvSpPr>
          <p:cNvPr id="10" name="TextBox 9">
            <a:extLst>
              <a:ext uri="{FF2B5EF4-FFF2-40B4-BE49-F238E27FC236}">
                <a16:creationId xmlns:a16="http://schemas.microsoft.com/office/drawing/2014/main" id="{13D6B834-55C5-418C-A4C7-89A5F46E965F}"/>
              </a:ext>
            </a:extLst>
          </p:cNvPr>
          <p:cNvSpPr txBox="1"/>
          <p:nvPr/>
        </p:nvSpPr>
        <p:spPr>
          <a:xfrm>
            <a:off x="4503018" y="3359359"/>
            <a:ext cx="3696101" cy="369332"/>
          </a:xfrm>
          <a:prstGeom prst="rect">
            <a:avLst/>
          </a:prstGeom>
          <a:noFill/>
        </p:spPr>
        <p:txBody>
          <a:bodyPr wrap="square" rtlCol="0">
            <a:spAutoFit/>
          </a:bodyPr>
          <a:lstStyle/>
          <a:p>
            <a:r>
              <a:rPr lang="en-US" dirty="0" err="1"/>
              <a:t>Commencez</a:t>
            </a:r>
            <a:r>
              <a:rPr lang="en-US" dirty="0"/>
              <a:t> à </a:t>
            </a:r>
            <a:r>
              <a:rPr lang="en-US" dirty="0" err="1"/>
              <a:t>bouger</a:t>
            </a:r>
            <a:endParaRPr lang="en-US" dirty="0"/>
          </a:p>
        </p:txBody>
      </p:sp>
      <p:sp>
        <p:nvSpPr>
          <p:cNvPr id="11" name="TextBox 10">
            <a:extLst>
              <a:ext uri="{FF2B5EF4-FFF2-40B4-BE49-F238E27FC236}">
                <a16:creationId xmlns:a16="http://schemas.microsoft.com/office/drawing/2014/main" id="{75500D6B-76C4-4EDD-9470-9D173EB7296B}"/>
              </a:ext>
            </a:extLst>
          </p:cNvPr>
          <p:cNvSpPr txBox="1"/>
          <p:nvPr/>
        </p:nvSpPr>
        <p:spPr>
          <a:xfrm>
            <a:off x="4795331" y="3979577"/>
            <a:ext cx="4039508" cy="646331"/>
          </a:xfrm>
          <a:prstGeom prst="rect">
            <a:avLst/>
          </a:prstGeom>
          <a:noFill/>
        </p:spPr>
        <p:txBody>
          <a:bodyPr wrap="square" rtlCol="0">
            <a:spAutoFit/>
          </a:bodyPr>
          <a:lstStyle/>
          <a:p>
            <a:r>
              <a:rPr lang="fr-FR" dirty="0"/>
              <a:t>Attendez que le capteur de couleur voit le noir</a:t>
            </a:r>
            <a:endParaRPr lang="en-US" dirty="0"/>
          </a:p>
        </p:txBody>
      </p:sp>
    </p:spTree>
    <p:extLst>
      <p:ext uri="{BB962C8B-B14F-4D97-AF65-F5344CB8AC3E}">
        <p14:creationId xmlns:p14="http://schemas.microsoft.com/office/powerpoint/2010/main" val="268863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Générique</a:t>
            </a:r>
            <a:endParaRPr lang="en-US" dirty="0"/>
          </a:p>
        </p:txBody>
      </p:sp>
      <p:sp>
        <p:nvSpPr>
          <p:cNvPr id="3" name="Content Placeholder 2"/>
          <p:cNvSpPr>
            <a:spLocks noGrp="1"/>
          </p:cNvSpPr>
          <p:nvPr>
            <p:ph idx="1"/>
          </p:nvPr>
        </p:nvSpPr>
        <p:spPr>
          <a:xfrm>
            <a:off x="457200" y="1317983"/>
            <a:ext cx="8245474" cy="1145345"/>
          </a:xfrm>
        </p:spPr>
        <p:txBody>
          <a:bodyPr>
            <a:normAutofit/>
          </a:bodyPr>
          <a:lstStyle/>
          <a:p>
            <a:r>
              <a:rPr lang="fr-FR" sz="1600" dirty="0"/>
              <a:t>Cette leçon a été créée par Sanjay </a:t>
            </a:r>
            <a:r>
              <a:rPr lang="fr-FR" sz="1600" dirty="0" err="1"/>
              <a:t>Seshan</a:t>
            </a:r>
            <a:r>
              <a:rPr lang="fr-FR" sz="1600" dirty="0"/>
              <a:t> et </a:t>
            </a:r>
            <a:r>
              <a:rPr lang="fr-FR" sz="1600" dirty="0" err="1"/>
              <a:t>Arvind</a:t>
            </a:r>
            <a:r>
              <a:rPr lang="fr-FR" sz="1600" dirty="0"/>
              <a:t> </a:t>
            </a:r>
            <a:r>
              <a:rPr lang="fr-FR" sz="1600" dirty="0" err="1"/>
              <a:t>Seshan</a:t>
            </a:r>
            <a:r>
              <a:rPr lang="fr-FR" sz="1600" dirty="0"/>
              <a:t> pour « SPIKE Prime </a:t>
            </a:r>
            <a:r>
              <a:rPr lang="fr-FR" sz="1600" dirty="0" err="1"/>
              <a:t>Lessons</a:t>
            </a:r>
            <a:r>
              <a:rPr lang="fr-FR" sz="1600" dirty="0"/>
              <a:t> »</a:t>
            </a:r>
          </a:p>
          <a:p>
            <a:r>
              <a:rPr lang="fr-FR" sz="1600" dirty="0"/>
              <a:t>D'autres leçons sont disponibles à l'adresse suivante </a:t>
            </a:r>
            <a:r>
              <a:rPr lang="en-US" sz="1600" dirty="0">
                <a:hlinkClick r:id="rId2"/>
              </a:rPr>
              <a:t>www.primelessons.org</a:t>
            </a:r>
            <a:endParaRPr lang="en-US" sz="1600" dirty="0"/>
          </a:p>
        </p:txBody>
      </p:sp>
      <p:sp>
        <p:nvSpPr>
          <p:cNvPr id="4" name="Footer Placeholder 3"/>
          <p:cNvSpPr>
            <a:spLocks noGrp="1"/>
          </p:cNvSpPr>
          <p:nvPr>
            <p:ph type="ftr" sz="quarter" idx="11"/>
          </p:nvPr>
        </p:nvSpPr>
        <p:spPr/>
        <p:txBody>
          <a:bodyPr/>
          <a:lstStyle/>
          <a:p>
            <a:r>
              <a:rPr lang="en-US" dirty="0"/>
              <a:t>Copyright © 2020 SPIKE Prime Lessons (primelessons.org) CC-BY-NC-SA.  (Last edit: 1/9/2020)</a:t>
            </a:r>
          </a:p>
        </p:txBody>
      </p:sp>
      <p:sp>
        <p:nvSpPr>
          <p:cNvPr id="5" name="Rectangle 4"/>
          <p:cNvSpPr>
            <a:spLocks noChangeArrowheads="1"/>
          </p:cNvSpPr>
          <p:nvPr/>
        </p:nvSpPr>
        <p:spPr bwMode="auto">
          <a:xfrm>
            <a:off x="175260" y="5862802"/>
            <a:ext cx="8831580"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lang="fr-FR" altLang="en-US" sz="1200" dirty="0">
                <a:solidFill>
                  <a:srgbClr val="000000"/>
                </a:solidFill>
                <a:latin typeface="Helvetica Neue"/>
              </a:rPr>
              <a:t>Ce travail est autorisé dans le cadre d</a:t>
            </a:r>
            <a:r>
              <a:rPr lang="fr-FR" altLang="en-US" sz="1200" dirty="0">
                <a:solidFill>
                  <a:srgbClr val="000000"/>
                </a:solidFill>
                <a:latin typeface="Helvetica Neue"/>
                <a:hlinkClick r:id="rId3"/>
              </a:rPr>
              <a:t>’</a:t>
            </a:r>
            <a:r>
              <a:rPr lang="fr-FR" altLang="en-US" sz="1200" dirty="0">
                <a:solidFill>
                  <a:srgbClr val="000000"/>
                </a:solidFill>
                <a:latin typeface="Helvetica Neue"/>
              </a:rPr>
              <a:t>une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9</a:t>
            </a:fld>
            <a:endParaRPr lang="en-US"/>
          </a:p>
        </p:txBody>
      </p:sp>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1151</TotalTime>
  <Words>696</Words>
  <Application>Microsoft Office PowerPoint</Application>
  <PresentationFormat>Affichage à l'écran (4:3)</PresentationFormat>
  <Paragraphs>69</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Gill Sans MT</vt:lpstr>
      <vt:lpstr>Helvetica Neue</vt:lpstr>
      <vt:lpstr>Wingdings 2</vt:lpstr>
      <vt:lpstr>Dividend</vt:lpstr>
      <vt:lpstr>Introduction au capteur de couleur</vt:lpstr>
      <vt:lpstr>Objectifs de la leçon</vt:lpstr>
      <vt:lpstr>Qu'est-ce qu'un capteur de couleur ?</vt:lpstr>
      <vt:lpstr>NOTE : ADB et capteur de couleur</vt:lpstr>
      <vt:lpstr>Modifications apportées à l’ADB</vt:lpstr>
      <vt:lpstr>Comment programmer avec un capteur de couleur?</vt:lpstr>
      <vt:lpstr>Défi 1</vt:lpstr>
      <vt:lpstr>Défi 1 : Solution</vt:lpstr>
      <vt:lpstr>Générique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Sofia BEN SOUDA</cp:lastModifiedBy>
  <cp:revision>144</cp:revision>
  <dcterms:created xsi:type="dcterms:W3CDTF">2016-07-04T02:35:12Z</dcterms:created>
  <dcterms:modified xsi:type="dcterms:W3CDTF">2020-07-31T17:47:00Z</dcterms:modified>
</cp:coreProperties>
</file>