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1" r:id="rId1"/>
  </p:sldMasterIdLst>
  <p:notesMasterIdLst>
    <p:notesMasterId r:id="rId10"/>
  </p:notesMasterIdLst>
  <p:handoutMasterIdLst>
    <p:handoutMasterId r:id="rId11"/>
  </p:handoutMasterIdLst>
  <p:sldIdLst>
    <p:sldId id="275" r:id="rId2"/>
    <p:sldId id="257" r:id="rId3"/>
    <p:sldId id="282" r:id="rId4"/>
    <p:sldId id="283" r:id="rId5"/>
    <p:sldId id="284" r:id="rId6"/>
    <p:sldId id="285" r:id="rId7"/>
    <p:sldId id="286" r:id="rId8"/>
    <p:sldId id="268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500"/>
    <a:srgbClr val="0EAE9F"/>
    <a:srgbClr val="13B09B"/>
    <a:srgbClr val="0290F8"/>
    <a:srgbClr val="FE59D0"/>
    <a:srgbClr val="F55455"/>
    <a:srgbClr val="FF9732"/>
    <a:srgbClr val="02B64E"/>
    <a:srgbClr val="1BCFE9"/>
    <a:srgbClr val="FF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3"/>
  </p:normalViewPr>
  <p:slideViewPr>
    <p:cSldViewPr snapToGrid="0" snapToObjects="1">
      <p:cViewPr varScale="1">
        <p:scale>
          <a:sx n="83" d="100"/>
          <a:sy n="83" d="100"/>
        </p:scale>
        <p:origin x="1378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203290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300865"/>
            <a:ext cx="58158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6712" y="3800535"/>
            <a:ext cx="574189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By Sanjay and Arvind Seshan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SPIKE </a:t>
            </a:r>
            <a:r>
              <a:rPr lang="en-US" sz="3200"/>
              <a:t>PRIME LESSONS</a:t>
            </a:r>
            <a:endParaRPr lang="en-US" sz="3200" dirty="0"/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26780A6E-BC42-443E-B6EE-CF18D754C3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b="32885"/>
          <a:stretch/>
        </p:blipFill>
        <p:spPr>
          <a:xfrm>
            <a:off x="179837" y="1052244"/>
            <a:ext cx="1668346" cy="11197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 userDrawn="1"/>
        </p:nvSpPr>
        <p:spPr>
          <a:xfrm>
            <a:off x="6058605" y="737053"/>
            <a:ext cx="2911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/>
              <a:t>By the Creators of EV3Lessons</a:t>
            </a:r>
          </a:p>
          <a:p>
            <a:endParaRPr lang="en-US" sz="1600" dirty="0"/>
          </a:p>
        </p:txBody>
      </p:sp>
      <p:pic>
        <p:nvPicPr>
          <p:cNvPr id="12" name="Picture 11" descr="A picture containing sitting, game, remote, video&#10;&#10;Description automatically generated">
            <a:extLst>
              <a:ext uri="{FF2B5EF4-FFF2-40B4-BE49-F238E27FC236}">
                <a16:creationId xmlns:a16="http://schemas.microsoft.com/office/drawing/2014/main" id="{19D0660C-C674-40CA-9A39-C1E73533C9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/>
          </a:blip>
          <a:srcRect l="24583" t="2888" r="29917" b="4667"/>
          <a:stretch/>
        </p:blipFill>
        <p:spPr>
          <a:xfrm>
            <a:off x="6058605" y="1349909"/>
            <a:ext cx="2672408" cy="407224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BB6829B6-BDB7-4A41-9061-848F508BE0AD}"/>
              </a:ext>
            </a:extLst>
          </p:cNvPr>
          <p:cNvGrpSpPr/>
          <p:nvPr userDrawn="1"/>
        </p:nvGrpSpPr>
        <p:grpSpPr>
          <a:xfrm>
            <a:off x="179837" y="5060305"/>
            <a:ext cx="4773538" cy="1188622"/>
            <a:chOff x="131592" y="5034964"/>
            <a:chExt cx="4773538" cy="1188622"/>
          </a:xfrm>
        </p:grpSpPr>
        <p:pic>
          <p:nvPicPr>
            <p:cNvPr id="13" name="Picture 12" descr="A picture containing drawing, window&#10;&#10;Description automatically generated">
              <a:extLst>
                <a:ext uri="{FF2B5EF4-FFF2-40B4-BE49-F238E27FC236}">
                  <a16:creationId xmlns:a16="http://schemas.microsoft.com/office/drawing/2014/main" id="{B3B895B3-142E-4C0C-A574-0DDA897E8B9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326564" y="5034964"/>
              <a:ext cx="1188622" cy="1188622"/>
            </a:xfrm>
            <a:prstGeom prst="rect">
              <a:avLst/>
            </a:prstGeom>
          </p:spPr>
        </p:pic>
        <p:pic>
          <p:nvPicPr>
            <p:cNvPr id="14" name="Picture 13" descr="A picture containing building, drawing&#10;&#10;Description automatically generated">
              <a:extLst>
                <a:ext uri="{FF2B5EF4-FFF2-40B4-BE49-F238E27FC236}">
                  <a16:creationId xmlns:a16="http://schemas.microsoft.com/office/drawing/2014/main" id="{AEAB8436-6106-41E3-AB0E-CE0ACE7D720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131592" y="5034964"/>
              <a:ext cx="1188622" cy="1188622"/>
            </a:xfrm>
            <a:prstGeom prst="rect">
              <a:avLst/>
            </a:prstGeom>
          </p:spPr>
        </p:pic>
        <p:pic>
          <p:nvPicPr>
            <p:cNvPr id="15" name="Picture 14" descr="A picture containing drawing, holding&#10;&#10;Description automatically generated">
              <a:extLst>
                <a:ext uri="{FF2B5EF4-FFF2-40B4-BE49-F238E27FC236}">
                  <a16:creationId xmlns:a16="http://schemas.microsoft.com/office/drawing/2014/main" id="{5D07940E-BE9C-469C-9775-017DC12E2FF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3716508" y="5034964"/>
              <a:ext cx="1188622" cy="1188622"/>
            </a:xfrm>
            <a:prstGeom prst="rect">
              <a:avLst/>
            </a:prstGeom>
          </p:spPr>
        </p:pic>
        <p:pic>
          <p:nvPicPr>
            <p:cNvPr id="16" name="Picture 15" descr="A picture containing drawing, building, purple, window&#10;&#10;Description automatically generated">
              <a:extLst>
                <a:ext uri="{FF2B5EF4-FFF2-40B4-BE49-F238E27FC236}">
                  <a16:creationId xmlns:a16="http://schemas.microsoft.com/office/drawing/2014/main" id="{A8C9926D-9CEE-4A63-8B9E-2D6DB4D5FCD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2521536" y="5034964"/>
              <a:ext cx="1188622" cy="11886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62555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43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7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1349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17217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‹N°›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037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‹N°›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269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‹N°›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‹N°›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‹N°›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‹N°›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11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94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rgbClr val="65D7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961B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91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www.primelesson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Introduction au </a:t>
            </a:r>
            <a:r>
              <a:rPr lang="en-US" dirty="0" err="1"/>
              <a:t>capteur</a:t>
            </a:r>
            <a:r>
              <a:rPr lang="en-US" dirty="0"/>
              <a:t> de distance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SANJAY AND ARVIND SESHAN</a:t>
            </a:r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Objectifs</a:t>
            </a:r>
            <a:r>
              <a:rPr lang="en-US" dirty="0"/>
              <a:t> de la </a:t>
            </a:r>
            <a:r>
              <a:rPr lang="en-US" dirty="0" err="1"/>
              <a:t>leçon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7"/>
            <a:ext cx="8831580" cy="2409220"/>
          </a:xfrm>
        </p:spPr>
        <p:txBody>
          <a:bodyPr/>
          <a:lstStyle/>
          <a:p>
            <a:pPr algn="just"/>
            <a:r>
              <a:rPr lang="fr-FR" dirty="0"/>
              <a:t>Apprenez à utiliser le capteur de distance</a:t>
            </a:r>
          </a:p>
          <a:p>
            <a:pPr algn="just"/>
            <a:r>
              <a:rPr lang="fr-FR" dirty="0"/>
              <a:t>Apprenez à utiliser le bloc "Attendre ... Jusqu'à"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4AAE4-28AB-4B08-8A92-91AD24C9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 descr="A close up of a camera&#10;&#10;Description automatically generated">
            <a:extLst>
              <a:ext uri="{FF2B5EF4-FFF2-40B4-BE49-F238E27FC236}">
                <a16:creationId xmlns:a16="http://schemas.microsoft.com/office/drawing/2014/main" id="{E4588658-2FF0-4103-8C6D-E0A4B2B390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53" t="17685" r="17158" b="20701"/>
          <a:stretch/>
        </p:blipFill>
        <p:spPr>
          <a:xfrm>
            <a:off x="4889634" y="1617043"/>
            <a:ext cx="3837652" cy="2541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08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77B91-5784-4E91-9C03-6CCEE60E2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Qu'est-ce qu'un capteur de distance ?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537FE9-7847-4B91-95F5-564B8DEEC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55C57D-BB07-475A-9A11-D44BE043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3</a:t>
            </a:fld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26EA95B-5BBE-4D2F-881C-EC2D7679C66A}"/>
              </a:ext>
            </a:extLst>
          </p:cNvPr>
          <p:cNvSpPr txBox="1">
            <a:spLocks/>
          </p:cNvSpPr>
          <p:nvPr/>
        </p:nvSpPr>
        <p:spPr>
          <a:xfrm>
            <a:off x="155088" y="1140006"/>
            <a:ext cx="4883637" cy="50826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dirty="0"/>
              <a:t>Mesure la distance à un objet ou à une surface à l'aide de la technologie ultrasonore</a:t>
            </a:r>
          </a:p>
          <a:p>
            <a:pPr algn="just"/>
            <a:r>
              <a:rPr lang="fr-FR" dirty="0"/>
              <a:t>Il y a également des lumières autour du capteur ultrasonique (4 segments) qui peuvent être programmées individuellement (voir la leçon sur les lumières)</a:t>
            </a:r>
          </a:p>
          <a:p>
            <a:pPr algn="just"/>
            <a:r>
              <a:rPr lang="fr-FR" dirty="0"/>
              <a:t>Le capteur peut détecter des distances de 50 à 2000 mm</a:t>
            </a:r>
          </a:p>
          <a:p>
            <a:pPr algn="just"/>
            <a:r>
              <a:rPr lang="fr-FR" dirty="0"/>
              <a:t>Il existe une capacité de détection rapide de 50-300 mm</a:t>
            </a:r>
          </a:p>
        </p:txBody>
      </p:sp>
      <p:pic>
        <p:nvPicPr>
          <p:cNvPr id="6" name="Picture 5" descr="A close up of a camera&#10;&#10;Description automatically generated">
            <a:extLst>
              <a:ext uri="{FF2B5EF4-FFF2-40B4-BE49-F238E27FC236}">
                <a16:creationId xmlns:a16="http://schemas.microsoft.com/office/drawing/2014/main" id="{5408F1E8-EB61-4832-B571-7DBDC23604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53" t="17685" r="17158" b="20701"/>
          <a:stretch/>
        </p:blipFill>
        <p:spPr>
          <a:xfrm>
            <a:off x="4889634" y="1617043"/>
            <a:ext cx="3837652" cy="2541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563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DB529-6322-4163-B7BB-C26CB1454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09" y="292975"/>
            <a:ext cx="8924075" cy="752706"/>
          </a:xfrm>
        </p:spPr>
        <p:txBody>
          <a:bodyPr>
            <a:normAutofit fontScale="90000"/>
          </a:bodyPr>
          <a:lstStyle/>
          <a:p>
            <a:r>
              <a:rPr lang="fr-FR" dirty="0"/>
              <a:t>Comment programmer avec un capteur de distance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09D69-8080-49F0-83A7-CE01031A9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8767036" cy="5082601"/>
          </a:xfrm>
        </p:spPr>
        <p:txBody>
          <a:bodyPr>
            <a:normAutofit/>
          </a:bodyPr>
          <a:lstStyle/>
          <a:p>
            <a:pPr algn="just"/>
            <a:r>
              <a:rPr lang="fr-FR" dirty="0"/>
              <a:t>Le capteur de distance peut mesurer la distance à un objet ou à une surface à l'aide d'ultrasons</a:t>
            </a:r>
          </a:p>
          <a:p>
            <a:pPr algn="just"/>
            <a:r>
              <a:rPr lang="fr-FR" dirty="0"/>
              <a:t>Vous pouvez également programmer les lumières autour du capteur. Ce sujet est traité dans une autre leçon.</a:t>
            </a:r>
          </a:p>
          <a:p>
            <a:pPr algn="just"/>
            <a:r>
              <a:rPr lang="fr-FR" dirty="0"/>
              <a:t>Les unités peuvent être mesurées en pourcentage, centimètres ou pouces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ED42F2-83E1-4B1D-AF71-E324E7695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51D2E8-265D-4F74-8563-4CE93FD8D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815C52-965E-4566-BAFE-200AD1228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876" y="2982587"/>
            <a:ext cx="4991100" cy="16573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8DA3DE-162A-4EA6-9171-4E3A9B10ED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8210" y="2939724"/>
            <a:ext cx="37242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694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131B8-A124-4A93-ABD5-B22BFFE05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Défi</a:t>
            </a:r>
            <a:r>
              <a:rPr lang="en-US" dirty="0"/>
              <a:t> : Loin du </a:t>
            </a:r>
            <a:r>
              <a:rPr lang="en-US" dirty="0" err="1"/>
              <a:t>mur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ECDA4-F61B-43CC-8476-7FAC9E40B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7119219" cy="5082601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fr-FR" dirty="0"/>
              <a:t>Vous voulez trouver l'ouverture. Utilisez votre capteur de distance (monté sur le côté du robot comme le </a:t>
            </a:r>
            <a:r>
              <a:rPr lang="fr-FR" dirty="0" err="1"/>
              <a:t>Droid</a:t>
            </a:r>
            <a:r>
              <a:rPr lang="fr-FR" dirty="0"/>
              <a:t> Bot IV) pour localiser l'ouverture</a:t>
            </a:r>
          </a:p>
          <a:p>
            <a:pPr algn="just"/>
            <a:r>
              <a:rPr lang="fr-FR" dirty="0"/>
              <a:t>Programmez votre robot pour qu'il se déplace en ligne droite jusqu'à ce qu'il soit à moins de 20 cm du mur</a:t>
            </a:r>
          </a:p>
          <a:p>
            <a:pPr algn="just"/>
            <a:r>
              <a:rPr lang="fr-FR" dirty="0"/>
              <a:t>Vous devrez utiliser le bloc "Attendre ... Jusqu'à" et le bloc "Booléen" du centre de distance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b="1" dirty="0"/>
              <a:t>Pseudo-code :</a:t>
            </a:r>
          </a:p>
          <a:p>
            <a:pPr lvl="1" algn="just"/>
            <a:r>
              <a:rPr lang="fr-FR" dirty="0"/>
              <a:t>Réglez les </a:t>
            </a:r>
            <a:r>
              <a:rPr lang="fr-FR" b="1" dirty="0"/>
              <a:t>moteurs de déplacement </a:t>
            </a:r>
            <a:r>
              <a:rPr lang="fr-FR" dirty="0"/>
              <a:t>de votre robot (A et E pour le robot </a:t>
            </a:r>
            <a:r>
              <a:rPr lang="fr-FR" dirty="0" err="1"/>
              <a:t>ADB</a:t>
            </a:r>
            <a:r>
              <a:rPr lang="fr-FR" dirty="0"/>
              <a:t>)</a:t>
            </a:r>
          </a:p>
          <a:p>
            <a:pPr lvl="1" algn="just"/>
            <a:r>
              <a:rPr lang="fr-FR" dirty="0"/>
              <a:t>Définissez </a:t>
            </a:r>
            <a:r>
              <a:rPr lang="fr-FR" b="1" dirty="0"/>
              <a:t>le pourcentage de vitesse </a:t>
            </a:r>
            <a:r>
              <a:rPr lang="fr-FR" dirty="0"/>
              <a:t>de votre robot</a:t>
            </a:r>
          </a:p>
          <a:p>
            <a:pPr lvl="1" algn="just"/>
            <a:r>
              <a:rPr lang="fr-FR" dirty="0"/>
              <a:t>Commencez à </a:t>
            </a:r>
            <a:r>
              <a:rPr lang="fr-FR" b="1" dirty="0"/>
              <a:t>aller tout droit</a:t>
            </a:r>
          </a:p>
          <a:p>
            <a:pPr lvl="1" algn="just"/>
            <a:r>
              <a:rPr lang="fr-FR" dirty="0"/>
              <a:t>Utilisez le </a:t>
            </a:r>
            <a:r>
              <a:rPr lang="fr-FR" b="1" dirty="0"/>
              <a:t>bloc d'attente </a:t>
            </a:r>
            <a:r>
              <a:rPr lang="fr-FR" dirty="0"/>
              <a:t>pour détecter qu'il se trouve à moins de 20 cm du mur</a:t>
            </a:r>
          </a:p>
          <a:p>
            <a:pPr lvl="1" algn="just"/>
            <a:r>
              <a:rPr lang="fr-FR" b="1" dirty="0"/>
              <a:t>Arrêtez de bouger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325A48-9D7A-4696-B0C8-B6078A4DE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D522AC-DD5B-4539-BD50-F97C1ABF9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764BF4-AFF6-4D9E-ACB1-D760E514C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883" y="2800970"/>
            <a:ext cx="6229350" cy="11334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3EA7026-C583-4A94-8A85-D14F383C1728}"/>
              </a:ext>
            </a:extLst>
          </p:cNvPr>
          <p:cNvSpPr/>
          <p:nvPr/>
        </p:nvSpPr>
        <p:spPr>
          <a:xfrm>
            <a:off x="7343060" y="3667031"/>
            <a:ext cx="254984" cy="12087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7EDBF67-4E10-404E-841B-9E3E6D438885}"/>
              </a:ext>
            </a:extLst>
          </p:cNvPr>
          <p:cNvGrpSpPr/>
          <p:nvPr/>
        </p:nvGrpSpPr>
        <p:grpSpPr>
          <a:xfrm rot="10800000">
            <a:off x="7920246" y="2449886"/>
            <a:ext cx="660559" cy="790597"/>
            <a:chOff x="6310708" y="2223671"/>
            <a:chExt cx="809489" cy="898563"/>
          </a:xfrm>
        </p:grpSpPr>
        <p:sp>
          <p:nvSpPr>
            <p:cNvPr id="9" name="Rounded Rectangle 27">
              <a:extLst>
                <a:ext uri="{FF2B5EF4-FFF2-40B4-BE49-F238E27FC236}">
                  <a16:creationId xmlns:a16="http://schemas.microsoft.com/office/drawing/2014/main" id="{4B824055-D0BF-49D8-9D78-095FB104CE2E}"/>
                </a:ext>
              </a:extLst>
            </p:cNvPr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rgbClr val="FFD5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" name="Rounded Rectangle 28">
              <a:extLst>
                <a:ext uri="{FF2B5EF4-FFF2-40B4-BE49-F238E27FC236}">
                  <a16:creationId xmlns:a16="http://schemas.microsoft.com/office/drawing/2014/main" id="{5F6B81A4-B3A8-4418-9A0A-6C8D6833DF9D}"/>
                </a:ext>
              </a:extLst>
            </p:cNvPr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solidFill>
              <a:srgbClr val="0EAE9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effectLst/>
              </a:endParaRPr>
            </a:p>
          </p:txBody>
        </p:sp>
        <p:sp>
          <p:nvSpPr>
            <p:cNvPr id="11" name="Rounded Rectangle 29">
              <a:extLst>
                <a:ext uri="{FF2B5EF4-FFF2-40B4-BE49-F238E27FC236}">
                  <a16:creationId xmlns:a16="http://schemas.microsoft.com/office/drawing/2014/main" id="{50C217AE-E33E-41A7-8096-7CD454B24BC1}"/>
                </a:ext>
              </a:extLst>
            </p:cNvPr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solidFill>
              <a:srgbClr val="0EAE9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effectLst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FC8BB9E-3DA6-42AF-BE86-CA9DD8AD4C7F}"/>
              </a:ext>
            </a:extLst>
          </p:cNvPr>
          <p:cNvGrpSpPr/>
          <p:nvPr/>
        </p:nvGrpSpPr>
        <p:grpSpPr>
          <a:xfrm>
            <a:off x="8071086" y="2698583"/>
            <a:ext cx="157356" cy="401934"/>
            <a:chOff x="8464250" y="5024176"/>
            <a:chExt cx="157356" cy="401934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C0A9B97-44D1-430A-BE90-6FEE7949FB3A}"/>
                </a:ext>
              </a:extLst>
            </p:cNvPr>
            <p:cNvSpPr/>
            <p:nvPr/>
          </p:nvSpPr>
          <p:spPr>
            <a:xfrm>
              <a:off x="8464250" y="5024176"/>
              <a:ext cx="157356" cy="4019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4C0C4FF-1AE8-4F45-981E-1912FEE3D925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8464250" y="5074538"/>
              <a:ext cx="146304" cy="146304"/>
            </a:xfrm>
            <a:prstGeom prst="ellipse">
              <a:avLst/>
            </a:prstGeom>
            <a:solidFill>
              <a:schemeClr val="tx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7704246-B3FD-437D-9C7C-9302A3FF90E9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8465930" y="5236986"/>
              <a:ext cx="146304" cy="146304"/>
            </a:xfrm>
            <a:prstGeom prst="ellipse">
              <a:avLst/>
            </a:prstGeom>
            <a:solidFill>
              <a:schemeClr val="tx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EC39A4D-3454-471A-A859-B4A66F633CE5}"/>
              </a:ext>
            </a:extLst>
          </p:cNvPr>
          <p:cNvCxnSpPr>
            <a:cxnSpLocks/>
          </p:cNvCxnSpPr>
          <p:nvPr/>
        </p:nvCxnSpPr>
        <p:spPr>
          <a:xfrm>
            <a:off x="8286094" y="3335427"/>
            <a:ext cx="0" cy="1527350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C67A3DF-4EF2-488A-A729-8381FCD4FD41}"/>
              </a:ext>
            </a:extLst>
          </p:cNvPr>
          <p:cNvCxnSpPr>
            <a:cxnSpLocks/>
          </p:cNvCxnSpPr>
          <p:nvPr/>
        </p:nvCxnSpPr>
        <p:spPr>
          <a:xfrm flipH="1">
            <a:off x="7657348" y="4213227"/>
            <a:ext cx="54300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B692936-7EBA-4AF0-A95E-6E7AF2F31277}"/>
              </a:ext>
            </a:extLst>
          </p:cNvPr>
          <p:cNvSpPr txBox="1"/>
          <p:nvPr/>
        </p:nvSpPr>
        <p:spPr>
          <a:xfrm>
            <a:off x="7566986" y="4193131"/>
            <a:ext cx="723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20cm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82136E7-EE3A-4889-8EBE-A44E1B7E3C86}"/>
              </a:ext>
            </a:extLst>
          </p:cNvPr>
          <p:cNvSpPr/>
          <p:nvPr/>
        </p:nvSpPr>
        <p:spPr>
          <a:xfrm>
            <a:off x="7327044" y="1757582"/>
            <a:ext cx="254984" cy="113347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068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71C0EC5-1194-4854-A390-7E91D4D41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162" y="2080547"/>
            <a:ext cx="6045361" cy="33873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AE1277-A831-4459-A239-C8A79F383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Défi</a:t>
            </a:r>
            <a:r>
              <a:rPr lang="en-US" dirty="0"/>
              <a:t> 1 : Solution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271D-6A4E-4703-ACE7-47069DC4F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78F872-D7AC-41E0-81C5-4001602F2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BD7429-2A71-46E3-8DF8-1838957E3D37}"/>
              </a:ext>
            </a:extLst>
          </p:cNvPr>
          <p:cNvSpPr txBox="1"/>
          <p:nvPr/>
        </p:nvSpPr>
        <p:spPr>
          <a:xfrm>
            <a:off x="4091709" y="3009690"/>
            <a:ext cx="3955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Configurez</a:t>
            </a:r>
            <a:r>
              <a:rPr lang="en-US" dirty="0"/>
              <a:t> le robot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FAF738-BF54-45E6-8DB0-F7FB66D33116}"/>
              </a:ext>
            </a:extLst>
          </p:cNvPr>
          <p:cNvSpPr txBox="1"/>
          <p:nvPr/>
        </p:nvSpPr>
        <p:spPr>
          <a:xfrm>
            <a:off x="4313382" y="3557362"/>
            <a:ext cx="3885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Commencez</a:t>
            </a:r>
            <a:r>
              <a:rPr lang="en-US" dirty="0"/>
              <a:t> à </a:t>
            </a:r>
            <a:r>
              <a:rPr lang="en-US" dirty="0" err="1"/>
              <a:t>bouger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505505-A628-476D-984F-1B3E42480E54}"/>
              </a:ext>
            </a:extLst>
          </p:cNvPr>
          <p:cNvSpPr txBox="1"/>
          <p:nvPr/>
        </p:nvSpPr>
        <p:spPr>
          <a:xfrm>
            <a:off x="6292014" y="4177580"/>
            <a:ext cx="2542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/>
              <a:t>Attendez que le capteur de distance soit inférieur à 20 cm</a:t>
            </a:r>
          </a:p>
        </p:txBody>
      </p:sp>
    </p:spTree>
    <p:extLst>
      <p:ext uri="{BB962C8B-B14F-4D97-AF65-F5344CB8AC3E}">
        <p14:creationId xmlns:p14="http://schemas.microsoft.com/office/powerpoint/2010/main" val="2688634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91A86-4B90-44A6-A2A3-204EDF3DF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A0AF1-1019-4768-ADE8-156416236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5919234" cy="568721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fr-FR" dirty="0"/>
              <a:t>Une fois que vous avez trouvé le mur, faites reculer le robot et passez par le trou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1309D1-9271-47FE-BA26-515068749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 (Last edit: 1/9/2020)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9D7583-93A8-44F9-843D-D6EB466B9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7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F759E0-3AB0-49AB-8004-B6739C63970E}"/>
              </a:ext>
            </a:extLst>
          </p:cNvPr>
          <p:cNvSpPr/>
          <p:nvPr/>
        </p:nvSpPr>
        <p:spPr>
          <a:xfrm>
            <a:off x="7301377" y="4360993"/>
            <a:ext cx="254984" cy="12087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E211975-25FA-4EE3-9380-96300A2BFE8D}"/>
              </a:ext>
            </a:extLst>
          </p:cNvPr>
          <p:cNvGrpSpPr/>
          <p:nvPr/>
        </p:nvGrpSpPr>
        <p:grpSpPr>
          <a:xfrm rot="16200000">
            <a:off x="7753136" y="3380126"/>
            <a:ext cx="660559" cy="790597"/>
            <a:chOff x="6310708" y="2223671"/>
            <a:chExt cx="809489" cy="898563"/>
          </a:xfrm>
        </p:grpSpPr>
        <p:sp>
          <p:nvSpPr>
            <p:cNvPr id="8" name="Rounded Rectangle 27">
              <a:extLst>
                <a:ext uri="{FF2B5EF4-FFF2-40B4-BE49-F238E27FC236}">
                  <a16:creationId xmlns:a16="http://schemas.microsoft.com/office/drawing/2014/main" id="{C648574A-9567-4264-8175-564155DD84C1}"/>
                </a:ext>
              </a:extLst>
            </p:cNvPr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rgbClr val="FFD5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" name="Rounded Rectangle 28">
              <a:extLst>
                <a:ext uri="{FF2B5EF4-FFF2-40B4-BE49-F238E27FC236}">
                  <a16:creationId xmlns:a16="http://schemas.microsoft.com/office/drawing/2014/main" id="{6245DD39-AA3C-418F-818B-155C08DBAC1E}"/>
                </a:ext>
              </a:extLst>
            </p:cNvPr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solidFill>
              <a:srgbClr val="0EAE9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effectLst/>
              </a:endParaRPr>
            </a:p>
          </p:txBody>
        </p:sp>
        <p:sp>
          <p:nvSpPr>
            <p:cNvPr id="10" name="Rounded Rectangle 29">
              <a:extLst>
                <a:ext uri="{FF2B5EF4-FFF2-40B4-BE49-F238E27FC236}">
                  <a16:creationId xmlns:a16="http://schemas.microsoft.com/office/drawing/2014/main" id="{DA68CB0F-31B7-4194-9AF7-D87893AA80E2}"/>
                </a:ext>
              </a:extLst>
            </p:cNvPr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solidFill>
              <a:srgbClr val="0EAE9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effectLst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DD576C7-ACD5-48AF-9F71-A7669E47CD18}"/>
              </a:ext>
            </a:extLst>
          </p:cNvPr>
          <p:cNvGrpSpPr/>
          <p:nvPr/>
        </p:nvGrpSpPr>
        <p:grpSpPr>
          <a:xfrm rot="5400000">
            <a:off x="7854010" y="3470507"/>
            <a:ext cx="157356" cy="401934"/>
            <a:chOff x="8464250" y="5024176"/>
            <a:chExt cx="157356" cy="401934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69C25DD-FC75-4CFA-A08B-F5CD0838F9E7}"/>
                </a:ext>
              </a:extLst>
            </p:cNvPr>
            <p:cNvSpPr/>
            <p:nvPr/>
          </p:nvSpPr>
          <p:spPr>
            <a:xfrm>
              <a:off x="8464250" y="5024176"/>
              <a:ext cx="157356" cy="4019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BBED859-8900-4502-84BB-38F9A8F684A6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8464250" y="5074538"/>
              <a:ext cx="146304" cy="146304"/>
            </a:xfrm>
            <a:prstGeom prst="ellipse">
              <a:avLst/>
            </a:prstGeom>
            <a:solidFill>
              <a:schemeClr val="tx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DE8A3C7-749C-4FBE-B989-445542A0BC57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8465930" y="5236986"/>
              <a:ext cx="146304" cy="146304"/>
            </a:xfrm>
            <a:prstGeom prst="ellipse">
              <a:avLst/>
            </a:prstGeom>
            <a:solidFill>
              <a:schemeClr val="tx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73E65E0B-58B8-4E70-8B99-F91C535F808B}"/>
              </a:ext>
            </a:extLst>
          </p:cNvPr>
          <p:cNvSpPr/>
          <p:nvPr/>
        </p:nvSpPr>
        <p:spPr>
          <a:xfrm>
            <a:off x="7285361" y="1930269"/>
            <a:ext cx="254984" cy="113347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DFE1D78-B199-4787-9EAC-EB07099A608C}"/>
              </a:ext>
            </a:extLst>
          </p:cNvPr>
          <p:cNvCxnSpPr>
            <a:cxnSpLocks/>
          </p:cNvCxnSpPr>
          <p:nvPr/>
        </p:nvCxnSpPr>
        <p:spPr>
          <a:xfrm flipH="1">
            <a:off x="6339829" y="3730056"/>
            <a:ext cx="1200516" cy="0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433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Générique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/>
          </a:bodyPr>
          <a:lstStyle/>
          <a:p>
            <a:r>
              <a:rPr lang="fr-FR" sz="1600" dirty="0"/>
              <a:t>Cette leçon a été créée par Sanjay </a:t>
            </a:r>
            <a:r>
              <a:rPr lang="fr-FR" sz="1600" dirty="0" err="1"/>
              <a:t>Seshan</a:t>
            </a:r>
            <a:r>
              <a:rPr lang="fr-FR" sz="1600" dirty="0"/>
              <a:t> et </a:t>
            </a:r>
            <a:r>
              <a:rPr lang="fr-FR" sz="1600" dirty="0" err="1"/>
              <a:t>Arvind</a:t>
            </a:r>
            <a:r>
              <a:rPr lang="fr-FR" sz="1600" dirty="0"/>
              <a:t> </a:t>
            </a:r>
            <a:r>
              <a:rPr lang="fr-FR" sz="1600" dirty="0" err="1"/>
              <a:t>Seshan</a:t>
            </a:r>
            <a:r>
              <a:rPr lang="fr-FR" sz="1600" dirty="0"/>
              <a:t> pour « SPIKE Prime </a:t>
            </a:r>
            <a:r>
              <a:rPr lang="fr-FR" sz="1600" dirty="0" err="1"/>
              <a:t>Lessons</a:t>
            </a:r>
            <a:r>
              <a:rPr lang="fr-FR" sz="1600" dirty="0"/>
              <a:t> »</a:t>
            </a:r>
          </a:p>
          <a:p>
            <a:r>
              <a:rPr lang="fr-FR" sz="1600" dirty="0"/>
              <a:t>D'autres leçons sont disponibles à l'adresse suivante </a:t>
            </a:r>
            <a:r>
              <a:rPr lang="en-US" sz="1600" dirty="0">
                <a:hlinkClick r:id="rId2"/>
              </a:rPr>
              <a:t>www.primelessons.org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 (Last edit: 1/9/2020)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5260" y="5862802"/>
            <a:ext cx="8831580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ctr"/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lang="fr-FR" altLang="en-US" sz="1200" dirty="0">
                <a:solidFill>
                  <a:srgbClr val="000000"/>
                </a:solidFill>
                <a:latin typeface="Helvetica Neue"/>
              </a:rPr>
              <a:t>Ce travail est autorisé dans le cadre d</a:t>
            </a:r>
            <a:r>
              <a:rPr lang="fr-FR" altLang="en-US" sz="1200" dirty="0">
                <a:solidFill>
                  <a:srgbClr val="000000"/>
                </a:solidFill>
                <a:latin typeface="Helvetica Neue"/>
                <a:hlinkClick r:id="rId3"/>
              </a:rPr>
              <a:t>’</a:t>
            </a:r>
            <a:r>
              <a:rPr lang="fr-FR" altLang="en-US" sz="1200" dirty="0">
                <a:solidFill>
                  <a:srgbClr val="000000"/>
                </a:solidFill>
                <a:latin typeface="Helvetica Neue"/>
              </a:rPr>
              <a:t>une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06703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Spike Prime Lesson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D500"/>
      </a:accent1>
      <a:accent2>
        <a:srgbClr val="961BDB"/>
      </a:accent2>
      <a:accent3>
        <a:srgbClr val="FF0000"/>
      </a:accent3>
      <a:accent4>
        <a:srgbClr val="65D7FF"/>
      </a:accent4>
      <a:accent5>
        <a:srgbClr val="5B9BD5"/>
      </a:accent5>
      <a:accent6>
        <a:srgbClr val="70AD47"/>
      </a:accent6>
      <a:hlink>
        <a:srgbClr val="961BDB"/>
      </a:hlink>
      <a:folHlink>
        <a:srgbClr val="65D7F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ike Prime Template.potx" id="{C1D969FE-89B1-4BE4-BDFA-C32471023150}" vid="{4149DA99-3325-4DAE-8A1C-4D0296C099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1167</TotalTime>
  <Words>531</Words>
  <Application>Microsoft Office PowerPoint</Application>
  <PresentationFormat>Affichage à l'écran (4:3)</PresentationFormat>
  <Paragraphs>53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4" baseType="lpstr">
      <vt:lpstr>Arial</vt:lpstr>
      <vt:lpstr>Calibri</vt:lpstr>
      <vt:lpstr>Gill Sans MT</vt:lpstr>
      <vt:lpstr>Helvetica Neue</vt:lpstr>
      <vt:lpstr>Wingdings 2</vt:lpstr>
      <vt:lpstr>Dividend</vt:lpstr>
      <vt:lpstr>Introduction au capteur de distance</vt:lpstr>
      <vt:lpstr>Objectifs de la leçon</vt:lpstr>
      <vt:lpstr>Qu'est-ce qu'un capteur de distance ?</vt:lpstr>
      <vt:lpstr>Comment programmer avec un capteur de distance</vt:lpstr>
      <vt:lpstr>Défi : Loin du mur</vt:lpstr>
      <vt:lpstr>Défi 1 : Solution</vt:lpstr>
      <vt:lpstr>Extension</vt:lpstr>
      <vt:lpstr>Générique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Sofia BEN SOUDA</cp:lastModifiedBy>
  <cp:revision>138</cp:revision>
  <dcterms:created xsi:type="dcterms:W3CDTF">2016-07-04T02:35:12Z</dcterms:created>
  <dcterms:modified xsi:type="dcterms:W3CDTF">2020-07-31T17:57:45Z</dcterms:modified>
</cp:coreProperties>
</file>