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9"/>
  </p:notesMasterIdLst>
  <p:handoutMasterIdLst>
    <p:handoutMasterId r:id="rId10"/>
  </p:handoutMasterIdLst>
  <p:sldIdLst>
    <p:sldId id="275" r:id="rId2"/>
    <p:sldId id="415" r:id="rId3"/>
    <p:sldId id="417" r:id="rId4"/>
    <p:sldId id="418" r:id="rId5"/>
    <p:sldId id="420" r:id="rId6"/>
    <p:sldId id="419"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5"/>
    <p:restoredTop sz="94613"/>
  </p:normalViewPr>
  <p:slideViewPr>
    <p:cSldViewPr snapToGrid="0" snapToObjects="1">
      <p:cViewPr varScale="1">
        <p:scale>
          <a:sx n="83" d="100"/>
          <a:sy n="83" d="100"/>
        </p:scale>
        <p:origin x="14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7/31/2020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7/31/2020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dirty="0"/>
          </a:p>
        </p:txBody>
      </p:sp>
    </p:spTree>
    <p:extLst>
      <p:ext uri="{BB962C8B-B14F-4D97-AF65-F5344CB8AC3E}">
        <p14:creationId xmlns:p14="http://schemas.microsoft.com/office/powerpoint/2010/main" val="300637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dirty="0"/>
          </a:p>
        </p:txBody>
      </p:sp>
    </p:spTree>
    <p:extLst>
      <p:ext uri="{BB962C8B-B14F-4D97-AF65-F5344CB8AC3E}">
        <p14:creationId xmlns:p14="http://schemas.microsoft.com/office/powerpoint/2010/main" val="61513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5</a:t>
            </a:fld>
            <a:endParaRPr lang="en-US" dirty="0"/>
          </a:p>
        </p:txBody>
      </p:sp>
    </p:spTree>
    <p:extLst>
      <p:ext uri="{BB962C8B-B14F-4D97-AF65-F5344CB8AC3E}">
        <p14:creationId xmlns:p14="http://schemas.microsoft.com/office/powerpoint/2010/main" val="3308447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D77D85E9-A902-49AC-B81A-E1927CD9478F}"/>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69246F9B-D489-4626-97DF-03AE3CDC8E8C}"/>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37139BC9-039C-4B50-AAC0-8EE374DF833C}"/>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FD16607A-B49B-4340-9CB0-383DD38651C3}"/>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7547C26E-183C-4C66-B1E6-8C00410A6C6E}"/>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dirty="0"/>
              <a:t>Copyright © 2020 SPIKE Prime Lessons (primelessons.org) CC-BY-NC-SA.  (Last edit: 1/9/2020)</a:t>
            </a:r>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err="1"/>
              <a:t>Défis</a:t>
            </a:r>
            <a:endParaRPr lang="en-US" dirty="0"/>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a:xfrm>
            <a:off x="155089" y="1140006"/>
            <a:ext cx="5355098" cy="5082601"/>
          </a:xfrm>
        </p:spPr>
        <p:txBody>
          <a:bodyPr>
            <a:normAutofit lnSpcReduction="10000"/>
          </a:bodyPr>
          <a:lstStyle/>
          <a:p>
            <a:pPr algn="just"/>
            <a:r>
              <a:rPr lang="fr-FR" dirty="0"/>
              <a:t>L'objectif de ces défis est de combiner tout ce que les élèves ont appris jusqu'à présent : se déplacer, virer et utiliser les capteurs de base</a:t>
            </a:r>
          </a:p>
          <a:p>
            <a:pPr algn="just"/>
            <a:r>
              <a:rPr lang="fr-FR" dirty="0"/>
              <a:t>Vous pouvez mettre en place le défi de votre choix en utilisant du ruban électrique de couleur sur un tableau blanc (disponible dans les magasins de bricolage et de matériel).  Vous pouvez également utiliser du papier blanc pour affiche de grande taille sur un sol dur.</a:t>
            </a:r>
          </a:p>
          <a:p>
            <a:pPr algn="just"/>
            <a:r>
              <a:rPr lang="fr-FR" dirty="0"/>
              <a:t>Notez que les couleurs du ruban électrique ne correspondent pas aux couleurs de LEGO. Vos capteurs peuvent donc avoir du mal à lire ces couleurs.</a:t>
            </a:r>
          </a:p>
          <a:p>
            <a:pPr algn="just"/>
            <a:r>
              <a:rPr lang="fr-FR" dirty="0"/>
              <a:t>Vous pouvez également utiliser les anciens tapis de la </a:t>
            </a:r>
            <a:r>
              <a:rPr lang="fr-FR" dirty="0" err="1"/>
              <a:t>FLL</a:t>
            </a:r>
            <a:r>
              <a:rPr lang="fr-FR" dirty="0"/>
              <a:t> (FIRST LEGO League) pour vous entraîner.  Ils sont parfois disponibles sur eBay ou chez d'autres équipes.</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pPr/>
              <a:t>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10186" y="1312113"/>
            <a:ext cx="3408671" cy="2263570"/>
          </a:xfrm>
          <a:prstGeom prst="rect">
            <a:avLst/>
          </a:prstGeom>
        </p:spPr>
      </p:pic>
      <p:sp>
        <p:nvSpPr>
          <p:cNvPr id="7" name="Content Placeholder 2"/>
          <p:cNvSpPr txBox="1">
            <a:spLocks/>
          </p:cNvSpPr>
          <p:nvPr/>
        </p:nvSpPr>
        <p:spPr>
          <a:xfrm>
            <a:off x="4528685" y="4013965"/>
            <a:ext cx="4122736" cy="268076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b="0"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10186" y="3880877"/>
            <a:ext cx="3478726" cy="2263570"/>
          </a:xfrm>
          <a:prstGeom prst="rect">
            <a:avLst/>
          </a:prstGeom>
        </p:spPr>
      </p:pic>
    </p:spTree>
    <p:extLst>
      <p:ext uri="{BB962C8B-B14F-4D97-AF65-F5344CB8AC3E}">
        <p14:creationId xmlns:p14="http://schemas.microsoft.com/office/powerpoint/2010/main" val="99190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09" y="292975"/>
            <a:ext cx="8918431" cy="752706"/>
          </a:xfrm>
        </p:spPr>
        <p:txBody>
          <a:bodyPr>
            <a:normAutofit fontScale="90000"/>
          </a:bodyPr>
          <a:lstStyle/>
          <a:p>
            <a:r>
              <a:rPr lang="fr-FR" dirty="0"/>
              <a:t>Défi 1 : </a:t>
            </a:r>
            <a:r>
              <a:rPr lang="fr-FR" dirty="0" err="1"/>
              <a:t>PRATIQUEr</a:t>
            </a:r>
            <a:r>
              <a:rPr lang="fr-FR" dirty="0"/>
              <a:t> le déplacement tout droit et le virage</a:t>
            </a:r>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pPr/>
              <a:t>3</a:t>
            </a:fld>
            <a:endParaRPr lang="en-US" dirty="0"/>
          </a:p>
        </p:txBody>
      </p:sp>
      <p:sp>
        <p:nvSpPr>
          <p:cNvPr id="5" name="Rectangle 4"/>
          <p:cNvSpPr/>
          <p:nvPr/>
        </p:nvSpPr>
        <p:spPr>
          <a:xfrm>
            <a:off x="569334" y="1627427"/>
            <a:ext cx="5167792" cy="451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Rectangle 22"/>
          <p:cNvSpPr/>
          <p:nvPr/>
        </p:nvSpPr>
        <p:spPr>
          <a:xfrm>
            <a:off x="4408682" y="5058254"/>
            <a:ext cx="1328443" cy="1080344"/>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Zone de </a:t>
            </a:r>
            <a:r>
              <a:rPr lang="en-US" dirty="0" err="1"/>
              <a:t>lancement</a:t>
            </a:r>
            <a:endParaRPr lang="en-US" dirty="0"/>
          </a:p>
        </p:txBody>
      </p:sp>
      <p:sp>
        <p:nvSpPr>
          <p:cNvPr id="24" name="Rectangle 23"/>
          <p:cNvSpPr/>
          <p:nvPr/>
        </p:nvSpPr>
        <p:spPr>
          <a:xfrm>
            <a:off x="3059711" y="1641201"/>
            <a:ext cx="1328443" cy="10803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Maison</a:t>
            </a:r>
          </a:p>
        </p:txBody>
      </p:sp>
      <p:sp>
        <p:nvSpPr>
          <p:cNvPr id="15" name="Rectangle 14"/>
          <p:cNvSpPr/>
          <p:nvPr/>
        </p:nvSpPr>
        <p:spPr>
          <a:xfrm>
            <a:off x="5920405" y="1562995"/>
            <a:ext cx="3086435" cy="2093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lgn="just">
              <a:buAutoNum type="arabicParenR"/>
            </a:pPr>
            <a:r>
              <a:rPr lang="fr-FR" dirty="0"/>
              <a:t>Sortez de la zone de lancement</a:t>
            </a:r>
          </a:p>
          <a:p>
            <a:pPr marL="342900" indent="-342900" algn="just">
              <a:buAutoNum type="arabicParenR"/>
            </a:pPr>
            <a:r>
              <a:rPr lang="fr-FR" dirty="0"/>
              <a:t>Tournez à gauche dans le passage</a:t>
            </a:r>
          </a:p>
          <a:p>
            <a:pPr marL="342900" indent="-342900" algn="just">
              <a:buAutoNum type="arabicParenR"/>
            </a:pPr>
            <a:r>
              <a:rPr lang="fr-FR" dirty="0"/>
              <a:t>Tournez à droite</a:t>
            </a:r>
          </a:p>
          <a:p>
            <a:pPr marL="342900" indent="-342900" algn="just">
              <a:buAutoNum type="arabicParenR"/>
            </a:pPr>
            <a:r>
              <a:rPr lang="fr-FR" dirty="0"/>
              <a:t>Tournez à droite et dirigez-vous vers la maison</a:t>
            </a:r>
          </a:p>
        </p:txBody>
      </p:sp>
      <p:cxnSp>
        <p:nvCxnSpPr>
          <p:cNvPr id="10" name="Straight Arrow Connector 9"/>
          <p:cNvCxnSpPr/>
          <p:nvPr/>
        </p:nvCxnSpPr>
        <p:spPr>
          <a:xfrm flipV="1">
            <a:off x="4948818" y="3273287"/>
            <a:ext cx="0" cy="1593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218957" y="3273287"/>
            <a:ext cx="36815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185567" y="2115604"/>
            <a:ext cx="0" cy="1157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408682" y="4068907"/>
            <a:ext cx="0" cy="20434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111974" y="4068907"/>
            <a:ext cx="229670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111974" y="2721545"/>
            <a:ext cx="229670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192195" y="2057669"/>
            <a:ext cx="2346135" cy="3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54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Défi 2 : </a:t>
            </a:r>
            <a:r>
              <a:rPr lang="fr-FR" dirty="0" err="1"/>
              <a:t>PRATIQUEr</a:t>
            </a:r>
            <a:r>
              <a:rPr lang="fr-FR" dirty="0"/>
              <a:t> l'UTILISATION DES CAPTEURS</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pPr/>
              <a:t>4</a:t>
            </a:fld>
            <a:endParaRPr lang="en-US" dirty="0"/>
          </a:p>
        </p:txBody>
      </p:sp>
      <p:sp>
        <p:nvSpPr>
          <p:cNvPr id="5" name="Rectangle 4"/>
          <p:cNvSpPr/>
          <p:nvPr/>
        </p:nvSpPr>
        <p:spPr>
          <a:xfrm>
            <a:off x="252818" y="1415395"/>
            <a:ext cx="5153003" cy="451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252819" y="1137876"/>
            <a:ext cx="5153003" cy="257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Un </a:t>
            </a:r>
            <a:r>
              <a:rPr lang="en-US" dirty="0" err="1"/>
              <a:t>solide</a:t>
            </a:r>
            <a:r>
              <a:rPr lang="en-US" dirty="0"/>
              <a:t> </a:t>
            </a:r>
            <a:r>
              <a:rPr lang="en-US" dirty="0" err="1"/>
              <a:t>mur</a:t>
            </a:r>
            <a:r>
              <a:rPr lang="en-US" dirty="0"/>
              <a:t> </a:t>
            </a:r>
            <a:r>
              <a:rPr lang="en-US" dirty="0" err="1"/>
              <a:t>nord</a:t>
            </a:r>
            <a:endParaRPr lang="en-US" dirty="0"/>
          </a:p>
        </p:txBody>
      </p:sp>
      <p:sp>
        <p:nvSpPr>
          <p:cNvPr id="23" name="Rectangle 22"/>
          <p:cNvSpPr/>
          <p:nvPr/>
        </p:nvSpPr>
        <p:spPr>
          <a:xfrm>
            <a:off x="4077378" y="4846222"/>
            <a:ext cx="1328443" cy="1080344"/>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Zone de </a:t>
            </a:r>
            <a:r>
              <a:rPr lang="en-US" dirty="0" err="1"/>
              <a:t>lancement</a:t>
            </a:r>
            <a:endParaRPr lang="en-US" dirty="0"/>
          </a:p>
        </p:txBody>
      </p:sp>
      <p:sp>
        <p:nvSpPr>
          <p:cNvPr id="24" name="Rectangle 23"/>
          <p:cNvSpPr/>
          <p:nvPr/>
        </p:nvSpPr>
        <p:spPr>
          <a:xfrm>
            <a:off x="274591" y="1415395"/>
            <a:ext cx="1328443" cy="1080344"/>
          </a:xfrm>
          <a:prstGeom prst="rect">
            <a:avLst/>
          </a:prstGeom>
          <a:solidFill>
            <a:srgbClr val="FFD5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Maison</a:t>
            </a:r>
          </a:p>
        </p:txBody>
      </p:sp>
      <p:sp>
        <p:nvSpPr>
          <p:cNvPr id="25" name="Rectangle 24"/>
          <p:cNvSpPr/>
          <p:nvPr/>
        </p:nvSpPr>
        <p:spPr>
          <a:xfrm>
            <a:off x="1173158" y="5926566"/>
            <a:ext cx="2777682" cy="29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Ne pas toucher à ce mur</a:t>
            </a:r>
            <a:endParaRPr lang="en-US" dirty="0"/>
          </a:p>
        </p:txBody>
      </p:sp>
      <p:sp>
        <p:nvSpPr>
          <p:cNvPr id="15" name="Rectangle 14"/>
          <p:cNvSpPr/>
          <p:nvPr/>
        </p:nvSpPr>
        <p:spPr>
          <a:xfrm>
            <a:off x="5541727" y="1395169"/>
            <a:ext cx="3327675" cy="451117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lgn="just">
              <a:buAutoNum type="arabicParenR"/>
            </a:pPr>
            <a:r>
              <a:rPr lang="fr-FR" dirty="0"/>
              <a:t>Sortez de la zone de lancement</a:t>
            </a:r>
          </a:p>
          <a:p>
            <a:pPr marL="342900" indent="-342900" algn="just">
              <a:buAutoNum type="arabicParenR"/>
            </a:pPr>
            <a:r>
              <a:rPr lang="fr-FR" dirty="0"/>
              <a:t>Allez jusqu'au mur nord et </a:t>
            </a:r>
            <a:r>
              <a:rPr lang="fr-FR" dirty="0">
                <a:solidFill>
                  <a:srgbClr val="FF0000"/>
                </a:solidFill>
              </a:rPr>
              <a:t>touchez-le</a:t>
            </a:r>
          </a:p>
          <a:p>
            <a:pPr marL="342900" indent="-342900" algn="just">
              <a:buAutoNum type="arabicParenR"/>
            </a:pPr>
            <a:r>
              <a:rPr lang="fr-FR" dirty="0"/>
              <a:t>Revenez en arrière et naviguez dans le passage</a:t>
            </a:r>
          </a:p>
          <a:p>
            <a:pPr marL="342900" indent="-342900" algn="just">
              <a:buAutoNum type="arabicParenR"/>
            </a:pPr>
            <a:r>
              <a:rPr lang="fr-FR" dirty="0"/>
              <a:t>Allez à "Ne pas toucher à ce mur". </a:t>
            </a:r>
            <a:r>
              <a:rPr lang="fr-FR" dirty="0">
                <a:solidFill>
                  <a:srgbClr val="FF0000"/>
                </a:solidFill>
              </a:rPr>
              <a:t>Ne le touchez pas </a:t>
            </a:r>
            <a:r>
              <a:rPr lang="fr-FR" dirty="0"/>
              <a:t>(Une boîte à lumière qui se renverse lorsqu'on la touche peut être utilisée ici)</a:t>
            </a:r>
          </a:p>
          <a:p>
            <a:pPr marL="342900" indent="-342900" algn="just">
              <a:buAutoNum type="arabicParenR"/>
            </a:pPr>
            <a:r>
              <a:rPr lang="fr-FR" dirty="0"/>
              <a:t>Tournez et allez vers le mur Ouest.</a:t>
            </a:r>
          </a:p>
          <a:p>
            <a:pPr marL="342900" indent="-342900" algn="just">
              <a:buAutoNum type="arabicParenR"/>
            </a:pPr>
            <a:r>
              <a:rPr lang="fr-FR" dirty="0"/>
              <a:t>Tournez et allez à la maison.</a:t>
            </a:r>
          </a:p>
          <a:p>
            <a:pPr marL="342900" indent="-342900" algn="just">
              <a:buAutoNum type="arabicParenR"/>
            </a:pPr>
            <a:endParaRPr lang="fr-FR" dirty="0"/>
          </a:p>
          <a:p>
            <a:pPr algn="just"/>
            <a:r>
              <a:rPr lang="fr-FR" dirty="0"/>
              <a:t>UTILISEZ 2 OU 3 CAPTEURS</a:t>
            </a:r>
          </a:p>
        </p:txBody>
      </p:sp>
      <p:cxnSp>
        <p:nvCxnSpPr>
          <p:cNvPr id="10" name="Straight Arrow Connector 9"/>
          <p:cNvCxnSpPr/>
          <p:nvPr/>
        </p:nvCxnSpPr>
        <p:spPr>
          <a:xfrm flipV="1">
            <a:off x="4617514" y="1404637"/>
            <a:ext cx="0" cy="3249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690981" y="2852281"/>
            <a:ext cx="14854" cy="2631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87653" y="5580527"/>
            <a:ext cx="180332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58071" y="2349748"/>
            <a:ext cx="0" cy="3036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633817" y="1415395"/>
            <a:ext cx="0" cy="34308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077378" y="2782959"/>
            <a:ext cx="0" cy="31436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58449" y="1447118"/>
            <a:ext cx="23159" cy="621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2430364" y="2043156"/>
            <a:ext cx="465313" cy="3343238"/>
          </a:xfrm>
          <a:custGeom>
            <a:avLst/>
            <a:gdLst>
              <a:gd name="connsiteX0" fmla="*/ 1773382 w 1773382"/>
              <a:gd name="connsiteY0" fmla="*/ 0 h 3445164"/>
              <a:gd name="connsiteX1" fmla="*/ 249382 w 1773382"/>
              <a:gd name="connsiteY1" fmla="*/ 1246909 h 3445164"/>
              <a:gd name="connsiteX2" fmla="*/ 0 w 1773382"/>
              <a:gd name="connsiteY2" fmla="*/ 3445164 h 3445164"/>
            </a:gdLst>
            <a:ahLst/>
            <a:cxnLst>
              <a:cxn ang="0">
                <a:pos x="connsiteX0" y="connsiteY0"/>
              </a:cxn>
              <a:cxn ang="0">
                <a:pos x="connsiteX1" y="connsiteY1"/>
              </a:cxn>
              <a:cxn ang="0">
                <a:pos x="connsiteX2" y="connsiteY2"/>
              </a:cxn>
            </a:cxnLst>
            <a:rect l="l" t="t" r="r" b="b"/>
            <a:pathLst>
              <a:path w="1773382" h="3445164">
                <a:moveTo>
                  <a:pt x="1773382" y="0"/>
                </a:moveTo>
                <a:cubicBezTo>
                  <a:pt x="1159164" y="336357"/>
                  <a:pt x="544946" y="672715"/>
                  <a:pt x="249382" y="1246909"/>
                </a:cubicBezTo>
                <a:cubicBezTo>
                  <a:pt x="-46182" y="1821103"/>
                  <a:pt x="43103" y="3055697"/>
                  <a:pt x="0" y="3445164"/>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p:nvPr/>
        </p:nvSpPr>
        <p:spPr>
          <a:xfrm>
            <a:off x="2880823" y="1921625"/>
            <a:ext cx="1467077" cy="158929"/>
          </a:xfrm>
          <a:custGeom>
            <a:avLst/>
            <a:gdLst>
              <a:gd name="connsiteX0" fmla="*/ 1773382 w 1773382"/>
              <a:gd name="connsiteY0" fmla="*/ 0 h 3445164"/>
              <a:gd name="connsiteX1" fmla="*/ 249382 w 1773382"/>
              <a:gd name="connsiteY1" fmla="*/ 1246909 h 3445164"/>
              <a:gd name="connsiteX2" fmla="*/ 0 w 1773382"/>
              <a:gd name="connsiteY2" fmla="*/ 3445164 h 3445164"/>
            </a:gdLst>
            <a:ahLst/>
            <a:cxnLst>
              <a:cxn ang="0">
                <a:pos x="connsiteX0" y="connsiteY0"/>
              </a:cxn>
              <a:cxn ang="0">
                <a:pos x="connsiteX1" y="connsiteY1"/>
              </a:cxn>
              <a:cxn ang="0">
                <a:pos x="connsiteX2" y="connsiteY2"/>
              </a:cxn>
            </a:cxnLst>
            <a:rect l="l" t="t" r="r" b="b"/>
            <a:pathLst>
              <a:path w="1773382" h="3445164">
                <a:moveTo>
                  <a:pt x="1773382" y="0"/>
                </a:moveTo>
                <a:cubicBezTo>
                  <a:pt x="1159164" y="336357"/>
                  <a:pt x="544946" y="672715"/>
                  <a:pt x="249382" y="1246909"/>
                </a:cubicBezTo>
                <a:cubicBezTo>
                  <a:pt x="-46182" y="1821103"/>
                  <a:pt x="43103" y="3055697"/>
                  <a:pt x="0" y="3445164"/>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openclipart.org/image/300px/svg_to_png/7449/freedo-Compass-rose.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62581" y="1629591"/>
            <a:ext cx="700193" cy="7056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Straight Arrow Connector 31"/>
          <p:cNvCxnSpPr/>
          <p:nvPr/>
        </p:nvCxnSpPr>
        <p:spPr>
          <a:xfrm flipH="1">
            <a:off x="2880823" y="2141778"/>
            <a:ext cx="1401251" cy="546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26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Défi 3 : ramasser un objet</a:t>
            </a:r>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pPr/>
              <a:t>5</a:t>
            </a:fld>
            <a:endParaRPr lang="en-US" dirty="0"/>
          </a:p>
        </p:txBody>
      </p:sp>
      <p:sp>
        <p:nvSpPr>
          <p:cNvPr id="5" name="Rectangle 4"/>
          <p:cNvSpPr/>
          <p:nvPr/>
        </p:nvSpPr>
        <p:spPr>
          <a:xfrm>
            <a:off x="252818" y="1415395"/>
            <a:ext cx="5153003" cy="451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252819" y="1137876"/>
            <a:ext cx="5153003" cy="257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Mur </a:t>
            </a:r>
            <a:r>
              <a:rPr lang="en-US" dirty="0" err="1"/>
              <a:t>nord</a:t>
            </a:r>
            <a:r>
              <a:rPr lang="en-US" dirty="0"/>
              <a:t> </a:t>
            </a:r>
            <a:r>
              <a:rPr lang="en-US" dirty="0" err="1"/>
              <a:t>solide</a:t>
            </a:r>
            <a:endParaRPr lang="en-US" dirty="0"/>
          </a:p>
        </p:txBody>
      </p:sp>
      <p:sp>
        <p:nvSpPr>
          <p:cNvPr id="23" name="Rectangle 22"/>
          <p:cNvSpPr/>
          <p:nvPr/>
        </p:nvSpPr>
        <p:spPr>
          <a:xfrm>
            <a:off x="4077378" y="4846222"/>
            <a:ext cx="1328443" cy="1080344"/>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Zone de </a:t>
            </a:r>
            <a:r>
              <a:rPr lang="en-US" dirty="0" err="1"/>
              <a:t>lancement</a:t>
            </a:r>
            <a:endParaRPr lang="en-US" dirty="0"/>
          </a:p>
        </p:txBody>
      </p:sp>
      <p:sp>
        <p:nvSpPr>
          <p:cNvPr id="24" name="Rectangle 23"/>
          <p:cNvSpPr/>
          <p:nvPr/>
        </p:nvSpPr>
        <p:spPr>
          <a:xfrm>
            <a:off x="274591" y="1415395"/>
            <a:ext cx="1328443" cy="1080344"/>
          </a:xfrm>
          <a:prstGeom prst="rect">
            <a:avLst/>
          </a:prstGeom>
          <a:solidFill>
            <a:srgbClr val="FFD5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Maison</a:t>
            </a:r>
          </a:p>
        </p:txBody>
      </p:sp>
      <p:sp>
        <p:nvSpPr>
          <p:cNvPr id="15" name="Rectangle 14"/>
          <p:cNvSpPr/>
          <p:nvPr/>
        </p:nvSpPr>
        <p:spPr>
          <a:xfrm>
            <a:off x="5541727" y="1395169"/>
            <a:ext cx="3327675" cy="451117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lgn="just">
              <a:buAutoNum type="arabicParenR"/>
            </a:pPr>
            <a:r>
              <a:rPr lang="fr-FR" dirty="0"/>
              <a:t>Sortez de la zone de lancement</a:t>
            </a:r>
          </a:p>
          <a:p>
            <a:pPr marL="342900" indent="-342900" algn="just">
              <a:buAutoNum type="arabicParenR"/>
            </a:pPr>
            <a:r>
              <a:rPr lang="fr-FR" dirty="0"/>
              <a:t>Allez jusqu'au mur nord et </a:t>
            </a:r>
            <a:r>
              <a:rPr lang="fr-FR" dirty="0">
                <a:solidFill>
                  <a:srgbClr val="FF0000"/>
                </a:solidFill>
              </a:rPr>
              <a:t>touchez-le</a:t>
            </a:r>
          </a:p>
          <a:p>
            <a:pPr marL="342900" indent="-342900" algn="just">
              <a:buAutoNum type="arabicParenR"/>
            </a:pPr>
            <a:r>
              <a:rPr lang="fr-FR" dirty="0"/>
              <a:t>Revenez en arrière et naviguez dans le passage</a:t>
            </a:r>
          </a:p>
          <a:p>
            <a:pPr marL="342900" indent="-342900" algn="just">
              <a:buAutoNum type="arabicParenR"/>
            </a:pPr>
            <a:r>
              <a:rPr lang="fr-FR" dirty="0"/>
              <a:t>Capturez / ramassez la tasse en cours de route</a:t>
            </a:r>
          </a:p>
          <a:p>
            <a:pPr marL="342900" indent="-342900" algn="just">
              <a:buAutoNum type="arabicParenR"/>
            </a:pPr>
            <a:r>
              <a:rPr lang="fr-FR" dirty="0"/>
              <a:t>Tournez et allez vers le mur Ouest</a:t>
            </a:r>
          </a:p>
          <a:p>
            <a:pPr marL="342900" indent="-342900" algn="just">
              <a:buAutoNum type="arabicParenR"/>
            </a:pPr>
            <a:r>
              <a:rPr lang="fr-FR" dirty="0"/>
              <a:t>Tournez et allez à la maison.</a:t>
            </a:r>
          </a:p>
        </p:txBody>
      </p:sp>
      <p:cxnSp>
        <p:nvCxnSpPr>
          <p:cNvPr id="10" name="Straight Arrow Connector 9"/>
          <p:cNvCxnSpPr/>
          <p:nvPr/>
        </p:nvCxnSpPr>
        <p:spPr>
          <a:xfrm flipV="1">
            <a:off x="4617514" y="1404637"/>
            <a:ext cx="0" cy="3249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690981" y="2852281"/>
            <a:ext cx="14854" cy="2631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87653" y="5580527"/>
            <a:ext cx="180332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58071" y="2349748"/>
            <a:ext cx="0" cy="3036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633817" y="1415395"/>
            <a:ext cx="0" cy="34308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077378" y="2782959"/>
            <a:ext cx="0" cy="31436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58449" y="1447118"/>
            <a:ext cx="23159" cy="621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2430364" y="2043156"/>
            <a:ext cx="465313" cy="3343238"/>
          </a:xfrm>
          <a:custGeom>
            <a:avLst/>
            <a:gdLst>
              <a:gd name="connsiteX0" fmla="*/ 1773382 w 1773382"/>
              <a:gd name="connsiteY0" fmla="*/ 0 h 3445164"/>
              <a:gd name="connsiteX1" fmla="*/ 249382 w 1773382"/>
              <a:gd name="connsiteY1" fmla="*/ 1246909 h 3445164"/>
              <a:gd name="connsiteX2" fmla="*/ 0 w 1773382"/>
              <a:gd name="connsiteY2" fmla="*/ 3445164 h 3445164"/>
            </a:gdLst>
            <a:ahLst/>
            <a:cxnLst>
              <a:cxn ang="0">
                <a:pos x="connsiteX0" y="connsiteY0"/>
              </a:cxn>
              <a:cxn ang="0">
                <a:pos x="connsiteX1" y="connsiteY1"/>
              </a:cxn>
              <a:cxn ang="0">
                <a:pos x="connsiteX2" y="connsiteY2"/>
              </a:cxn>
            </a:cxnLst>
            <a:rect l="l" t="t" r="r" b="b"/>
            <a:pathLst>
              <a:path w="1773382" h="3445164">
                <a:moveTo>
                  <a:pt x="1773382" y="0"/>
                </a:moveTo>
                <a:cubicBezTo>
                  <a:pt x="1159164" y="336357"/>
                  <a:pt x="544946" y="672715"/>
                  <a:pt x="249382" y="1246909"/>
                </a:cubicBezTo>
                <a:cubicBezTo>
                  <a:pt x="-46182" y="1821103"/>
                  <a:pt x="43103" y="3055697"/>
                  <a:pt x="0" y="3445164"/>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p:nvPr/>
        </p:nvSpPr>
        <p:spPr>
          <a:xfrm>
            <a:off x="2880823" y="1921625"/>
            <a:ext cx="1467077" cy="158929"/>
          </a:xfrm>
          <a:custGeom>
            <a:avLst/>
            <a:gdLst>
              <a:gd name="connsiteX0" fmla="*/ 1773382 w 1773382"/>
              <a:gd name="connsiteY0" fmla="*/ 0 h 3445164"/>
              <a:gd name="connsiteX1" fmla="*/ 249382 w 1773382"/>
              <a:gd name="connsiteY1" fmla="*/ 1246909 h 3445164"/>
              <a:gd name="connsiteX2" fmla="*/ 0 w 1773382"/>
              <a:gd name="connsiteY2" fmla="*/ 3445164 h 3445164"/>
            </a:gdLst>
            <a:ahLst/>
            <a:cxnLst>
              <a:cxn ang="0">
                <a:pos x="connsiteX0" y="connsiteY0"/>
              </a:cxn>
              <a:cxn ang="0">
                <a:pos x="connsiteX1" y="connsiteY1"/>
              </a:cxn>
              <a:cxn ang="0">
                <a:pos x="connsiteX2" y="connsiteY2"/>
              </a:cxn>
            </a:cxnLst>
            <a:rect l="l" t="t" r="r" b="b"/>
            <a:pathLst>
              <a:path w="1773382" h="3445164">
                <a:moveTo>
                  <a:pt x="1773382" y="0"/>
                </a:moveTo>
                <a:cubicBezTo>
                  <a:pt x="1159164" y="336357"/>
                  <a:pt x="544946" y="672715"/>
                  <a:pt x="249382" y="1246909"/>
                </a:cubicBezTo>
                <a:cubicBezTo>
                  <a:pt x="-46182" y="1821103"/>
                  <a:pt x="43103" y="3055697"/>
                  <a:pt x="0" y="3445164"/>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openclipart.org/image/300px/svg_to_png/7449/freedo-Compass-rose.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62581" y="1629591"/>
            <a:ext cx="700193" cy="7056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Straight Arrow Connector 31"/>
          <p:cNvCxnSpPr/>
          <p:nvPr/>
        </p:nvCxnSpPr>
        <p:spPr>
          <a:xfrm flipH="1">
            <a:off x="2880823" y="2141778"/>
            <a:ext cx="1401251" cy="546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2D9728F-EB7D-4BB4-83F0-D82A1EAABA67}"/>
              </a:ext>
            </a:extLst>
          </p:cNvPr>
          <p:cNvSpPr/>
          <p:nvPr/>
        </p:nvSpPr>
        <p:spPr>
          <a:xfrm>
            <a:off x="2340421" y="3347453"/>
            <a:ext cx="308630" cy="308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5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ARRÊT</a:t>
            </a:r>
            <a:r>
              <a:rPr lang="en-US" dirty="0"/>
              <a:t> SUR LA </a:t>
            </a:r>
            <a:r>
              <a:rPr lang="en-US" dirty="0" err="1"/>
              <a:t>LIGNE</a:t>
            </a:r>
            <a:endParaRPr lang="en-US" dirty="0"/>
          </a:p>
        </p:txBody>
      </p:sp>
      <p:sp>
        <p:nvSpPr>
          <p:cNvPr id="3" name="Content Placeholder 2"/>
          <p:cNvSpPr>
            <a:spLocks noGrp="1"/>
          </p:cNvSpPr>
          <p:nvPr>
            <p:ph idx="1"/>
          </p:nvPr>
        </p:nvSpPr>
        <p:spPr>
          <a:xfrm>
            <a:off x="155088" y="1140006"/>
            <a:ext cx="6566494" cy="5082601"/>
          </a:xfrm>
        </p:spPr>
        <p:txBody>
          <a:bodyPr/>
          <a:lstStyle/>
          <a:p>
            <a:pPr algn="just"/>
            <a:r>
              <a:rPr lang="fr-FR" dirty="0"/>
              <a:t>Programmez votre robot pour qu'il avance puis s'arrête exactement à la 3ème ligne.</a:t>
            </a:r>
          </a:p>
          <a:p>
            <a:pPr algn="just"/>
            <a:r>
              <a:rPr lang="fr-FR" dirty="0"/>
              <a:t>Avancez jusqu'à la ligne noire</a:t>
            </a:r>
          </a:p>
          <a:p>
            <a:pPr algn="just"/>
            <a:r>
              <a:rPr lang="fr-FR" dirty="0"/>
              <a:t>Répétez cette action trois fois</a:t>
            </a:r>
          </a:p>
          <a:p>
            <a:pPr algn="just"/>
            <a:endParaRPr lang="fr-FR" dirty="0"/>
          </a:p>
          <a:p>
            <a:pPr algn="just"/>
            <a:r>
              <a:rPr lang="fr-FR" dirty="0"/>
              <a:t>Combinez ce que vous avez appris dans les leçons : Bloc répétition, Bloc "Si ... Alors", Capteur de couleur et Se déplacer vers l'avant</a:t>
            </a:r>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dirty="0"/>
          </a:p>
        </p:txBody>
      </p:sp>
      <p:sp>
        <p:nvSpPr>
          <p:cNvPr id="6" name="Rectangle 5"/>
          <p:cNvSpPr/>
          <p:nvPr/>
        </p:nvSpPr>
        <p:spPr>
          <a:xfrm>
            <a:off x="6946650" y="1372396"/>
            <a:ext cx="1789044" cy="78187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946650" y="2173835"/>
            <a:ext cx="1789044" cy="78187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946650" y="2962022"/>
            <a:ext cx="1789044" cy="78187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946650" y="3763780"/>
            <a:ext cx="1789044" cy="78187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V="1">
            <a:off x="7831226" y="2245457"/>
            <a:ext cx="0" cy="303664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265C6A-CEB1-4821-8940-79026D2704D9}"/>
              </a:ext>
            </a:extLst>
          </p:cNvPr>
          <p:cNvGrpSpPr/>
          <p:nvPr/>
        </p:nvGrpSpPr>
        <p:grpSpPr>
          <a:xfrm>
            <a:off x="7510892" y="4845637"/>
            <a:ext cx="660559" cy="790597"/>
            <a:chOff x="6310708" y="2223671"/>
            <a:chExt cx="809489" cy="898563"/>
          </a:xfrm>
        </p:grpSpPr>
        <p:sp>
          <p:nvSpPr>
            <p:cNvPr id="12" name="Rounded Rectangle 48">
              <a:extLst>
                <a:ext uri="{FF2B5EF4-FFF2-40B4-BE49-F238E27FC236}">
                  <a16:creationId xmlns:a16="http://schemas.microsoft.com/office/drawing/2014/main" id="{024955E6-DE0E-42D3-8CA8-7AE67E0C4B2E}"/>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Rounded Rectangle 49">
              <a:extLst>
                <a:ext uri="{FF2B5EF4-FFF2-40B4-BE49-F238E27FC236}">
                  <a16:creationId xmlns:a16="http://schemas.microsoft.com/office/drawing/2014/main" id="{6267A0F2-1B5D-47BF-A555-EFEA8AA0BB57}"/>
                </a:ext>
              </a:extLst>
            </p:cNvPr>
            <p:cNvSpPr/>
            <p:nvPr/>
          </p:nvSpPr>
          <p:spPr>
            <a:xfrm>
              <a:off x="6979076" y="2525434"/>
              <a:ext cx="141121" cy="295036"/>
            </a:xfrm>
            <a:prstGeom prst="roundRect">
              <a:avLst/>
            </a:prstGeom>
            <a:solidFill>
              <a:schemeClr val="accent4">
                <a:lumMod val="75000"/>
              </a:schemeClr>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Rounded Rectangle 58">
              <a:extLst>
                <a:ext uri="{FF2B5EF4-FFF2-40B4-BE49-F238E27FC236}">
                  <a16:creationId xmlns:a16="http://schemas.microsoft.com/office/drawing/2014/main" id="{B75F900C-68AB-4EF4-A2E0-CE8CB856DD14}"/>
                </a:ext>
              </a:extLst>
            </p:cNvPr>
            <p:cNvSpPr/>
            <p:nvPr/>
          </p:nvSpPr>
          <p:spPr>
            <a:xfrm>
              <a:off x="6310708" y="2525434"/>
              <a:ext cx="141121" cy="295036"/>
            </a:xfrm>
            <a:prstGeom prst="roundRect">
              <a:avLst/>
            </a:prstGeom>
            <a:solidFill>
              <a:schemeClr val="accent4">
                <a:lumMod val="75000"/>
              </a:schemeClr>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5" name="Oval 14">
              <a:extLst>
                <a:ext uri="{FF2B5EF4-FFF2-40B4-BE49-F238E27FC236}">
                  <a16:creationId xmlns:a16="http://schemas.microsoft.com/office/drawing/2014/main" id="{45EA8E6B-C11F-43A5-BD48-7A998891A256}"/>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91661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3" name="Content Placeholder 2"/>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5" name="Rectangle 4"/>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94</TotalTime>
  <Words>574</Words>
  <Application>Microsoft Office PowerPoint</Application>
  <PresentationFormat>Affichage à l'écran (4:3)</PresentationFormat>
  <Paragraphs>62</Paragraphs>
  <Slides>7</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Gill Sans MT</vt:lpstr>
      <vt:lpstr>Helvetica Neue</vt:lpstr>
      <vt:lpstr>Wingdings 2</vt:lpstr>
      <vt:lpstr>Dividend</vt:lpstr>
      <vt:lpstr>Défis</vt:lpstr>
      <vt:lpstr>INSTRUCTIONS</vt:lpstr>
      <vt:lpstr>Défi 1 : PRATIQUEr le déplacement tout droit et le virage</vt:lpstr>
      <vt:lpstr>Défi 2 : PRATIQUEr l'UTILISATION DES CAPTEURS</vt:lpstr>
      <vt:lpstr>Défi 3 : ramasser un objet</vt:lpstr>
      <vt:lpstr>ARRÊT SUR LA LIGNE</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Sofia BEN SOUDA</cp:lastModifiedBy>
  <cp:revision>26</cp:revision>
  <dcterms:created xsi:type="dcterms:W3CDTF">2019-12-31T03:18:51Z</dcterms:created>
  <dcterms:modified xsi:type="dcterms:W3CDTF">2020-07-31T19:49:51Z</dcterms:modified>
</cp:coreProperties>
</file>