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10"/>
  </p:notesMasterIdLst>
  <p:handoutMasterIdLst>
    <p:handoutMasterId r:id="rId11"/>
  </p:handoutMasterIdLst>
  <p:sldIdLst>
    <p:sldId id="275" r:id="rId2"/>
    <p:sldId id="285" r:id="rId3"/>
    <p:sldId id="281" r:id="rId4"/>
    <p:sldId id="288" r:id="rId5"/>
    <p:sldId id="290" r:id="rId6"/>
    <p:sldId id="291" r:id="rId7"/>
    <p:sldId id="289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3"/>
  </p:normalViewPr>
  <p:slideViewPr>
    <p:cSldViewPr snapToGrid="0" snapToObjects="1">
      <p:cViewPr varScale="1">
        <p:scale>
          <a:sx n="83" d="100"/>
          <a:sy n="83" d="100"/>
        </p:scale>
        <p:origin x="137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PRIME LESSONS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B69029F-0264-491E-B811-65F7DA3CBBB0}"/>
              </a:ext>
            </a:extLst>
          </p:cNvPr>
          <p:cNvGrpSpPr/>
          <p:nvPr userDrawn="1"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ABD06244-04F9-463D-A4DB-628C04BB85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63D75727-DAE8-4F50-8B40-C2AB0C6A949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65AA8D01-3E12-417C-866C-09E77342F6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BA4509F5-9711-4A35-B736-E2BAFCB547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5/30/2020)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Introduction aux </a:t>
            </a:r>
            <a:r>
              <a:rPr lang="en-US" dirty="0" err="1"/>
              <a:t>événements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Objectifs</a:t>
            </a:r>
            <a:r>
              <a:rPr lang="en-US" dirty="0"/>
              <a:t> de la </a:t>
            </a:r>
            <a:r>
              <a:rPr lang="en-US" dirty="0" err="1"/>
              <a:t>leçon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/>
              <a:t>Découvrez ce que c'est qu'un événement et comment l'utiliser</a:t>
            </a:r>
          </a:p>
          <a:p>
            <a:pPr algn="just"/>
            <a:r>
              <a:rPr lang="fr-FR" dirty="0"/>
              <a:t>Découvrez quand vous pouvez utiliser les événements</a:t>
            </a:r>
          </a:p>
          <a:p>
            <a:pPr algn="just"/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48992-CABE-4C0B-B03A-CB4D7C68E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91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 </a:t>
            </a:r>
            <a:r>
              <a:rPr lang="en-US" dirty="0" err="1"/>
              <a:t>signifie</a:t>
            </a:r>
            <a:r>
              <a:rPr lang="en-US" dirty="0"/>
              <a:t> "</a:t>
            </a:r>
            <a:r>
              <a:rPr lang="en-US" dirty="0" err="1"/>
              <a:t>événements</a:t>
            </a:r>
            <a:r>
              <a:rPr lang="en-US" dirty="0"/>
              <a:t>"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événements vous permettent de courir deux ou plusieurs blocs en même temps.</a:t>
            </a:r>
          </a:p>
          <a:p>
            <a:r>
              <a:rPr lang="fr-FR" dirty="0"/>
              <a:t>Que faire si vous avez un ou plusieurs bras de fixation reliés à des moteurs et que vous voulez faire tourner pendant que le robot se déplace pour accomplir une mission?</a:t>
            </a:r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958994" y="4589575"/>
            <a:ext cx="3802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Robot soulevant des cerceaux et se déplaçant vers l'avant.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610205" y="4157733"/>
            <a:ext cx="1696452" cy="1227220"/>
            <a:chOff x="1323474" y="3380874"/>
            <a:chExt cx="1696452" cy="1227220"/>
          </a:xfrm>
          <a:solidFill>
            <a:schemeClr val="accent2"/>
          </a:solidFill>
        </p:grpSpPr>
        <p:sp>
          <p:nvSpPr>
            <p:cNvPr id="61" name="Rectangle 60"/>
            <p:cNvSpPr/>
            <p:nvPr/>
          </p:nvSpPr>
          <p:spPr>
            <a:xfrm>
              <a:off x="1323474" y="3380874"/>
              <a:ext cx="1696452" cy="81814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1419727" y="4199021"/>
              <a:ext cx="397042" cy="409073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2473695" y="4199020"/>
              <a:ext cx="397042" cy="409073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545678" y="4651548"/>
            <a:ext cx="334513" cy="584358"/>
            <a:chOff x="3249164" y="3608942"/>
            <a:chExt cx="334513" cy="584358"/>
          </a:xfrm>
        </p:grpSpPr>
        <p:grpSp>
          <p:nvGrpSpPr>
            <p:cNvPr id="65" name="Group 64"/>
            <p:cNvGrpSpPr/>
            <p:nvPr/>
          </p:nvGrpSpPr>
          <p:grpSpPr>
            <a:xfrm>
              <a:off x="3249164" y="3608942"/>
              <a:ext cx="334513" cy="584358"/>
              <a:chOff x="2971800" y="3051810"/>
              <a:chExt cx="334513" cy="584358"/>
            </a:xfrm>
          </p:grpSpPr>
          <p:sp>
            <p:nvSpPr>
              <p:cNvPr id="67" name="Block Arc 66"/>
              <p:cNvSpPr/>
              <p:nvPr/>
            </p:nvSpPr>
            <p:spPr>
              <a:xfrm>
                <a:off x="2971800" y="3051810"/>
                <a:ext cx="334513" cy="457200"/>
              </a:xfrm>
              <a:prstGeom prst="blockArc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2971800" y="3256120"/>
                <a:ext cx="334513" cy="380048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Rectangle 65"/>
            <p:cNvSpPr/>
            <p:nvPr/>
          </p:nvSpPr>
          <p:spPr>
            <a:xfrm>
              <a:off x="3362543" y="3887546"/>
              <a:ext cx="140252" cy="18535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9" name="Straight Connector 68"/>
          <p:cNvCxnSpPr>
            <a:cxnSpLocks/>
          </p:cNvCxnSpPr>
          <p:nvPr/>
        </p:nvCxnSpPr>
        <p:spPr>
          <a:xfrm>
            <a:off x="2306657" y="4808599"/>
            <a:ext cx="1046143" cy="1672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ight Arrow 69"/>
          <p:cNvSpPr/>
          <p:nvPr/>
        </p:nvSpPr>
        <p:spPr>
          <a:xfrm>
            <a:off x="1405502" y="5491992"/>
            <a:ext cx="2307433" cy="457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F6D7F-ECB9-4E2F-8F50-8AAC5B76F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4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85185E-6 L 0.08021 -0.0921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-460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0.11876 -0.000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-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77778E-6 3.33333E-6 L 0.01841 -0.09445 " pathEditMode="relative" rAng="0" ptsTypes="AA">
                                      <p:cBhvr>
                                        <p:cTn id="10" dur="17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0" y="-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17CF4-7649-704F-BBB1-184122A8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Blocs </a:t>
            </a:r>
            <a:r>
              <a:rPr lang="en-US" dirty="0" err="1"/>
              <a:t>d'événements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F0889-D57A-4C43-8490-E7E14EEDC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875" y="1505616"/>
            <a:ext cx="5794554" cy="4654528"/>
          </a:xfrm>
        </p:spPr>
        <p:txBody>
          <a:bodyPr/>
          <a:lstStyle/>
          <a:p>
            <a:pPr algn="just"/>
            <a:r>
              <a:rPr lang="fr-FR" dirty="0"/>
              <a:t>Les événements sont déclenchés par différentes conditions (Par exemple, les valeurs des capteurs, la diffusion de messages ou le démarrage d'un programme)</a:t>
            </a:r>
          </a:p>
          <a:p>
            <a:pPr algn="just"/>
            <a:r>
              <a:rPr lang="fr-FR" dirty="0"/>
              <a:t>Cette diapositive montre tous les blocs d'événements disponibles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94AA6-9526-3C45-A94D-7233528F4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92F86C-CD13-4BB7-9A4B-4FDCD2786A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885"/>
          <a:stretch/>
        </p:blipFill>
        <p:spPr>
          <a:xfrm>
            <a:off x="6153116" y="2037584"/>
            <a:ext cx="2304288" cy="398552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F2E9A5-EF87-444D-A34C-AE7488F9D1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6" t="57825"/>
          <a:stretch/>
        </p:blipFill>
        <p:spPr>
          <a:xfrm>
            <a:off x="3459215" y="3130764"/>
            <a:ext cx="2225570" cy="289234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956849-C4F3-4223-83E7-FF9DB455B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18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29E16-5F0D-3344-9781-E9D5C8A9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Quand</a:t>
            </a:r>
            <a:r>
              <a:rPr lang="en-US" dirty="0"/>
              <a:t> le </a:t>
            </a:r>
            <a:r>
              <a:rPr lang="en-US" dirty="0" err="1"/>
              <a:t>programme</a:t>
            </a:r>
            <a:r>
              <a:rPr lang="en-US" dirty="0"/>
              <a:t> </a:t>
            </a:r>
            <a:r>
              <a:rPr lang="en-US" dirty="0" err="1"/>
              <a:t>démarre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96A0E-D01A-A545-B0D4-F7A597FF9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875" y="2295204"/>
            <a:ext cx="4522802" cy="3864939"/>
          </a:xfrm>
        </p:spPr>
        <p:txBody>
          <a:bodyPr/>
          <a:lstStyle/>
          <a:p>
            <a:pPr algn="just"/>
            <a:r>
              <a:rPr lang="fr-FR" dirty="0"/>
              <a:t>Ce bloc est utilisé pour démarrer vos programmes.</a:t>
            </a:r>
          </a:p>
          <a:p>
            <a:pPr algn="just"/>
            <a:r>
              <a:rPr lang="fr-FR" dirty="0"/>
              <a:t>Si vous en avez plus d'un dans un projet, vous pouvez faire exécuter deux morceaux de code distincts au démarrage du programme.</a:t>
            </a:r>
          </a:p>
          <a:p>
            <a:pPr algn="just"/>
            <a:r>
              <a:rPr lang="fr-FR" dirty="0"/>
              <a:t>Dans l'exemple de droite, le robot se déplacera en ligne droite pendant deux rotations tout en faisant tourner simultanément le moteur D pendant une rotation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256EC-E8CD-DA44-BC0B-2C7E9F7B6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B616CE-150A-2249-B2D2-705FC32EE6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521" b="91233"/>
          <a:stretch/>
        </p:blipFill>
        <p:spPr>
          <a:xfrm>
            <a:off x="175260" y="1181968"/>
            <a:ext cx="2645422" cy="1040243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08A47A-464C-4F96-B73D-47F2755BF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458" y="2358498"/>
            <a:ext cx="2883206" cy="232801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0398FD-9BC6-4583-A171-2ADB0C0C2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83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8DD297E-8649-4513-AC21-51C992197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898" y="3045627"/>
            <a:ext cx="5356870" cy="31190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34AA2D-0EE9-B44F-944D-BBB24A336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Messages </a:t>
            </a:r>
            <a:r>
              <a:rPr lang="en-US" dirty="0" err="1"/>
              <a:t>diffusés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8017C-D105-D748-80EC-F72755D2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875" y="1244152"/>
            <a:ext cx="3239942" cy="4920488"/>
          </a:xfrm>
        </p:spPr>
        <p:txBody>
          <a:bodyPr>
            <a:normAutofit/>
          </a:bodyPr>
          <a:lstStyle/>
          <a:p>
            <a:pPr algn="just"/>
            <a:r>
              <a:rPr lang="fr-FR" dirty="0"/>
              <a:t>Les messages peuvent déclencher des événements quand vous le souhaitez (même au milieu d'un code)</a:t>
            </a:r>
          </a:p>
          <a:p>
            <a:pPr algn="just"/>
            <a:r>
              <a:rPr lang="fr-FR" dirty="0"/>
              <a:t>Diffusion du message : envoie le message puis continue le reste du code en dessous.</a:t>
            </a:r>
          </a:p>
          <a:p>
            <a:pPr algn="just"/>
            <a:r>
              <a:rPr lang="fr-FR" dirty="0"/>
              <a:t>Diffusion du message et attente : envoie le message et attend la fin de tout le code sous ce message reçu, puis continue le code sous le bloc de diffusion du message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FFB2CC-6E38-0549-94F5-78A2466B8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12B552-5D6A-3B46-A1A6-D2214D66B0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380" r="17885" b="9216"/>
          <a:stretch/>
        </p:blipFill>
        <p:spPr>
          <a:xfrm>
            <a:off x="3559255" y="1240968"/>
            <a:ext cx="1993101" cy="138325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BCFEB3-D3A7-4A7B-8C82-159A46339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64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F79F3D-00B1-46EA-95EF-05D21B205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86" y="3311421"/>
            <a:ext cx="2760298" cy="2676906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003BA1-DB02-429D-9C86-4DFA7A6CF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964" y="1780289"/>
            <a:ext cx="2610996" cy="38843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9EBA56-D560-8E48-99F0-347A36FD4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des </a:t>
            </a:r>
            <a:r>
              <a:rPr lang="en-US" dirty="0" err="1"/>
              <a:t>capteurs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21732-98D2-8E49-84F6-301339C0A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277D0C-360E-6448-9F75-B385AC694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875" y="1505616"/>
            <a:ext cx="5563326" cy="4654528"/>
          </a:xfrm>
        </p:spPr>
        <p:txBody>
          <a:bodyPr/>
          <a:lstStyle/>
          <a:p>
            <a:pPr algn="just"/>
            <a:r>
              <a:rPr lang="fr-FR" dirty="0"/>
              <a:t>Vous pouvez utiliser les blocs de capteurs d'événements pour déclencher un événement lorsqu'une condition de capteur est remplie.</a:t>
            </a:r>
          </a:p>
          <a:p>
            <a:pPr algn="just"/>
            <a:r>
              <a:rPr lang="fr-FR" dirty="0"/>
              <a:t>Dans l'exemple ci-dessous, le robot se déplace vers l'avant et vérifie en même temps la couleur noire.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F47AFA-E3F6-974C-A0E3-336FB21A53CC}"/>
              </a:ext>
            </a:extLst>
          </p:cNvPr>
          <p:cNvSpPr txBox="1"/>
          <p:nvPr/>
        </p:nvSpPr>
        <p:spPr>
          <a:xfrm>
            <a:off x="3645281" y="5433849"/>
            <a:ext cx="214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émet un bip lorsque le noir est trouvé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7B4FEF-0FA4-5B44-A9EE-2E448CA84B32}"/>
              </a:ext>
            </a:extLst>
          </p:cNvPr>
          <p:cNvSpPr txBox="1"/>
          <p:nvPr/>
        </p:nvSpPr>
        <p:spPr>
          <a:xfrm>
            <a:off x="3545820" y="4112464"/>
            <a:ext cx="1578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Avancer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23E9FD-29DB-EF4C-B978-65A58E4B08F6}"/>
              </a:ext>
            </a:extLst>
          </p:cNvPr>
          <p:cNvSpPr txBox="1"/>
          <p:nvPr/>
        </p:nvSpPr>
        <p:spPr>
          <a:xfrm>
            <a:off x="3279665" y="5087492"/>
            <a:ext cx="2511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Contrôle simultané de la couleur</a:t>
            </a:r>
            <a:endParaRPr lang="en-US" sz="1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527173-E29B-4240-9107-89CDF6F29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28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Générique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fr-FR" sz="1600" dirty="0"/>
              <a:t>Cette leçon a été créée par Sanjay </a:t>
            </a:r>
            <a:r>
              <a:rPr lang="fr-FR" sz="1600" dirty="0" err="1"/>
              <a:t>Seshan</a:t>
            </a:r>
            <a:r>
              <a:rPr lang="fr-FR" sz="1600" dirty="0"/>
              <a:t> et </a:t>
            </a:r>
            <a:r>
              <a:rPr lang="fr-FR" sz="1600" dirty="0" err="1"/>
              <a:t>Arvind</a:t>
            </a:r>
            <a:r>
              <a:rPr lang="fr-FR" sz="1600" dirty="0"/>
              <a:t> </a:t>
            </a:r>
            <a:r>
              <a:rPr lang="fr-FR" sz="1600" dirty="0" err="1"/>
              <a:t>Seshan</a:t>
            </a:r>
            <a:r>
              <a:rPr lang="fr-FR" sz="1600" dirty="0"/>
              <a:t> pour « SPIKE Prime </a:t>
            </a:r>
            <a:r>
              <a:rPr lang="fr-FR" sz="1600" dirty="0" err="1"/>
              <a:t>Lessons</a:t>
            </a:r>
            <a:r>
              <a:rPr lang="fr-FR" sz="1600" dirty="0"/>
              <a:t> »</a:t>
            </a:r>
          </a:p>
          <a:p>
            <a:r>
              <a:rPr lang="fr-FR" sz="1600" dirty="0"/>
              <a:t>D'autres leçons sont disponibles à l'adresse suivante </a:t>
            </a:r>
            <a:r>
              <a:rPr lang="en-US" sz="1600" dirty="0">
                <a:hlinkClick r:id="rId2"/>
              </a:rPr>
              <a:t>www.primelessons.org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5260" y="5862802"/>
            <a:ext cx="8831580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/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fr-FR" altLang="en-US" sz="1200" dirty="0">
                <a:solidFill>
                  <a:srgbClr val="000000"/>
                </a:solidFill>
                <a:latin typeface="Helvetica Neue"/>
              </a:rPr>
              <a:t>Ce travail est autorisé dans le cadre d</a:t>
            </a:r>
            <a:r>
              <a:rPr lang="fr-FR" altLang="en-US" sz="1200" dirty="0">
                <a:solidFill>
                  <a:srgbClr val="000000"/>
                </a:solidFill>
                <a:latin typeface="Helvetica Neue"/>
                <a:hlinkClick r:id="rId3"/>
              </a:rPr>
              <a:t>’</a:t>
            </a:r>
            <a:r>
              <a:rPr lang="fr-FR" altLang="en-US" sz="1200" dirty="0">
                <a:solidFill>
                  <a:srgbClr val="000000"/>
                </a:solidFill>
                <a:latin typeface="Helvetica Neue"/>
              </a:rPr>
              <a:t>une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6703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1559</TotalTime>
  <Words>523</Words>
  <Application>Microsoft Office PowerPoint</Application>
  <PresentationFormat>Affichage à l'écran (4:3)</PresentationFormat>
  <Paragraphs>44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Gill Sans MT</vt:lpstr>
      <vt:lpstr>Helvetica Neue</vt:lpstr>
      <vt:lpstr>Wingdings 2</vt:lpstr>
      <vt:lpstr>Dividend</vt:lpstr>
      <vt:lpstr>Introduction aux événements</vt:lpstr>
      <vt:lpstr>Objectifs de la leçon</vt:lpstr>
      <vt:lpstr>Que signifie "événements" ?</vt:lpstr>
      <vt:lpstr>Blocs d'événements</vt:lpstr>
      <vt:lpstr>Quand le programme démarre</vt:lpstr>
      <vt:lpstr>Messages diffusés</vt:lpstr>
      <vt:lpstr>Activation des capteurs</vt:lpstr>
      <vt:lpstr>Générique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Sofia BEN SOUDA</cp:lastModifiedBy>
  <cp:revision>145</cp:revision>
  <dcterms:created xsi:type="dcterms:W3CDTF">2016-07-04T02:35:12Z</dcterms:created>
  <dcterms:modified xsi:type="dcterms:W3CDTF">2020-08-01T10:11:27Z</dcterms:modified>
</cp:coreProperties>
</file>