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0"/>
  </p:notesMasterIdLst>
  <p:handoutMasterIdLst>
    <p:handoutMasterId r:id="rId11"/>
  </p:handoutMasterIdLst>
  <p:sldIdLst>
    <p:sldId id="275" r:id="rId2"/>
    <p:sldId id="290" r:id="rId3"/>
    <p:sldId id="283" r:id="rId4"/>
    <p:sldId id="284" r:id="rId5"/>
    <p:sldId id="285" r:id="rId6"/>
    <p:sldId id="289" r:id="rId7"/>
    <p:sldId id="291"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83" d="100"/>
          <a:sy n="83"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3243139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pPr algn="ctr"/>
            <a:r>
              <a:rPr lang="en-US" dirty="0" err="1"/>
              <a:t>Synchronisation</a:t>
            </a:r>
            <a:r>
              <a:rPr lang="en-US" dirty="0"/>
              <a:t> des </a:t>
            </a:r>
            <a:r>
              <a:rPr lang="en-US" dirty="0" err="1"/>
              <a:t>événements</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fr-FR" dirty="0"/>
              <a:t>Comprenez ce qu'est le "problème de synchronisation" lorsque vous utilisez des événements</a:t>
            </a:r>
          </a:p>
          <a:p>
            <a:pPr algn="just"/>
            <a:r>
              <a:rPr lang="fr-FR" dirty="0"/>
              <a:t>Apprenez les techniques permettant de s'assurer que deux événements se terminent avant de passer au bloc de code suivant (Variables et blocs d'attente)</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5" name="Slide Number Placeholder 4">
            <a:extLst>
              <a:ext uri="{FF2B5EF4-FFF2-40B4-BE49-F238E27FC236}">
                <a16:creationId xmlns:a16="http://schemas.microsoft.com/office/drawing/2014/main" id="{7A05263F-412B-42CF-AF6A-03B2407904CA}"/>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9D35D894-4E32-43DF-92E6-43BA8B6C7BD3}"/>
              </a:ext>
            </a:extLst>
          </p:cNvPr>
          <p:cNvPicPr>
            <a:picLocks noChangeAspect="1"/>
          </p:cNvPicPr>
          <p:nvPr/>
        </p:nvPicPr>
        <p:blipFill>
          <a:blip r:embed="rId3"/>
          <a:stretch>
            <a:fillRect/>
          </a:stretch>
        </p:blipFill>
        <p:spPr>
          <a:xfrm>
            <a:off x="4898373" y="3929668"/>
            <a:ext cx="2490736" cy="2317467"/>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223CDEF-DEF7-4BC0-A127-614518E0E4A5}"/>
              </a:ext>
            </a:extLst>
          </p:cNvPr>
          <p:cNvPicPr>
            <a:picLocks noChangeAspect="1"/>
          </p:cNvPicPr>
          <p:nvPr/>
        </p:nvPicPr>
        <p:blipFill>
          <a:blip r:embed="rId4"/>
          <a:stretch>
            <a:fillRect/>
          </a:stretch>
        </p:blipFill>
        <p:spPr>
          <a:xfrm>
            <a:off x="865613" y="3839025"/>
            <a:ext cx="2883206" cy="2328015"/>
          </a:xfrm>
          <a:prstGeom prst="rect">
            <a:avLst/>
          </a:prstGeom>
        </p:spPr>
      </p:pic>
      <p:sp>
        <p:nvSpPr>
          <p:cNvPr id="3" name="Content Placeholder 2"/>
          <p:cNvSpPr>
            <a:spLocks noGrp="1"/>
          </p:cNvSpPr>
          <p:nvPr>
            <p:ph idx="1"/>
          </p:nvPr>
        </p:nvSpPr>
        <p:spPr/>
        <p:txBody>
          <a:bodyPr>
            <a:normAutofit/>
          </a:bodyPr>
          <a:lstStyle/>
          <a:p>
            <a:pPr algn="just"/>
            <a:r>
              <a:rPr lang="fr-FR" sz="2000" dirty="0"/>
              <a:t>Les événements sont parfaits pour faire deux choses en même temps</a:t>
            </a:r>
            <a:endParaRPr lang="en-US" sz="2000" dirty="0"/>
          </a:p>
          <a:p>
            <a:pPr marL="720725" lvl="1" indent="-360363" algn="just">
              <a:buFont typeface="Wingdings" panose="05000000000000000000" pitchFamily="2" charset="2"/>
              <a:buChar char="q"/>
            </a:pPr>
            <a:r>
              <a:rPr lang="fr-FR" sz="2000" dirty="0"/>
              <a:t>Vous souhaitez souvent faire quelque chose après avoir terminé l'événement</a:t>
            </a:r>
          </a:p>
          <a:p>
            <a:pPr marL="720725" lvl="1" indent="-360363" algn="just">
              <a:buFont typeface="Wingdings" panose="05000000000000000000" pitchFamily="2" charset="2"/>
              <a:buChar char="q"/>
            </a:pPr>
            <a:r>
              <a:rPr lang="fr-FR" sz="2000" dirty="0"/>
              <a:t>Difficile de dire quel événement finira en premier (Appelé "problème de synchronisation")</a:t>
            </a:r>
            <a:endParaRPr lang="en-US" sz="2000" dirty="0"/>
          </a:p>
          <a:p>
            <a:pPr algn="just"/>
            <a:r>
              <a:rPr lang="fr-FR" sz="2000" dirty="0"/>
              <a:t>Nécessité de synchroniser les événements pour s'assurer que les blocs s'exécutent au moment prévu</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2" name="Title 1"/>
          <p:cNvSpPr>
            <a:spLocks noGrp="1"/>
          </p:cNvSpPr>
          <p:nvPr>
            <p:ph type="title"/>
          </p:nvPr>
        </p:nvSpPr>
        <p:spPr/>
        <p:txBody>
          <a:bodyPr>
            <a:normAutofit fontScale="90000"/>
          </a:bodyPr>
          <a:lstStyle/>
          <a:p>
            <a:r>
              <a:rPr lang="fr-FR" dirty="0"/>
              <a:t>Utilisation des événements dans les programmes</a:t>
            </a:r>
            <a:endParaRPr lang="en-US" dirty="0"/>
          </a:p>
        </p:txBody>
      </p:sp>
      <p:sp>
        <p:nvSpPr>
          <p:cNvPr id="7" name="Right Arrow 6"/>
          <p:cNvSpPr/>
          <p:nvPr/>
        </p:nvSpPr>
        <p:spPr>
          <a:xfrm>
            <a:off x="4079691" y="4918835"/>
            <a:ext cx="878305"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14924" y="3106104"/>
            <a:ext cx="5007199" cy="584775"/>
          </a:xfrm>
          <a:prstGeom prst="rect">
            <a:avLst/>
          </a:prstGeom>
          <a:noFill/>
        </p:spPr>
        <p:txBody>
          <a:bodyPr wrap="square" rtlCol="0">
            <a:spAutoFit/>
          </a:bodyPr>
          <a:lstStyle/>
          <a:p>
            <a:pPr marL="0" lvl="1" algn="ctr"/>
            <a:r>
              <a:rPr lang="fr-FR" sz="1600" dirty="0"/>
              <a:t>Dans l'image ci-dessous, le virage à 100 degrés commencera-t-il après ou avant la marche du moteur D ? </a:t>
            </a:r>
          </a:p>
        </p:txBody>
      </p:sp>
      <p:sp>
        <p:nvSpPr>
          <p:cNvPr id="9" name="TextBox 8"/>
          <p:cNvSpPr txBox="1"/>
          <p:nvPr/>
        </p:nvSpPr>
        <p:spPr>
          <a:xfrm>
            <a:off x="3914924" y="3614932"/>
            <a:ext cx="5007200" cy="369332"/>
          </a:xfrm>
          <a:prstGeom prst="rect">
            <a:avLst/>
          </a:prstGeom>
          <a:noFill/>
        </p:spPr>
        <p:txBody>
          <a:bodyPr wrap="square" rtlCol="0">
            <a:spAutoFit/>
          </a:bodyPr>
          <a:lstStyle/>
          <a:p>
            <a:pPr algn="ctr"/>
            <a:r>
              <a:rPr lang="fr-FR" dirty="0">
                <a:solidFill>
                  <a:srgbClr val="FF0000"/>
                </a:solidFill>
              </a:rPr>
              <a:t>Répondez : Vous ne savez pas</a:t>
            </a:r>
            <a:endParaRPr lang="en-US" dirty="0"/>
          </a:p>
        </p:txBody>
      </p:sp>
      <p:sp>
        <p:nvSpPr>
          <p:cNvPr id="5" name="TextBox 4">
            <a:extLst>
              <a:ext uri="{FF2B5EF4-FFF2-40B4-BE49-F238E27FC236}">
                <a16:creationId xmlns:a16="http://schemas.microsoft.com/office/drawing/2014/main" id="{E65A32D9-B502-471A-9E72-35F9E941858A}"/>
              </a:ext>
            </a:extLst>
          </p:cNvPr>
          <p:cNvSpPr txBox="1"/>
          <p:nvPr/>
        </p:nvSpPr>
        <p:spPr>
          <a:xfrm>
            <a:off x="7126335" y="4470305"/>
            <a:ext cx="1843470" cy="646331"/>
          </a:xfrm>
          <a:prstGeom prst="rect">
            <a:avLst/>
          </a:prstGeom>
          <a:noFill/>
        </p:spPr>
        <p:txBody>
          <a:bodyPr wrap="square" rtlCol="0">
            <a:spAutoFit/>
          </a:bodyPr>
          <a:lstStyle/>
          <a:p>
            <a:r>
              <a:rPr lang="en-US" dirty="0"/>
              <a:t>2 </a:t>
            </a:r>
            <a:r>
              <a:rPr lang="en-US" dirty="0" err="1"/>
              <a:t>mouvements</a:t>
            </a:r>
            <a:r>
              <a:rPr lang="en-US" dirty="0"/>
              <a:t> de rotation</a:t>
            </a:r>
          </a:p>
        </p:txBody>
      </p:sp>
      <p:sp>
        <p:nvSpPr>
          <p:cNvPr id="11" name="TextBox 10">
            <a:extLst>
              <a:ext uri="{FF2B5EF4-FFF2-40B4-BE49-F238E27FC236}">
                <a16:creationId xmlns:a16="http://schemas.microsoft.com/office/drawing/2014/main" id="{941EDAD5-CE66-46CC-9E52-F4CBE93817F8}"/>
              </a:ext>
            </a:extLst>
          </p:cNvPr>
          <p:cNvSpPr txBox="1"/>
          <p:nvPr/>
        </p:nvSpPr>
        <p:spPr>
          <a:xfrm>
            <a:off x="7126335" y="5003032"/>
            <a:ext cx="1795788" cy="646331"/>
          </a:xfrm>
          <a:prstGeom prst="rect">
            <a:avLst/>
          </a:prstGeom>
          <a:noFill/>
        </p:spPr>
        <p:txBody>
          <a:bodyPr wrap="square" rtlCol="0">
            <a:spAutoFit/>
          </a:bodyPr>
          <a:lstStyle/>
          <a:p>
            <a:r>
              <a:rPr lang="en-US" dirty="0"/>
              <a:t>Virage à 100 </a:t>
            </a:r>
            <a:r>
              <a:rPr lang="en-US" dirty="0" err="1"/>
              <a:t>degrés</a:t>
            </a:r>
            <a:endParaRPr lang="en-US" dirty="0"/>
          </a:p>
        </p:txBody>
      </p:sp>
      <p:sp>
        <p:nvSpPr>
          <p:cNvPr id="12" name="TextBox 11">
            <a:extLst>
              <a:ext uri="{FF2B5EF4-FFF2-40B4-BE49-F238E27FC236}">
                <a16:creationId xmlns:a16="http://schemas.microsoft.com/office/drawing/2014/main" id="{60052CD0-A521-4844-970E-0C876EC1D936}"/>
              </a:ext>
            </a:extLst>
          </p:cNvPr>
          <p:cNvSpPr txBox="1"/>
          <p:nvPr/>
        </p:nvSpPr>
        <p:spPr>
          <a:xfrm>
            <a:off x="7354993" y="5670601"/>
            <a:ext cx="1705596" cy="646331"/>
          </a:xfrm>
          <a:prstGeom prst="rect">
            <a:avLst/>
          </a:prstGeom>
          <a:noFill/>
        </p:spPr>
        <p:txBody>
          <a:bodyPr wrap="square" rtlCol="0">
            <a:spAutoFit/>
          </a:bodyPr>
          <a:lstStyle/>
          <a:p>
            <a:r>
              <a:rPr lang="fr-FR" dirty="0"/>
              <a:t>Moteur D lancé pour 1 rotation</a:t>
            </a:r>
            <a:endParaRPr lang="en-US" dirty="0"/>
          </a:p>
        </p:txBody>
      </p:sp>
      <p:sp>
        <p:nvSpPr>
          <p:cNvPr id="6" name="Slide Number Placeholder 5">
            <a:extLst>
              <a:ext uri="{FF2B5EF4-FFF2-40B4-BE49-F238E27FC236}">
                <a16:creationId xmlns:a16="http://schemas.microsoft.com/office/drawing/2014/main" id="{9FEB65B8-24DD-47B1-9637-FF09E5B617DE}"/>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3304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0811F8A-8707-4AD0-9B4E-EA493ECF6DFD}"/>
              </a:ext>
            </a:extLst>
          </p:cNvPr>
          <p:cNvPicPr>
            <a:picLocks noChangeAspect="1"/>
          </p:cNvPicPr>
          <p:nvPr/>
        </p:nvPicPr>
        <p:blipFill>
          <a:blip r:embed="rId2"/>
          <a:stretch>
            <a:fillRect/>
          </a:stretch>
        </p:blipFill>
        <p:spPr>
          <a:xfrm>
            <a:off x="4831025" y="1713343"/>
            <a:ext cx="3767876" cy="3431312"/>
          </a:xfrm>
          <a:prstGeom prst="rect">
            <a:avLst/>
          </a:prstGeom>
        </p:spPr>
      </p:pic>
      <p:sp>
        <p:nvSpPr>
          <p:cNvPr id="3" name="Content Placeholder 2"/>
          <p:cNvSpPr>
            <a:spLocks noGrp="1"/>
          </p:cNvSpPr>
          <p:nvPr>
            <p:ph idx="1"/>
          </p:nvPr>
        </p:nvSpPr>
        <p:spPr>
          <a:xfrm>
            <a:off x="284163" y="1818870"/>
            <a:ext cx="3944937" cy="3002512"/>
          </a:xfrm>
        </p:spPr>
        <p:txBody>
          <a:bodyPr>
            <a:normAutofit/>
          </a:bodyPr>
          <a:lstStyle/>
          <a:p>
            <a:pPr algn="just"/>
            <a:r>
              <a:rPr lang="fr-FR" dirty="0"/>
              <a:t>Dans cet exemple, nous voulons que le mouvement de 2 rotations et le mouvement du moteur D se terminent avant le virage de 100 degrés</a:t>
            </a:r>
          </a:p>
          <a:p>
            <a:pPr algn="just"/>
            <a:r>
              <a:rPr lang="fr-FR" dirty="0"/>
              <a:t>Des variables peuvent être utilisées pour résoudre le problème de synchronisation</a:t>
            </a:r>
          </a:p>
          <a:p>
            <a:pPr algn="just"/>
            <a:endParaRPr lang="fr-FR" dirty="0"/>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2" name="Title 1"/>
          <p:cNvSpPr>
            <a:spLocks noGrp="1"/>
          </p:cNvSpPr>
          <p:nvPr>
            <p:ph type="title"/>
          </p:nvPr>
        </p:nvSpPr>
        <p:spPr/>
        <p:txBody>
          <a:bodyPr>
            <a:normAutofit fontScale="90000"/>
          </a:bodyPr>
          <a:lstStyle/>
          <a:p>
            <a:r>
              <a:rPr lang="fr-FR" dirty="0"/>
              <a:t>S'assurer que les deux poutres sont terminées</a:t>
            </a:r>
            <a:endParaRPr lang="en-US" dirty="0"/>
          </a:p>
        </p:txBody>
      </p:sp>
      <p:sp>
        <p:nvSpPr>
          <p:cNvPr id="4" name="Slide Number Placeholder 3">
            <a:extLst>
              <a:ext uri="{FF2B5EF4-FFF2-40B4-BE49-F238E27FC236}">
                <a16:creationId xmlns:a16="http://schemas.microsoft.com/office/drawing/2014/main" id="{B986DA20-F7BE-4DF5-8CC2-AD9B843AFC78}"/>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053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809BEFA8-5E0A-404F-AFFB-4D27571AD2C9}"/>
              </a:ext>
            </a:extLst>
          </p:cNvPr>
          <p:cNvPicPr>
            <a:picLocks noChangeAspect="1"/>
          </p:cNvPicPr>
          <p:nvPr/>
        </p:nvPicPr>
        <p:blipFill>
          <a:blip r:embed="rId2"/>
          <a:stretch>
            <a:fillRect/>
          </a:stretch>
        </p:blipFill>
        <p:spPr>
          <a:xfrm>
            <a:off x="1087486" y="1098711"/>
            <a:ext cx="7293590" cy="3090094"/>
          </a:xfrm>
          <a:prstGeom prst="rect">
            <a:avLst/>
          </a:prstGeom>
        </p:spPr>
      </p:pic>
      <p:sp>
        <p:nvSpPr>
          <p:cNvPr id="3" name="Footer Placeholder 2"/>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2" name="Title 1"/>
          <p:cNvSpPr>
            <a:spLocks noGrp="1"/>
          </p:cNvSpPr>
          <p:nvPr>
            <p:ph type="title"/>
          </p:nvPr>
        </p:nvSpPr>
        <p:spPr/>
        <p:txBody>
          <a:bodyPr>
            <a:normAutofit fontScale="90000"/>
          </a:bodyPr>
          <a:lstStyle/>
          <a:p>
            <a:r>
              <a:rPr lang="fr-FR" dirty="0"/>
              <a:t>Utilisation des variables pour la synchronisation</a:t>
            </a:r>
            <a:endParaRPr lang="en-US" dirty="0"/>
          </a:p>
        </p:txBody>
      </p:sp>
      <p:sp>
        <p:nvSpPr>
          <p:cNvPr id="10" name="TextBox 9">
            <a:extLst>
              <a:ext uri="{FF2B5EF4-FFF2-40B4-BE49-F238E27FC236}">
                <a16:creationId xmlns:a16="http://schemas.microsoft.com/office/drawing/2014/main" id="{D413BDCB-8D19-1641-9E5A-701DE8B4676B}"/>
              </a:ext>
            </a:extLst>
          </p:cNvPr>
          <p:cNvSpPr txBox="1"/>
          <p:nvPr/>
        </p:nvSpPr>
        <p:spPr>
          <a:xfrm>
            <a:off x="148288" y="4105681"/>
            <a:ext cx="4229748" cy="2308324"/>
          </a:xfrm>
          <a:prstGeom prst="rect">
            <a:avLst/>
          </a:prstGeom>
          <a:noFill/>
        </p:spPr>
        <p:txBody>
          <a:bodyPr wrap="square" rtlCol="0">
            <a:spAutoFit/>
          </a:bodyPr>
          <a:lstStyle/>
          <a:p>
            <a:pPr marL="342900" indent="-342900" algn="just">
              <a:buAutoNum type="arabicPeriod"/>
            </a:pPr>
            <a:r>
              <a:rPr lang="fr-FR" dirty="0"/>
              <a:t>Définissez la variable "check" sur un nombre qui n'est pas 1</a:t>
            </a:r>
          </a:p>
          <a:p>
            <a:pPr marL="342900" indent="-342900" algn="just">
              <a:buAutoNum type="arabicPeriod"/>
            </a:pPr>
            <a:r>
              <a:rPr lang="fr-FR" dirty="0"/>
              <a:t>Réglez les moteurs de mouvement</a:t>
            </a:r>
          </a:p>
          <a:p>
            <a:pPr marL="342900" indent="-342900" algn="just">
              <a:buAutoNum type="arabicPeriod"/>
            </a:pPr>
            <a:r>
              <a:rPr lang="fr-FR" dirty="0"/>
              <a:t>Allez tout droit pour 2 rotations</a:t>
            </a:r>
          </a:p>
          <a:p>
            <a:pPr marL="342900" indent="-342900" algn="just">
              <a:buAutoNum type="arabicPeriod"/>
            </a:pPr>
            <a:r>
              <a:rPr lang="fr-FR" dirty="0"/>
              <a:t> Attendez que le deuxième événement se termine en attendant que "check" soit réglé sur 1</a:t>
            </a:r>
          </a:p>
          <a:p>
            <a:pPr marL="342900" indent="-342900" algn="just">
              <a:buAutoNum type="arabicPeriod"/>
            </a:pPr>
            <a:r>
              <a:rPr lang="fr-FR" dirty="0"/>
              <a:t>Tournez à droite à 100 degrés</a:t>
            </a:r>
            <a:endParaRPr lang="en-US" dirty="0"/>
          </a:p>
        </p:txBody>
      </p:sp>
      <p:sp>
        <p:nvSpPr>
          <p:cNvPr id="12" name="TextBox 11">
            <a:extLst>
              <a:ext uri="{FF2B5EF4-FFF2-40B4-BE49-F238E27FC236}">
                <a16:creationId xmlns:a16="http://schemas.microsoft.com/office/drawing/2014/main" id="{120C3F3C-49CD-134C-9B2B-B6FD5E1239DC}"/>
              </a:ext>
            </a:extLst>
          </p:cNvPr>
          <p:cNvSpPr txBox="1"/>
          <p:nvPr/>
        </p:nvSpPr>
        <p:spPr>
          <a:xfrm>
            <a:off x="4858327" y="4097483"/>
            <a:ext cx="3874856" cy="646331"/>
          </a:xfrm>
          <a:prstGeom prst="rect">
            <a:avLst/>
          </a:prstGeom>
          <a:noFill/>
        </p:spPr>
        <p:txBody>
          <a:bodyPr wrap="square" rtlCol="0">
            <a:spAutoFit/>
          </a:bodyPr>
          <a:lstStyle/>
          <a:p>
            <a:pPr marL="342900" indent="-342900">
              <a:buAutoNum type="arabicPeriod"/>
            </a:pPr>
            <a:r>
              <a:rPr lang="fr-FR" dirty="0"/>
              <a:t>Tourner le moteur D 1 rotation</a:t>
            </a:r>
          </a:p>
          <a:p>
            <a:pPr marL="342900" indent="-342900">
              <a:buAutoNum type="arabicPeriod"/>
            </a:pPr>
            <a:r>
              <a:rPr lang="fr-FR" dirty="0"/>
              <a:t>Mettez le "check" à 1</a:t>
            </a:r>
          </a:p>
        </p:txBody>
      </p:sp>
      <p:sp>
        <p:nvSpPr>
          <p:cNvPr id="4" name="Slide Number Placeholder 3">
            <a:extLst>
              <a:ext uri="{FF2B5EF4-FFF2-40B4-BE49-F238E27FC236}">
                <a16:creationId xmlns:a16="http://schemas.microsoft.com/office/drawing/2014/main" id="{C8558C85-C6AD-4315-93CE-7A6DBE90D79F}"/>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60096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499588"/>
            <a:ext cx="4516437" cy="4626576"/>
          </a:xfrm>
        </p:spPr>
        <p:txBody>
          <a:bodyPr>
            <a:normAutofit/>
          </a:bodyPr>
          <a:lstStyle/>
          <a:p>
            <a:pPr algn="just"/>
            <a:r>
              <a:rPr lang="fr-FR" dirty="0"/>
              <a:t>La synchronisation est essentielle pour s'aligner sur une ligne à l'aide d'événements</a:t>
            </a:r>
          </a:p>
          <a:p>
            <a:pPr algn="just"/>
            <a:r>
              <a:rPr lang="fr-FR" dirty="0"/>
              <a:t>Comme défi, complétez la leçon " Se mettre au carré sur une ligne ".</a:t>
            </a:r>
          </a:p>
          <a:p>
            <a:pPr algn="just"/>
            <a:r>
              <a:rPr lang="fr-FR" dirty="0"/>
              <a:t>Note : Vous devez vous assurer que les deux événements d'un alignement sont terminés avant de passer au bloc suivant</a:t>
            </a:r>
          </a:p>
          <a:p>
            <a:pPr marL="720725" lvl="1" indent="-360363" algn="just">
              <a:buFont typeface="Wingdings" panose="05000000000000000000" pitchFamily="2" charset="2"/>
              <a:buChar char="q"/>
            </a:pPr>
            <a:r>
              <a:rPr lang="fr-FR" dirty="0"/>
              <a:t>Sinon, le robot ne sera pas droit sur une ligne</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2" name="Title 1"/>
          <p:cNvSpPr>
            <a:spLocks noGrp="1"/>
          </p:cNvSpPr>
          <p:nvPr>
            <p:ph type="title"/>
          </p:nvPr>
        </p:nvSpPr>
        <p:spPr/>
        <p:txBody>
          <a:bodyPr/>
          <a:lstStyle/>
          <a:p>
            <a:r>
              <a:rPr lang="fr-FR" dirty="0"/>
              <a:t>Défi : Se mettre au carré sur une ligne</a:t>
            </a:r>
            <a:endParaRPr lang="en-US" dirty="0"/>
          </a:p>
        </p:txBody>
      </p:sp>
      <p:sp>
        <p:nvSpPr>
          <p:cNvPr id="6" name="TextBox 5"/>
          <p:cNvSpPr txBox="1"/>
          <p:nvPr/>
        </p:nvSpPr>
        <p:spPr>
          <a:xfrm>
            <a:off x="5546717" y="1225886"/>
            <a:ext cx="2789915" cy="923330"/>
          </a:xfrm>
          <a:prstGeom prst="rect">
            <a:avLst/>
          </a:prstGeom>
          <a:noFill/>
        </p:spPr>
        <p:txBody>
          <a:bodyPr wrap="square" rtlCol="0">
            <a:spAutoFit/>
          </a:bodyPr>
          <a:lstStyle/>
          <a:p>
            <a:pPr algn="just"/>
            <a:r>
              <a:rPr lang="fr-FR" dirty="0"/>
              <a:t>Cet exemple est tiré de la leçon "Se mettre au carré sur une ligne"</a:t>
            </a:r>
          </a:p>
        </p:txBody>
      </p:sp>
      <p:pic>
        <p:nvPicPr>
          <p:cNvPr id="9" name="Picture 8" descr="A screenshot of a cell phone&#10;&#10;Description automatically generated">
            <a:extLst>
              <a:ext uri="{FF2B5EF4-FFF2-40B4-BE49-F238E27FC236}">
                <a16:creationId xmlns:a16="http://schemas.microsoft.com/office/drawing/2014/main" id="{A8250120-9871-4181-8883-0CB0D903F919}"/>
              </a:ext>
            </a:extLst>
          </p:cNvPr>
          <p:cNvPicPr>
            <a:picLocks noChangeAspect="1"/>
          </p:cNvPicPr>
          <p:nvPr/>
        </p:nvPicPr>
        <p:blipFill>
          <a:blip r:embed="rId2"/>
          <a:stretch>
            <a:fillRect/>
          </a:stretch>
        </p:blipFill>
        <p:spPr>
          <a:xfrm>
            <a:off x="5566119" y="2145919"/>
            <a:ext cx="2901902" cy="4077442"/>
          </a:xfrm>
          <a:prstGeom prst="rect">
            <a:avLst/>
          </a:prstGeom>
        </p:spPr>
      </p:pic>
      <p:sp>
        <p:nvSpPr>
          <p:cNvPr id="5" name="Slide Number Placeholder 4">
            <a:extLst>
              <a:ext uri="{FF2B5EF4-FFF2-40B4-BE49-F238E27FC236}">
                <a16:creationId xmlns:a16="http://schemas.microsoft.com/office/drawing/2014/main" id="{8D562CD7-D8C8-475A-B73A-82C935CFC603}"/>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16441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98" y="1432718"/>
            <a:ext cx="8574087" cy="3992563"/>
          </a:xfrm>
        </p:spPr>
        <p:txBody>
          <a:bodyPr/>
          <a:lstStyle/>
          <a:p>
            <a:pPr marL="457200" indent="-457200" algn="just">
              <a:buFont typeface="+mj-lt"/>
              <a:buAutoNum type="arabicPeriod"/>
            </a:pPr>
            <a:r>
              <a:rPr lang="fr-FR" dirty="0">
                <a:solidFill>
                  <a:srgbClr val="FF0000"/>
                </a:solidFill>
              </a:rPr>
              <a:t>Quel est le "problème de synchronisation" ? </a:t>
            </a:r>
          </a:p>
          <a:p>
            <a:pPr marL="442913" indent="0" algn="just">
              <a:buNone/>
            </a:pPr>
            <a:r>
              <a:rPr lang="fr-FR" dirty="0">
                <a:solidFill>
                  <a:srgbClr val="FF0000"/>
                </a:solidFill>
              </a:rPr>
              <a:t>	</a:t>
            </a:r>
            <a:r>
              <a:rPr lang="fr-FR" dirty="0">
                <a:solidFill>
                  <a:schemeClr val="tx1"/>
                </a:solidFill>
              </a:rPr>
              <a:t>Réponse : lorsque vous écrivez un code avec plusieurs événements, vous n'êtes pas certain du moment où les deux événements se termineront. Vous ne savez pas si un événement peut se terminer avant l'autre.</a:t>
            </a:r>
          </a:p>
          <a:p>
            <a:pPr marL="457200" indent="-457200" algn="just">
              <a:buFont typeface="+mj-lt"/>
              <a:buAutoNum type="arabicPeriod"/>
            </a:pPr>
            <a:r>
              <a:rPr lang="fr-FR" dirty="0">
                <a:solidFill>
                  <a:srgbClr val="FF0000"/>
                </a:solidFill>
              </a:rPr>
              <a:t>Comment cela peut-il être résolu ? </a:t>
            </a:r>
          </a:p>
          <a:p>
            <a:pPr marL="442913" indent="0" algn="just">
              <a:buNone/>
            </a:pPr>
            <a:r>
              <a:rPr lang="fr-FR" dirty="0">
                <a:solidFill>
                  <a:schemeClr val="tx1"/>
                </a:solidFill>
              </a:rPr>
              <a:t>Réponse : le problème de la synchronisation peut être résolu en utilisant les blocs et les variables "Attendre ... Jusqu'à". Le deuxième événement fixera une variable à une valeur spécifique à sa fin et le premier événement attendra que cette valeur soit fixée.</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a:t>Copyright © 2020 SPIKE Prime Lessons (primelessons.org) CC-BY-NC-SA.  (Last edit: 5/30/2020)</a:t>
            </a:r>
          </a:p>
        </p:txBody>
      </p:sp>
      <p:sp>
        <p:nvSpPr>
          <p:cNvPr id="2" name="Title 1"/>
          <p:cNvSpPr>
            <a:spLocks noGrp="1"/>
          </p:cNvSpPr>
          <p:nvPr>
            <p:ph type="title"/>
          </p:nvPr>
        </p:nvSpPr>
        <p:spPr/>
        <p:txBody>
          <a:bodyPr/>
          <a:lstStyle/>
          <a:p>
            <a:r>
              <a:rPr lang="en-US" dirty="0"/>
              <a:t>Guide de discussion</a:t>
            </a:r>
          </a:p>
        </p:txBody>
      </p:sp>
      <p:sp>
        <p:nvSpPr>
          <p:cNvPr id="5" name="Slide Number Placeholder 4">
            <a:extLst>
              <a:ext uri="{FF2B5EF4-FFF2-40B4-BE49-F238E27FC236}">
                <a16:creationId xmlns:a16="http://schemas.microsoft.com/office/drawing/2014/main" id="{A5F5CFD8-0A99-404A-8AF7-2F84E917DD3A}"/>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32511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Copyright © 2020 SPIKE Prime Lessons (primelessons.org) CC-BY-NC-SA.  </a:t>
            </a:r>
            <a:r>
              <a:rPr lang="en-US"/>
              <a:t>(Last edit: 5/30/2020)</a:t>
            </a:r>
            <a:endParaRPr lang="en-US" dirty="0"/>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1429</TotalTime>
  <Words>654</Words>
  <Application>Microsoft Office PowerPoint</Application>
  <PresentationFormat>Affichage à l'écran (4:3)</PresentationFormat>
  <Paragraphs>56</Paragraphs>
  <Slides>8</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Gill Sans MT</vt:lpstr>
      <vt:lpstr>Helvetica Neue</vt:lpstr>
      <vt:lpstr>Wingdings</vt:lpstr>
      <vt:lpstr>Wingdings 2</vt:lpstr>
      <vt:lpstr>Dividend</vt:lpstr>
      <vt:lpstr>Synchronisation des événements</vt:lpstr>
      <vt:lpstr>Objectifs de la leçon</vt:lpstr>
      <vt:lpstr>Utilisation des événements dans les programmes</vt:lpstr>
      <vt:lpstr>S'assurer que les deux poutres sont terminées</vt:lpstr>
      <vt:lpstr>Utilisation des variables pour la synchronisation</vt:lpstr>
      <vt:lpstr>Défi : Se mettre au carré sur une ligne</vt:lpstr>
      <vt:lpstr>Guide de discussion</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148</cp:revision>
  <dcterms:created xsi:type="dcterms:W3CDTF">2016-07-04T02:35:12Z</dcterms:created>
  <dcterms:modified xsi:type="dcterms:W3CDTF">2020-08-01T10:29:27Z</dcterms:modified>
</cp:coreProperties>
</file>