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2" r:id="rId4"/>
    <p:sldId id="294" r:id="rId5"/>
    <p:sldId id="301" r:id="rId6"/>
    <p:sldId id="302" r:id="rId7"/>
    <p:sldId id="303" r:id="rId8"/>
    <p:sldId id="305" r:id="rId9"/>
    <p:sldId id="308" r:id="rId10"/>
    <p:sldId id="296" r:id="rId11"/>
    <p:sldId id="297" r:id="rId12"/>
    <p:sldId id="299" r:id="rId13"/>
    <p:sldId id="30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5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18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Défi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pPr algn="just"/>
            <a:r>
              <a:rPr lang="en-US" dirty="0" err="1"/>
              <a:t>Défi</a:t>
            </a:r>
            <a:r>
              <a:rPr lang="en-US" dirty="0"/>
              <a:t> 1: 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Pouvez-vous réaliser un programme qui affiche le nombre de fois que vous avez appuyé sur le bouton de gauche ?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Défi</a:t>
            </a:r>
            <a:r>
              <a:rPr lang="en-US" dirty="0"/>
              <a:t> 2: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Pouvez-vous écrire un programme qui compte le nombre de lignes noires que vous avez franchies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Début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4532" y="2189750"/>
            <a:ext cx="9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Défi</a:t>
            </a:r>
            <a:r>
              <a:rPr lang="en-US" dirty="0"/>
              <a:t>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180F4-2BC8-407A-B520-C13D4BB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0" y="1853301"/>
            <a:ext cx="4453470" cy="3706141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300" dirty="0"/>
              <a:t>Solution : </a:t>
            </a:r>
            <a:r>
              <a:rPr lang="en-US" altLang="en-US" sz="4300" dirty="0" err="1"/>
              <a:t>Compter</a:t>
            </a:r>
            <a:r>
              <a:rPr lang="en-US" altLang="en-US" sz="4300" dirty="0"/>
              <a:t> les </a:t>
            </a:r>
            <a:r>
              <a:rPr lang="en-US" altLang="en-US" sz="4300" dirty="0" err="1"/>
              <a:t>clics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F166-5C1A-6C4A-8228-54E5E19118D3}"/>
              </a:ext>
            </a:extLst>
          </p:cNvPr>
          <p:cNvSpPr txBox="1"/>
          <p:nvPr/>
        </p:nvSpPr>
        <p:spPr>
          <a:xfrm>
            <a:off x="2338576" y="2514334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Initialisez la variable Counter à 0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121D1-0A8C-6540-BDA3-316A82352E1D}"/>
              </a:ext>
            </a:extLst>
          </p:cNvPr>
          <p:cNvSpPr txBox="1"/>
          <p:nvPr/>
        </p:nvSpPr>
        <p:spPr>
          <a:xfrm>
            <a:off x="4636088" y="3285622"/>
            <a:ext cx="422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Chaque fois que vous appuyez sur le bouton gauche, augmentez la variable Compteur d'une unité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68256-45E3-8C4C-849E-3C40E743BC47}"/>
              </a:ext>
            </a:extLst>
          </p:cNvPr>
          <p:cNvSpPr txBox="1"/>
          <p:nvPr/>
        </p:nvSpPr>
        <p:spPr>
          <a:xfrm>
            <a:off x="2241584" y="4889691"/>
            <a:ext cx="665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Écrivez cette variable de Counter à l'écran pour l'afficher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DC0EA-FFDF-1D4D-AE3D-733816A572B6}"/>
              </a:ext>
            </a:extLst>
          </p:cNvPr>
          <p:cNvSpPr txBox="1"/>
          <p:nvPr/>
        </p:nvSpPr>
        <p:spPr>
          <a:xfrm>
            <a:off x="4673032" y="4144752"/>
            <a:ext cx="4221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Attendez que le bouton soit relâché, sinon il passera plusieurs fois dans la boucle à chaque fois que vous appuierez sur le bouton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C44139-363F-44C4-BBDF-0E7EAEB7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2" y="1623118"/>
            <a:ext cx="3349080" cy="4283225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300" dirty="0"/>
              <a:t>Solution : </a:t>
            </a:r>
            <a:r>
              <a:rPr lang="en-US" altLang="en-US" sz="4300" dirty="0" err="1"/>
              <a:t>Comptez</a:t>
            </a:r>
            <a:r>
              <a:rPr lang="en-US" altLang="en-US" sz="4300" dirty="0"/>
              <a:t> les </a:t>
            </a:r>
            <a:r>
              <a:rPr lang="en-US" altLang="en-US" sz="4300" dirty="0" err="1"/>
              <a:t>lignes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A25B-2DE6-ED47-B2D3-4D80FB61FC2A}"/>
              </a:ext>
            </a:extLst>
          </p:cNvPr>
          <p:cNvSpPr txBox="1"/>
          <p:nvPr/>
        </p:nvSpPr>
        <p:spPr>
          <a:xfrm>
            <a:off x="2274606" y="2213259"/>
            <a:ext cx="656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Initialiser la variable Counter à 0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8DDF-5F7B-0745-BC9D-102A2BD8C8EE}"/>
              </a:ext>
            </a:extLst>
          </p:cNvPr>
          <p:cNvSpPr txBox="1"/>
          <p:nvPr/>
        </p:nvSpPr>
        <p:spPr>
          <a:xfrm>
            <a:off x="3776342" y="4037614"/>
            <a:ext cx="506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Chaque fois qu'une ligne noire est visible, augmentez la variable Counter d'une unité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98CB-1AC9-304D-996E-0A1632586E06}"/>
              </a:ext>
            </a:extLst>
          </p:cNvPr>
          <p:cNvSpPr txBox="1"/>
          <p:nvPr/>
        </p:nvSpPr>
        <p:spPr>
          <a:xfrm>
            <a:off x="2274606" y="5234882"/>
            <a:ext cx="664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Écrivez cette variable de Counter à l'écran pour l'afficher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9FED-FA61-DB45-B2D4-A852213AC234}"/>
              </a:ext>
            </a:extLst>
          </p:cNvPr>
          <p:cNvSpPr txBox="1"/>
          <p:nvPr/>
        </p:nvSpPr>
        <p:spPr>
          <a:xfrm>
            <a:off x="3776342" y="4692917"/>
            <a:ext cx="506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Attendez que le capteur voit du blanc, sinon vous compterez plusieurs fois la même ligne noire.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F437-B190-B046-A43C-94544C19D4E7}"/>
              </a:ext>
            </a:extLst>
          </p:cNvPr>
          <p:cNvSpPr txBox="1"/>
          <p:nvPr/>
        </p:nvSpPr>
        <p:spPr>
          <a:xfrm>
            <a:off x="2733804" y="3098473"/>
            <a:ext cx="610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Commencez à déplacer le robot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8FAEF-6432-416F-AF9E-B4B6ED526B6D}"/>
              </a:ext>
            </a:extLst>
          </p:cNvPr>
          <p:cNvSpPr txBox="1"/>
          <p:nvPr/>
        </p:nvSpPr>
        <p:spPr>
          <a:xfrm>
            <a:off x="3234616" y="2645164"/>
            <a:ext cx="560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Réglez les moteurs de mouvement</a:t>
            </a:r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7800-131F-1F48-8F3A-B05A612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non </a:t>
            </a:r>
            <a:r>
              <a:rPr lang="en-US" dirty="0" err="1"/>
              <a:t>numériques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6AA-4F97-FD4F-808F-2584C1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93" y="1498959"/>
            <a:ext cx="4129593" cy="4361544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Les variables peuvent également enregistrer du texte</a:t>
            </a:r>
          </a:p>
          <a:p>
            <a:pPr algn="just"/>
            <a:r>
              <a:rPr lang="fr-FR" dirty="0"/>
              <a:t>Dans l'exemple de gauche, nous utilisons la variable "Message d'erreur" pour stocker le texte qui décrit ce qui s'est mal passé</a:t>
            </a:r>
          </a:p>
          <a:p>
            <a:pPr algn="just"/>
            <a:r>
              <a:rPr lang="fr-FR" dirty="0"/>
              <a:t>Le programme permet à l'utilisateur de savoir si le robot a voyagé trop loin ou trop peu si le but était de se déplacer de 500 degrés</a:t>
            </a:r>
          </a:p>
          <a:p>
            <a:pPr algn="just"/>
            <a:r>
              <a:rPr lang="fr-FR" dirty="0"/>
              <a:t>Note : 1 seconde à une vitesse de 50 % devrait permettre de se déplacer de 500 degrés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601C-2B12-C644-A1EC-1DFC1643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0BC8-E4DC-9946-B4E1-3A683FB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C751F-A657-4B86-AA04-CFA52E69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0" y="1204601"/>
            <a:ext cx="3240986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  <a:r>
              <a:rPr lang="en-US"/>
              <a:t>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Découvrez les différents types de variables</a:t>
            </a:r>
          </a:p>
          <a:p>
            <a:pPr algn="just"/>
            <a:r>
              <a:rPr lang="fr-FR" dirty="0"/>
              <a:t>Apprenez à lire et à écrire dans les variables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altLang="en-US" dirty="0"/>
              <a:t>Qu'est-ce qu'une variable ?  Réponse : Une variable enregistre une valeur que vous pouvez utiliser plus tard dans votre programme. Pensez-y comme à un bloc-notes ou à une boîte qui contient une valeur pour vous.</a:t>
            </a:r>
          </a:p>
          <a:p>
            <a:pPr algn="just"/>
            <a:r>
              <a:rPr lang="fr-FR" altLang="en-US" dirty="0"/>
              <a:t>Vous pouvez nommer la variable comme vous le souhaitez</a:t>
            </a:r>
          </a:p>
          <a:p>
            <a:pPr algn="just"/>
            <a:r>
              <a:rPr lang="fr-FR" altLang="en-US" dirty="0"/>
              <a:t>Vous pouvez définir le type de variable :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altLang="en-US" dirty="0"/>
              <a:t>Variable (contient un nombre ou du texte) Note : il n'y a pas de variables booléennes/logiques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altLang="en-US" dirty="0"/>
              <a:t>Liste (contient un ensemble de chiffres/texte ... [1,2,3, pomme, 55]) - ces éléments sont abordés dans la leçon sur les listes</a:t>
            </a:r>
            <a:endParaRPr lang="en-US" altLang="en-US" dirty="0"/>
          </a:p>
          <a:p>
            <a:pPr algn="just"/>
            <a:r>
              <a:rPr lang="en-US" altLang="en-US" dirty="0" err="1"/>
              <a:t>Vous</a:t>
            </a:r>
            <a:r>
              <a:rPr lang="en-US" altLang="en-US" dirty="0"/>
              <a:t> </a:t>
            </a:r>
            <a:r>
              <a:rPr lang="en-US" altLang="en-US" dirty="0" err="1"/>
              <a:t>pouvez</a:t>
            </a:r>
            <a:r>
              <a:rPr lang="en-US" altLang="en-US" dirty="0"/>
              <a:t> </a:t>
            </a:r>
            <a:r>
              <a:rPr lang="en-US" altLang="en-US" dirty="0" err="1"/>
              <a:t>aussi</a:t>
            </a:r>
            <a:r>
              <a:rPr lang="en-US" altLang="en-US" dirty="0"/>
              <a:t> ...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altLang="en-US" dirty="0"/>
              <a:t>Écrire - mettre une valeur dans la variable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altLang="en-US" dirty="0"/>
              <a:t>Lire - récupérer la dernière valeur écrite dans la variable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des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variables sont un moyen facile de transférer des données d'un code à l'autre Vous pouvez également utiliser des variables pour transférer des données dans un "</a:t>
            </a:r>
            <a:r>
              <a:rPr lang="fr-FR" dirty="0" err="1"/>
              <a:t>My</a:t>
            </a:r>
            <a:r>
              <a:rPr lang="fr-FR" dirty="0"/>
              <a:t> Block" sans saisie (Par exemple, une variable pour la taille des roues dans "Move </a:t>
            </a:r>
            <a:r>
              <a:rPr lang="fr-FR" dirty="0" err="1"/>
              <a:t>Inches</a:t>
            </a:r>
            <a:r>
              <a:rPr lang="fr-FR" dirty="0"/>
              <a:t>" - Vous ne voulez probablement pas que ce soit une saisie car elle change rarement. Vous pouvez également utiliser la valeur à d'autres endroits et vouloir la modifier à un seul endroit)</a:t>
            </a:r>
          </a:p>
          <a:p>
            <a:pPr algn="just"/>
            <a:r>
              <a:rPr lang="fr-FR" dirty="0"/>
              <a:t>Les variables de liste peuvent enregistrer plusieurs éléments de données et faciliter leur traitement. Nous traiterons des variables de liste dans une leçon séparée de la section avancée.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12-24 at 9.4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4" y="1635764"/>
            <a:ext cx="34417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53" y="1505616"/>
            <a:ext cx="5675931" cy="4654528"/>
          </a:xfrm>
        </p:spPr>
        <p:txBody>
          <a:bodyPr/>
          <a:lstStyle/>
          <a:p>
            <a:pPr algn="just"/>
            <a:r>
              <a:rPr lang="fr-FR" dirty="0"/>
              <a:t>Pour créer une variable, faites défiler l'écran jusqu'à la section Variables</a:t>
            </a:r>
          </a:p>
          <a:p>
            <a:pPr algn="just"/>
            <a:r>
              <a:rPr lang="fr-FR" dirty="0"/>
              <a:t>Sélectionnez "</a:t>
            </a:r>
            <a:r>
              <a:rPr lang="fr-FR" dirty="0" err="1"/>
              <a:t>Make</a:t>
            </a:r>
            <a:r>
              <a:rPr lang="fr-FR" dirty="0"/>
              <a:t> a Variable" et nommez-le.</a:t>
            </a:r>
          </a:p>
          <a:p>
            <a:pPr algn="just"/>
            <a:r>
              <a:rPr lang="fr-FR" dirty="0"/>
              <a:t>Dans l'exemple ci-dessous, une variable appelée "Circonférence" a été créée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Screen Shot 2019-12-24 at 10.02.56 PM.png">
            <a:extLst>
              <a:ext uri="{FF2B5EF4-FFF2-40B4-BE49-F238E27FC236}">
                <a16:creationId xmlns:a16="http://schemas.microsoft.com/office/drawing/2014/main" id="{1CC6F7E8-D568-EB43-915C-AA06A543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4" y="3429000"/>
            <a:ext cx="4660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Écrire</a:t>
            </a:r>
            <a:r>
              <a:rPr lang="en-US" dirty="0"/>
              <a:t> sur </a:t>
            </a:r>
            <a:r>
              <a:rPr lang="en-US" dirty="0" err="1"/>
              <a:t>une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sz="1900" dirty="0"/>
              <a:t>Une fois que vous avez créé la variable, elle apparaîtra dans la barre de menu.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9-12-24 at 10.03.05 PM.png">
            <a:extLst>
              <a:ext uri="{FF2B5EF4-FFF2-40B4-BE49-F238E27FC236}">
                <a16:creationId xmlns:a16="http://schemas.microsoft.com/office/drawing/2014/main" id="{6F092495-E2D4-414A-A679-DB99144A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9061" r="7106"/>
          <a:stretch/>
        </p:blipFill>
        <p:spPr>
          <a:xfrm>
            <a:off x="312002" y="2068985"/>
            <a:ext cx="2798285" cy="4091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278950" y="3559260"/>
            <a:ext cx="3004113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4 at 9.49.10 PM.png">
            <a:extLst>
              <a:ext uri="{FF2B5EF4-FFF2-40B4-BE49-F238E27FC236}">
                <a16:creationId xmlns:a16="http://schemas.microsoft.com/office/drawing/2014/main" id="{494728F0-BEBF-134D-879B-A9B4A6351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8238"/>
            <a:ext cx="3903108" cy="874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Dans l'exemple ci-dessous, la circonférence est fixée à la circonférence de la roue du robot EV3 </a:t>
            </a:r>
            <a:r>
              <a:rPr lang="fr-FR" dirty="0" err="1"/>
              <a:t>Educator</a:t>
            </a:r>
            <a:r>
              <a:rPr lang="fr-FR" dirty="0"/>
              <a:t> en centimètres.</a:t>
            </a:r>
          </a:p>
          <a:p>
            <a:pPr algn="just"/>
            <a:r>
              <a:rPr lang="fr-FR" dirty="0"/>
              <a:t>Circonférence = Pi X Diamètre de la roue</a:t>
            </a:r>
          </a:p>
          <a:p>
            <a:pPr algn="just"/>
            <a:r>
              <a:rPr lang="fr-FR" dirty="0"/>
              <a:t>Circonférence = 3,14 X 5,6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Ceci peut être calculé à l'aide d'un bloc mathématique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EC868C-BE6D-4590-8662-7289C06D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65" y="2099701"/>
            <a:ext cx="4201247" cy="155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Lire </a:t>
            </a:r>
            <a:r>
              <a:rPr lang="en-US" dirty="0" err="1"/>
              <a:t>une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3512268" cy="4654528"/>
          </a:xfrm>
        </p:spPr>
        <p:txBody>
          <a:bodyPr/>
          <a:lstStyle/>
          <a:p>
            <a:pPr algn="just"/>
            <a:r>
              <a:rPr lang="fr-FR" dirty="0"/>
              <a:t>La variable peut maintenant être utilisée dans n'importe quel bloc avec un opérateur de forme ovale où vous devriez normalement taper une valeur</a:t>
            </a:r>
          </a:p>
          <a:p>
            <a:pPr algn="just"/>
            <a:r>
              <a:rPr lang="fr-FR" dirty="0"/>
              <a:t>Dans l'exemple de droite, la circonférence est utilisée pour faire avancer le robot de 20 centimètres (20 CM/Centimètres dans une circonférence)</a:t>
            </a:r>
          </a:p>
          <a:p>
            <a:pPr algn="just"/>
            <a:r>
              <a:rPr lang="fr-FR" dirty="0"/>
              <a:t>Par exemple, si la circonférence était de 10CM, le robot devrait faire 2 rotations pour faire 20CM.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8B771-6F1D-3848-A3B8-2C37C72F59B8}"/>
              </a:ext>
            </a:extLst>
          </p:cNvPr>
          <p:cNvCxnSpPr>
            <a:cxnSpLocks/>
          </p:cNvCxnSpPr>
          <p:nvPr/>
        </p:nvCxnSpPr>
        <p:spPr>
          <a:xfrm flipV="1">
            <a:off x="7425344" y="2429999"/>
            <a:ext cx="0" cy="7288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ruit&#10;&#10;Description automatically generated">
            <a:extLst>
              <a:ext uri="{FF2B5EF4-FFF2-40B4-BE49-F238E27FC236}">
                <a16:creationId xmlns:a16="http://schemas.microsoft.com/office/drawing/2014/main" id="{F49F07CC-D154-4677-8308-FAB0922A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32" y="4704181"/>
            <a:ext cx="4979592" cy="6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5F9-5956-8A42-980E-0B4D9FA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Tout </a:t>
            </a:r>
            <a:r>
              <a:rPr lang="en-US" dirty="0" err="1"/>
              <a:t>mettre</a:t>
            </a:r>
            <a:r>
              <a:rPr lang="en-US" dirty="0"/>
              <a:t>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2249-D189-444F-AF95-D43866A4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281125" cy="4654528"/>
          </a:xfrm>
        </p:spPr>
        <p:txBody>
          <a:bodyPr/>
          <a:lstStyle/>
          <a:p>
            <a:pPr algn="just"/>
            <a:r>
              <a:rPr lang="fr-FR" dirty="0"/>
              <a:t>Dans cet exemple, le programme déplace 20CM</a:t>
            </a:r>
          </a:p>
          <a:p>
            <a:pPr algn="just"/>
            <a:r>
              <a:rPr lang="fr-FR" dirty="0"/>
              <a:t>Définissez d'abord la variable "circonférence" avant de l'utiliser dans le programme</a:t>
            </a:r>
          </a:p>
          <a:p>
            <a:pPr algn="just"/>
            <a:r>
              <a:rPr lang="fr-FR" dirty="0"/>
              <a:t>Utilisez la variable dans le bloc de mouvement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7176-E4B4-644D-B938-1AF97312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EFE6E-1897-3E46-A0CC-57C959E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9DD6-3E9E-438D-8F35-3E79A99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4" y="3259926"/>
            <a:ext cx="7006995" cy="2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0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6E9D8-1CEC-485C-BE4D-085AEF66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4" y="2276643"/>
            <a:ext cx="2697531" cy="3751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Changement</a:t>
            </a:r>
            <a:r>
              <a:rPr lang="en-US" dirty="0"/>
              <a:t> de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sz="1900" dirty="0"/>
              <a:t>Une fois que vous avez créé la variable, elle apparaîtra dans la barre de menu.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312002" y="4160540"/>
            <a:ext cx="3004113" cy="5805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395844" cy="2565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Dans l'exemple ci-dessous, le compteur est initialisé à 1. Le changement par 2 ajoutera 2 au compteur. </a:t>
            </a:r>
          </a:p>
          <a:p>
            <a:pPr algn="just"/>
            <a:r>
              <a:rPr lang="fr-FR" dirty="0"/>
              <a:t>Le bloc d'affichage affichera un 3 à l'écran puisque 1 + 2 = 3</a:t>
            </a:r>
          </a:p>
          <a:p>
            <a:pPr algn="just"/>
            <a:r>
              <a:rPr lang="fr-FR" dirty="0"/>
              <a:t>Notez que vous pouvez également changer par un nombre négatif - cela soustraira de la variable.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D115E-73A5-40E0-8A9B-FE11FDD2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6" y="4152368"/>
            <a:ext cx="2786917" cy="17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7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1122</Words>
  <Application>Microsoft Office PowerPoint</Application>
  <PresentationFormat>Affichage à l'écran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Gill Sans MT</vt:lpstr>
      <vt:lpstr>Helvetica Neue</vt:lpstr>
      <vt:lpstr>Tahoma</vt:lpstr>
      <vt:lpstr>Wingdings</vt:lpstr>
      <vt:lpstr>Wingdings 2</vt:lpstr>
      <vt:lpstr>Dividend</vt:lpstr>
      <vt:lpstr>VARIABLES</vt:lpstr>
      <vt:lpstr>Objectifs de la leçon</vt:lpstr>
      <vt:lpstr>Variables</vt:lpstr>
      <vt:lpstr>Pourquoi des Variables?</vt:lpstr>
      <vt:lpstr>Création d'une variable</vt:lpstr>
      <vt:lpstr>Écrire sur une variable</vt:lpstr>
      <vt:lpstr>Lire une variable</vt:lpstr>
      <vt:lpstr>Tout mettre ensemble</vt:lpstr>
      <vt:lpstr>Changement de variables</vt:lpstr>
      <vt:lpstr>Défi</vt:lpstr>
      <vt:lpstr>Solution : Compter les clics</vt:lpstr>
      <vt:lpstr>Solution : Comptez les lignes</vt:lpstr>
      <vt:lpstr>Variables non numériques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143</cp:revision>
  <dcterms:created xsi:type="dcterms:W3CDTF">2016-07-04T02:35:12Z</dcterms:created>
  <dcterms:modified xsi:type="dcterms:W3CDTF">2020-08-01T10:47:57Z</dcterms:modified>
</cp:coreProperties>
</file>