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6"/>
  </p:notesMasterIdLst>
  <p:handoutMasterIdLst>
    <p:handoutMasterId r:id="rId17"/>
  </p:handoutMasterIdLst>
  <p:sldIdLst>
    <p:sldId id="275" r:id="rId2"/>
    <p:sldId id="357" r:id="rId3"/>
    <p:sldId id="341" r:id="rId4"/>
    <p:sldId id="342" r:id="rId5"/>
    <p:sldId id="339" r:id="rId6"/>
    <p:sldId id="343" r:id="rId7"/>
    <p:sldId id="382" r:id="rId8"/>
    <p:sldId id="387" r:id="rId9"/>
    <p:sldId id="389" r:id="rId10"/>
    <p:sldId id="391" r:id="rId11"/>
    <p:sldId id="390" r:id="rId12"/>
    <p:sldId id="392" r:id="rId13"/>
    <p:sldId id="384"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06"/>
    <p:restoredTop sz="94613"/>
  </p:normalViewPr>
  <p:slideViewPr>
    <p:cSldViewPr snapToGrid="0" snapToObjects="1">
      <p:cViewPr varScale="1">
        <p:scale>
          <a:sx n="83" d="100"/>
          <a:sy n="83" d="100"/>
        </p:scale>
        <p:origin x="119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8/1/2020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8/1/2020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691116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err="1"/>
              <a:t>Mes</a:t>
            </a:r>
            <a:r>
              <a:rPr lang="en-US" dirty="0"/>
              <a:t> BLOCKS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609-810F-4F45-8247-C7B8E61BAC77}"/>
              </a:ext>
            </a:extLst>
          </p:cNvPr>
          <p:cNvSpPr>
            <a:spLocks noGrp="1"/>
          </p:cNvSpPr>
          <p:nvPr>
            <p:ph type="title"/>
          </p:nvPr>
        </p:nvSpPr>
        <p:spPr/>
        <p:txBody>
          <a:bodyPr/>
          <a:lstStyle/>
          <a:p>
            <a:r>
              <a:rPr lang="fr-FR" dirty="0"/>
              <a:t>Étape 4 : Utilisation de "Mon bloc"</a:t>
            </a:r>
            <a:endParaRPr lang="en-US" dirty="0"/>
          </a:p>
        </p:txBody>
      </p:sp>
      <p:sp>
        <p:nvSpPr>
          <p:cNvPr id="3" name="Content Placeholder 2">
            <a:extLst>
              <a:ext uri="{FF2B5EF4-FFF2-40B4-BE49-F238E27FC236}">
                <a16:creationId xmlns:a16="http://schemas.microsoft.com/office/drawing/2014/main" id="{F30F6734-5DC2-4E48-AD8E-254F929A76A0}"/>
              </a:ext>
            </a:extLst>
          </p:cNvPr>
          <p:cNvSpPr>
            <a:spLocks noGrp="1"/>
          </p:cNvSpPr>
          <p:nvPr>
            <p:ph idx="1"/>
          </p:nvPr>
        </p:nvSpPr>
        <p:spPr>
          <a:xfrm>
            <a:off x="155088" y="1140006"/>
            <a:ext cx="5793649" cy="5082601"/>
          </a:xfrm>
        </p:spPr>
        <p:txBody>
          <a:bodyPr/>
          <a:lstStyle/>
          <a:p>
            <a:pPr algn="just"/>
            <a:r>
              <a:rPr lang="fr-FR" dirty="0"/>
              <a:t>En outre, le bloc "Mon bloc" se trouve désormais dans l'onglet "Mes blocs". Pour utiliser "Mon bloc" dans votre code, il suffit de faire glisser le bloc.</a:t>
            </a:r>
          </a:p>
          <a:p>
            <a:pPr algn="just"/>
            <a:r>
              <a:rPr lang="fr-FR" dirty="0"/>
              <a:t>Les entrées de chiffres/textes peuvent être tapées directement. Cependant, vous ne pouvez pas taper "Vrai" ou "Faux" dans une entrée booléenne. </a:t>
            </a:r>
          </a:p>
          <a:p>
            <a:pPr algn="just"/>
            <a:r>
              <a:rPr lang="fr-FR" dirty="0"/>
              <a:t>Vous pouvez le faire en faisant glisser un opérateur et en définissant des valeurs qui donnent des résultats de type "Vrai" ou "Faux", selon ce que vous voulez. Ci-dessous, 1=1 renvoie vrai et 1=0 renvoie faux.</a:t>
            </a:r>
          </a:p>
        </p:txBody>
      </p:sp>
      <p:sp>
        <p:nvSpPr>
          <p:cNvPr id="4" name="Footer Placeholder 3">
            <a:extLst>
              <a:ext uri="{FF2B5EF4-FFF2-40B4-BE49-F238E27FC236}">
                <a16:creationId xmlns:a16="http://schemas.microsoft.com/office/drawing/2014/main" id="{17923E1F-8A17-1A43-952D-40B833AEF956}"/>
              </a:ext>
            </a:extLst>
          </p:cNvPr>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a:extLst>
              <a:ext uri="{FF2B5EF4-FFF2-40B4-BE49-F238E27FC236}">
                <a16:creationId xmlns:a16="http://schemas.microsoft.com/office/drawing/2014/main" id="{65C5DB13-FCCB-0342-AEF4-D45285A7958C}"/>
              </a:ext>
            </a:extLst>
          </p:cNvPr>
          <p:cNvSpPr>
            <a:spLocks noGrp="1"/>
          </p:cNvSpPr>
          <p:nvPr>
            <p:ph type="sldNum" sz="quarter" idx="12"/>
          </p:nvPr>
        </p:nvSpPr>
        <p:spPr/>
        <p:txBody>
          <a:bodyPr/>
          <a:lstStyle/>
          <a:p>
            <a:fld id="{BBD74847-7BE4-4E4D-8159-51DF7B93C616}" type="slidenum">
              <a:rPr lang="en-US" smtClean="0"/>
              <a:t>10</a:t>
            </a:fld>
            <a:endParaRPr lang="en-US"/>
          </a:p>
        </p:txBody>
      </p:sp>
      <p:pic>
        <p:nvPicPr>
          <p:cNvPr id="6" name="Picture 5" descr="A screenshot of a cell phone&#10;&#10;Description automatically generated">
            <a:extLst>
              <a:ext uri="{FF2B5EF4-FFF2-40B4-BE49-F238E27FC236}">
                <a16:creationId xmlns:a16="http://schemas.microsoft.com/office/drawing/2014/main" id="{71814D42-0D47-404D-9AE4-08F7F3DE27A3}"/>
              </a:ext>
            </a:extLst>
          </p:cNvPr>
          <p:cNvPicPr>
            <a:picLocks noChangeAspect="1"/>
          </p:cNvPicPr>
          <p:nvPr/>
        </p:nvPicPr>
        <p:blipFill>
          <a:blip r:embed="rId2"/>
          <a:stretch>
            <a:fillRect/>
          </a:stretch>
        </p:blipFill>
        <p:spPr>
          <a:xfrm>
            <a:off x="6670905" y="1161143"/>
            <a:ext cx="2274476" cy="5143250"/>
          </a:xfrm>
          <a:prstGeom prst="rect">
            <a:avLst/>
          </a:prstGeom>
        </p:spPr>
      </p:pic>
      <p:sp>
        <p:nvSpPr>
          <p:cNvPr id="7" name="Rectangle 6">
            <a:extLst>
              <a:ext uri="{FF2B5EF4-FFF2-40B4-BE49-F238E27FC236}">
                <a16:creationId xmlns:a16="http://schemas.microsoft.com/office/drawing/2014/main" id="{D97C9E6B-EB6B-6A4F-B5CE-93DD3F63A6CF}"/>
              </a:ext>
            </a:extLst>
          </p:cNvPr>
          <p:cNvSpPr/>
          <p:nvPr/>
        </p:nvSpPr>
        <p:spPr>
          <a:xfrm>
            <a:off x="7127466" y="2668338"/>
            <a:ext cx="1816101"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022F883B-7522-6043-B77A-6F1241216924}"/>
              </a:ext>
            </a:extLst>
          </p:cNvPr>
          <p:cNvPicPr>
            <a:picLocks noChangeAspect="1"/>
          </p:cNvPicPr>
          <p:nvPr/>
        </p:nvPicPr>
        <p:blipFill>
          <a:blip r:embed="rId3"/>
          <a:stretch>
            <a:fillRect/>
          </a:stretch>
        </p:blipFill>
        <p:spPr>
          <a:xfrm>
            <a:off x="1941814" y="4637691"/>
            <a:ext cx="3904181" cy="1440454"/>
          </a:xfrm>
          <a:prstGeom prst="rect">
            <a:avLst/>
          </a:prstGeom>
        </p:spPr>
      </p:pic>
    </p:spTree>
    <p:extLst>
      <p:ext uri="{BB962C8B-B14F-4D97-AF65-F5344CB8AC3E}">
        <p14:creationId xmlns:p14="http://schemas.microsoft.com/office/powerpoint/2010/main" val="22433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1FFE-8365-864E-8555-71F39635B82E}"/>
              </a:ext>
            </a:extLst>
          </p:cNvPr>
          <p:cNvSpPr>
            <a:spLocks noGrp="1"/>
          </p:cNvSpPr>
          <p:nvPr>
            <p:ph type="title"/>
          </p:nvPr>
        </p:nvSpPr>
        <p:spPr/>
        <p:txBody>
          <a:bodyPr/>
          <a:lstStyle/>
          <a:p>
            <a:r>
              <a:rPr lang="fr-FR" dirty="0"/>
              <a:t>Étape 5 : Ajout de résultats</a:t>
            </a:r>
            <a:endParaRPr lang="en-US" dirty="0"/>
          </a:p>
        </p:txBody>
      </p:sp>
      <p:sp>
        <p:nvSpPr>
          <p:cNvPr id="4" name="Footer Placeholder 3">
            <a:extLst>
              <a:ext uri="{FF2B5EF4-FFF2-40B4-BE49-F238E27FC236}">
                <a16:creationId xmlns:a16="http://schemas.microsoft.com/office/drawing/2014/main" id="{22DC1C4F-742E-A74A-97A6-4B40C2E62EA9}"/>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A2F887CB-D387-8043-86BA-76CBE795A6B5}"/>
              </a:ext>
            </a:extLst>
          </p:cNvPr>
          <p:cNvSpPr>
            <a:spLocks noGrp="1"/>
          </p:cNvSpPr>
          <p:nvPr>
            <p:ph type="sldNum" sz="quarter" idx="12"/>
          </p:nvPr>
        </p:nvSpPr>
        <p:spPr/>
        <p:txBody>
          <a:bodyPr/>
          <a:lstStyle/>
          <a:p>
            <a:fld id="{4382A7F7-08BF-4252-8141-63FB96055BBB}" type="slidenum">
              <a:rPr lang="en-US" smtClean="0"/>
              <a:t>11</a:t>
            </a:fld>
            <a:endParaRPr lang="en-US"/>
          </a:p>
        </p:txBody>
      </p:sp>
      <p:sp>
        <p:nvSpPr>
          <p:cNvPr id="11" name="TextBox 10">
            <a:extLst>
              <a:ext uri="{FF2B5EF4-FFF2-40B4-BE49-F238E27FC236}">
                <a16:creationId xmlns:a16="http://schemas.microsoft.com/office/drawing/2014/main" id="{E575DDD3-7033-DB45-A14B-F7C302D6954F}"/>
              </a:ext>
            </a:extLst>
          </p:cNvPr>
          <p:cNvSpPr txBox="1"/>
          <p:nvPr/>
        </p:nvSpPr>
        <p:spPr>
          <a:xfrm>
            <a:off x="227874" y="1317813"/>
            <a:ext cx="3748577" cy="4801314"/>
          </a:xfrm>
          <a:prstGeom prst="rect">
            <a:avLst/>
          </a:prstGeom>
          <a:noFill/>
        </p:spPr>
        <p:txBody>
          <a:bodyPr wrap="square" rtlCol="0">
            <a:spAutoFit/>
          </a:bodyPr>
          <a:lstStyle/>
          <a:p>
            <a:pPr marL="457200" indent="-457200" algn="just">
              <a:buFont typeface="+mj-lt"/>
              <a:buAutoNum type="arabicPeriod"/>
            </a:pPr>
            <a:r>
              <a:rPr lang="fr-FR" dirty="0">
                <a:solidFill>
                  <a:schemeClr val="tx1">
                    <a:lumMod val="75000"/>
                    <a:lumOff val="25000"/>
                  </a:schemeClr>
                </a:solidFill>
              </a:rPr>
              <a:t>Définissez une variable pour enregistrer la valeur de votre sortie.</a:t>
            </a:r>
          </a:p>
          <a:p>
            <a:pPr marL="457200" indent="-457200" algn="just">
              <a:buFont typeface="+mj-lt"/>
              <a:buAutoNum type="arabicPeriod"/>
            </a:pPr>
            <a:r>
              <a:rPr lang="fr-FR" dirty="0">
                <a:solidFill>
                  <a:schemeClr val="tx1">
                    <a:lumMod val="75000"/>
                    <a:lumOff val="25000"/>
                  </a:schemeClr>
                </a:solidFill>
              </a:rPr>
              <a:t>Écrivez les données que vous voulez entrer dans la variable à l'intérieur de "Mon bloc".</a:t>
            </a:r>
          </a:p>
          <a:p>
            <a:pPr marL="457200" indent="-457200" algn="just">
              <a:buFont typeface="+mj-lt"/>
              <a:buAutoNum type="arabicPeriod"/>
            </a:pPr>
            <a:r>
              <a:rPr lang="fr-FR" dirty="0">
                <a:solidFill>
                  <a:schemeClr val="tx1">
                    <a:lumMod val="75000"/>
                    <a:lumOff val="25000"/>
                  </a:schemeClr>
                </a:solidFill>
              </a:rPr>
              <a:t>Utilisez la variable dans votre code principal</a:t>
            </a:r>
          </a:p>
          <a:p>
            <a:pPr algn="just"/>
            <a:endParaRPr lang="en-US" dirty="0">
              <a:solidFill>
                <a:schemeClr val="tx1">
                  <a:lumMod val="75000"/>
                  <a:lumOff val="25000"/>
                </a:schemeClr>
              </a:solidFill>
            </a:endParaRPr>
          </a:p>
          <a:p>
            <a:pPr algn="just"/>
            <a:r>
              <a:rPr lang="fr-FR" dirty="0">
                <a:solidFill>
                  <a:schemeClr val="tx1">
                    <a:lumMod val="75000"/>
                    <a:lumOff val="25000"/>
                  </a:schemeClr>
                </a:solidFill>
              </a:rPr>
              <a:t>Dans le code de droite, le "Mon bloc" lit le capteur de distance, le règle sur une variable. </a:t>
            </a:r>
          </a:p>
          <a:p>
            <a:pPr algn="just"/>
            <a:endParaRPr lang="fr-FR" dirty="0">
              <a:solidFill>
                <a:schemeClr val="tx1">
                  <a:lumMod val="75000"/>
                  <a:lumOff val="25000"/>
                </a:schemeClr>
              </a:solidFill>
            </a:endParaRPr>
          </a:p>
          <a:p>
            <a:pPr algn="just"/>
            <a:r>
              <a:rPr lang="fr-FR" dirty="0">
                <a:solidFill>
                  <a:schemeClr val="tx1">
                    <a:lumMod val="75000"/>
                    <a:lumOff val="25000"/>
                  </a:schemeClr>
                </a:solidFill>
              </a:rPr>
              <a:t>La valeur peut être utilisée plus tard dans le programme, par exemple pour imprimer à l'écran.</a:t>
            </a:r>
          </a:p>
          <a:p>
            <a:pPr algn="just"/>
            <a:endParaRPr lang="en-US" dirty="0">
              <a:solidFill>
                <a:schemeClr val="tx1">
                  <a:lumMod val="75000"/>
                  <a:lumOff val="2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22B594A1-21A9-437D-BFCC-6B9EFEB5F12B}"/>
              </a:ext>
            </a:extLst>
          </p:cNvPr>
          <p:cNvPicPr>
            <a:picLocks noChangeAspect="1"/>
          </p:cNvPicPr>
          <p:nvPr/>
        </p:nvPicPr>
        <p:blipFill>
          <a:blip r:embed="rId2"/>
          <a:stretch>
            <a:fillRect/>
          </a:stretch>
        </p:blipFill>
        <p:spPr>
          <a:xfrm>
            <a:off x="5053262" y="1436826"/>
            <a:ext cx="2616321" cy="139231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BC8DA588-F007-4226-AC1E-FA283847DC4E}"/>
              </a:ext>
            </a:extLst>
          </p:cNvPr>
          <p:cNvPicPr>
            <a:picLocks noChangeAspect="1"/>
          </p:cNvPicPr>
          <p:nvPr/>
        </p:nvPicPr>
        <p:blipFill>
          <a:blip r:embed="rId3"/>
          <a:stretch>
            <a:fillRect/>
          </a:stretch>
        </p:blipFill>
        <p:spPr>
          <a:xfrm>
            <a:off x="4537099" y="3217925"/>
            <a:ext cx="4076743" cy="2945695"/>
          </a:xfrm>
          <a:prstGeom prst="rect">
            <a:avLst/>
          </a:prstGeom>
        </p:spPr>
      </p:pic>
    </p:spTree>
    <p:extLst>
      <p:ext uri="{BB962C8B-B14F-4D97-AF65-F5344CB8AC3E}">
        <p14:creationId xmlns:p14="http://schemas.microsoft.com/office/powerpoint/2010/main" val="13752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426A-EF59-0447-B2BE-73A74FAA13E9}"/>
              </a:ext>
            </a:extLst>
          </p:cNvPr>
          <p:cNvSpPr>
            <a:spLocks noGrp="1"/>
          </p:cNvSpPr>
          <p:nvPr>
            <p:ph type="title"/>
          </p:nvPr>
        </p:nvSpPr>
        <p:spPr/>
        <p:txBody>
          <a:bodyPr/>
          <a:lstStyle/>
          <a:p>
            <a:r>
              <a:rPr lang="fr-FR" dirty="0"/>
              <a:t>Partage de "Mes blocs" entre les projets</a:t>
            </a:r>
            <a:endParaRPr lang="en-US" dirty="0"/>
          </a:p>
        </p:txBody>
      </p:sp>
      <p:sp>
        <p:nvSpPr>
          <p:cNvPr id="3" name="Content Placeholder 2">
            <a:extLst>
              <a:ext uri="{FF2B5EF4-FFF2-40B4-BE49-F238E27FC236}">
                <a16:creationId xmlns:a16="http://schemas.microsoft.com/office/drawing/2014/main" id="{4485B566-9FB0-1F46-A25B-A23D02FE2A85}"/>
              </a:ext>
            </a:extLst>
          </p:cNvPr>
          <p:cNvSpPr>
            <a:spLocks noGrp="1"/>
          </p:cNvSpPr>
          <p:nvPr>
            <p:ph idx="1"/>
          </p:nvPr>
        </p:nvSpPr>
        <p:spPr/>
        <p:txBody>
          <a:bodyPr>
            <a:normAutofit fontScale="92500" lnSpcReduction="10000"/>
          </a:bodyPr>
          <a:lstStyle/>
          <a:p>
            <a:pPr algn="just"/>
            <a:r>
              <a:rPr lang="fr-FR" dirty="0">
                <a:solidFill>
                  <a:schemeClr val="tx1"/>
                </a:solidFill>
              </a:rPr>
              <a:t>Le "Mon bloc" ne peut être utilisé que dans le cadre d'un seul projet. Pour l'utiliser dans plusieurs projets, copiez et collez le bloc de définition et tous les blocs qui y sont attachés dans un autre projet.</a:t>
            </a:r>
          </a:p>
          <a:p>
            <a:pPr algn="just"/>
            <a:r>
              <a:rPr lang="fr-FR" dirty="0">
                <a:solidFill>
                  <a:schemeClr val="tx1"/>
                </a:solidFill>
              </a:rPr>
              <a:t>Pour copier, cliquez sur le bloc de définition de "Mon bloc" et utilisez le raccourci clavier de copie de votre ordinateur (Par exemple, Ctrl-C ou Cmd-C)</a:t>
            </a:r>
          </a:p>
          <a:p>
            <a:pPr algn="just"/>
            <a:endParaRPr lang="fr-FR" dirty="0">
              <a:solidFill>
                <a:schemeClr val="tx1"/>
              </a:solidFill>
            </a:endParaRPr>
          </a:p>
          <a:p>
            <a:pPr algn="just"/>
            <a:endParaRPr lang="fr-FR" dirty="0">
              <a:solidFill>
                <a:schemeClr val="tx1"/>
              </a:solidFill>
            </a:endParaRPr>
          </a:p>
          <a:p>
            <a:pPr algn="just"/>
            <a:endParaRPr lang="fr-FR" dirty="0">
              <a:solidFill>
                <a:schemeClr val="tx1"/>
              </a:solidFill>
            </a:endParaRPr>
          </a:p>
          <a:p>
            <a:pPr algn="just"/>
            <a:r>
              <a:rPr lang="fr-FR" dirty="0">
                <a:solidFill>
                  <a:schemeClr val="tx1"/>
                </a:solidFill>
              </a:rPr>
              <a:t>Passez à votre deuxième projet et collez cette partie sur le canevas (Par exemple, en utilisant Ctrl-V ou Cmd-V)</a:t>
            </a:r>
          </a:p>
          <a:p>
            <a:pPr algn="just"/>
            <a:r>
              <a:rPr lang="fr-FR" dirty="0">
                <a:solidFill>
                  <a:schemeClr val="tx1"/>
                </a:solidFill>
              </a:rPr>
              <a:t>Cependant, il se peut que le bloc n'apparaisse pas encore dans la section "Mon bloc" de la palette de blocs.</a:t>
            </a:r>
          </a:p>
          <a:p>
            <a:pPr algn="just"/>
            <a:r>
              <a:rPr lang="fr-FR" dirty="0">
                <a:solidFill>
                  <a:schemeClr val="tx1"/>
                </a:solidFill>
              </a:rPr>
              <a:t>Pour le faire apparaître, cliquez sur un autre projet, puis renvoyez ce nouveau projet.</a:t>
            </a:r>
          </a:p>
          <a:p>
            <a:pPr marL="720725" lvl="1" indent="-360363" algn="just">
              <a:buFont typeface="Wingdings" panose="05000000000000000000" pitchFamily="2" charset="2"/>
              <a:buChar char="q"/>
            </a:pPr>
            <a:r>
              <a:rPr lang="fr-FR" dirty="0">
                <a:solidFill>
                  <a:schemeClr val="tx1"/>
                </a:solidFill>
              </a:rPr>
              <a:t>Le "Mon bloc" apparaîtra alors dans la palette de bloc de gauche et vous pourrez l'utiliser normalement dans le cadre de ce projet. Notez que le fait de modifier le "Mon bloc" dans un projet ne mettra pas à jour le "Mon bloc" dans les autres projets. </a:t>
            </a:r>
          </a:p>
        </p:txBody>
      </p:sp>
      <p:sp>
        <p:nvSpPr>
          <p:cNvPr id="4" name="Footer Placeholder 3">
            <a:extLst>
              <a:ext uri="{FF2B5EF4-FFF2-40B4-BE49-F238E27FC236}">
                <a16:creationId xmlns:a16="http://schemas.microsoft.com/office/drawing/2014/main" id="{A7F23C1D-ABC6-834E-B70F-CFFAE8FACA87}"/>
              </a:ext>
            </a:extLst>
          </p:cNvPr>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a:extLst>
              <a:ext uri="{FF2B5EF4-FFF2-40B4-BE49-F238E27FC236}">
                <a16:creationId xmlns:a16="http://schemas.microsoft.com/office/drawing/2014/main" id="{FCA487BB-219E-7348-A43B-29B0E1CAA030}"/>
              </a:ext>
            </a:extLst>
          </p:cNvPr>
          <p:cNvSpPr>
            <a:spLocks noGrp="1"/>
          </p:cNvSpPr>
          <p:nvPr>
            <p:ph type="sldNum" sz="quarter" idx="12"/>
          </p:nvPr>
        </p:nvSpPr>
        <p:spPr/>
        <p:txBody>
          <a:bodyPr/>
          <a:lstStyle/>
          <a:p>
            <a:fld id="{BBD74847-7BE4-4E4D-8159-51DF7B93C616}" type="slidenum">
              <a:rPr lang="en-US" smtClean="0"/>
              <a:t>12</a:t>
            </a:fld>
            <a:endParaRPr lang="en-US"/>
          </a:p>
        </p:txBody>
      </p:sp>
      <p:pic>
        <p:nvPicPr>
          <p:cNvPr id="6" name="Content Placeholder 14" descr="A screenshot of a cell phone&#10;&#10;Description automatically generated">
            <a:extLst>
              <a:ext uri="{FF2B5EF4-FFF2-40B4-BE49-F238E27FC236}">
                <a16:creationId xmlns:a16="http://schemas.microsoft.com/office/drawing/2014/main" id="{4CEFCEE1-B3EA-45AB-BBF1-1636D58EAEBE}"/>
              </a:ext>
            </a:extLst>
          </p:cNvPr>
          <p:cNvPicPr>
            <a:picLocks noChangeAspect="1"/>
          </p:cNvPicPr>
          <p:nvPr/>
        </p:nvPicPr>
        <p:blipFill>
          <a:blip r:embed="rId2"/>
          <a:stretch>
            <a:fillRect/>
          </a:stretch>
        </p:blipFill>
        <p:spPr>
          <a:xfrm>
            <a:off x="1296830" y="2534814"/>
            <a:ext cx="4185006" cy="1027166"/>
          </a:xfrm>
          <a:prstGeom prst="rect">
            <a:avLst/>
          </a:prstGeom>
        </p:spPr>
      </p:pic>
    </p:spTree>
    <p:extLst>
      <p:ext uri="{BB962C8B-B14F-4D97-AF65-F5344CB8AC3E}">
        <p14:creationId xmlns:p14="http://schemas.microsoft.com/office/powerpoint/2010/main" val="339835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1BC-2A6D-1549-8FCF-3D2B8B699842}"/>
              </a:ext>
            </a:extLst>
          </p:cNvPr>
          <p:cNvSpPr>
            <a:spLocks noGrp="1"/>
          </p:cNvSpPr>
          <p:nvPr>
            <p:ph type="title"/>
          </p:nvPr>
        </p:nvSpPr>
        <p:spPr/>
        <p:txBody>
          <a:bodyPr/>
          <a:lstStyle/>
          <a:p>
            <a:r>
              <a:rPr lang="fr-FR" dirty="0"/>
              <a:t>Comment modifier ou supprimer "Mon bloc" ?</a:t>
            </a:r>
            <a:endParaRPr lang="en-US" dirty="0"/>
          </a:p>
        </p:txBody>
      </p:sp>
      <p:sp>
        <p:nvSpPr>
          <p:cNvPr id="4" name="Footer Placeholder 3">
            <a:extLst>
              <a:ext uri="{FF2B5EF4-FFF2-40B4-BE49-F238E27FC236}">
                <a16:creationId xmlns:a16="http://schemas.microsoft.com/office/drawing/2014/main" id="{0BD0AB4E-86D8-C247-9E9C-E2ECF813816B}"/>
              </a:ext>
            </a:extLst>
          </p:cNvPr>
          <p:cNvSpPr>
            <a:spLocks noGrp="1"/>
          </p:cNvSpPr>
          <p:nvPr>
            <p:ph type="ftr" sz="quarter" idx="11"/>
          </p:nvPr>
        </p:nvSpPr>
        <p:spPr/>
        <p:txBody>
          <a:bodyPr/>
          <a:lstStyle/>
          <a:p>
            <a:r>
              <a:rPr lang="en-US" dirty="0"/>
              <a:t>Copyright © 2020 SPIKE Prime Lessons (primelessons.org) CC-BY-NC-SA.  (Last edit: 5/30/2020)</a:t>
            </a:r>
          </a:p>
        </p:txBody>
      </p:sp>
      <p:sp>
        <p:nvSpPr>
          <p:cNvPr id="5" name="Slide Number Placeholder 4">
            <a:extLst>
              <a:ext uri="{FF2B5EF4-FFF2-40B4-BE49-F238E27FC236}">
                <a16:creationId xmlns:a16="http://schemas.microsoft.com/office/drawing/2014/main" id="{26D44BCA-3298-894E-BF99-171B17761285}"/>
              </a:ext>
            </a:extLst>
          </p:cNvPr>
          <p:cNvSpPr>
            <a:spLocks noGrp="1"/>
          </p:cNvSpPr>
          <p:nvPr>
            <p:ph type="sldNum" sz="quarter" idx="12"/>
          </p:nvPr>
        </p:nvSpPr>
        <p:spPr/>
        <p:txBody>
          <a:bodyPr/>
          <a:lstStyle/>
          <a:p>
            <a:fld id="{4382A7F7-08BF-4252-8141-63FB96055BBB}" type="slidenum">
              <a:rPr lang="en-US" smtClean="0"/>
              <a:t>13</a:t>
            </a:fld>
            <a:endParaRPr lang="en-US"/>
          </a:p>
        </p:txBody>
      </p:sp>
      <p:pic>
        <p:nvPicPr>
          <p:cNvPr id="6" name="Content Placeholder 5">
            <a:extLst>
              <a:ext uri="{FF2B5EF4-FFF2-40B4-BE49-F238E27FC236}">
                <a16:creationId xmlns:a16="http://schemas.microsoft.com/office/drawing/2014/main" id="{4E023167-2B4D-1E45-8102-8E09994D9241}"/>
              </a:ext>
            </a:extLst>
          </p:cNvPr>
          <p:cNvPicPr>
            <a:picLocks noGrp="1" noChangeAspect="1"/>
          </p:cNvPicPr>
          <p:nvPr>
            <p:ph idx="1"/>
          </p:nvPr>
        </p:nvPicPr>
        <p:blipFill>
          <a:blip r:embed="rId2"/>
          <a:stretch>
            <a:fillRect/>
          </a:stretch>
        </p:blipFill>
        <p:spPr>
          <a:xfrm>
            <a:off x="321889" y="1582666"/>
            <a:ext cx="3272411" cy="2227798"/>
          </a:xfrm>
          <a:prstGeom prst="rect">
            <a:avLst/>
          </a:prstGeom>
        </p:spPr>
      </p:pic>
      <p:sp>
        <p:nvSpPr>
          <p:cNvPr id="7" name="TextBox 6">
            <a:extLst>
              <a:ext uri="{FF2B5EF4-FFF2-40B4-BE49-F238E27FC236}">
                <a16:creationId xmlns:a16="http://schemas.microsoft.com/office/drawing/2014/main" id="{4EA58279-9DE9-1C46-A699-0DF99037DAB4}"/>
              </a:ext>
            </a:extLst>
          </p:cNvPr>
          <p:cNvSpPr txBox="1"/>
          <p:nvPr/>
        </p:nvSpPr>
        <p:spPr>
          <a:xfrm>
            <a:off x="3898263" y="1622032"/>
            <a:ext cx="4966957" cy="3416320"/>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tx1">
                    <a:lumMod val="75000"/>
                    <a:lumOff val="25000"/>
                  </a:schemeClr>
                </a:solidFill>
              </a:rPr>
              <a:t>Cliquez avec le bouton droit de la souris sur un bloc dans le canevas de programmation et sélectionnez "Modifier" pour modifier le bloc. </a:t>
            </a:r>
          </a:p>
          <a:p>
            <a:pPr marL="285750" indent="-285750" algn="just">
              <a:buFont typeface="Arial" panose="020B0604020202020204" pitchFamily="34" charset="0"/>
              <a:buChar char="•"/>
            </a:pPr>
            <a:r>
              <a:rPr lang="fr-FR" dirty="0">
                <a:solidFill>
                  <a:schemeClr val="tx1">
                    <a:lumMod val="75000"/>
                    <a:lumOff val="25000"/>
                  </a:schemeClr>
                </a:solidFill>
              </a:rPr>
              <a:t>Cela vous ramènera à l'écran de création de "Mon bloc" où vous pourrez modifier le nom, ajouter des entrées ou supprimer des entrées.</a:t>
            </a:r>
          </a:p>
          <a:p>
            <a:pPr marL="285750" indent="-285750" algn="just">
              <a:buFont typeface="Arial" panose="020B0604020202020204" pitchFamily="34" charset="0"/>
              <a:buChar char="•"/>
            </a:pPr>
            <a:r>
              <a:rPr lang="fr-FR" dirty="0">
                <a:solidFill>
                  <a:schemeClr val="tx1">
                    <a:lumMod val="75000"/>
                    <a:lumOff val="25000"/>
                  </a:schemeClr>
                </a:solidFill>
              </a:rPr>
              <a:t>Pour supprimer, vous devez d'abord faire un clic droit et appuyer sur "Supprimer" pour toutes les utilisations du "Mon bloc" dans votre programme. Ensuite, vous pouvez appuyer sur la touche "Supprimer" sur la définition de "Mon bloc".</a:t>
            </a:r>
          </a:p>
        </p:txBody>
      </p:sp>
      <p:pic>
        <p:nvPicPr>
          <p:cNvPr id="8" name="Picture 7" descr="A screenshot of a cell phone&#10;&#10;Description automatically generated">
            <a:extLst>
              <a:ext uri="{FF2B5EF4-FFF2-40B4-BE49-F238E27FC236}">
                <a16:creationId xmlns:a16="http://schemas.microsoft.com/office/drawing/2014/main" id="{3299ACB1-A3F5-BB4E-9D5D-C2E6EF3C8429}"/>
              </a:ext>
            </a:extLst>
          </p:cNvPr>
          <p:cNvPicPr>
            <a:picLocks noChangeAspect="1"/>
          </p:cNvPicPr>
          <p:nvPr/>
        </p:nvPicPr>
        <p:blipFill>
          <a:blip r:embed="rId3"/>
          <a:stretch>
            <a:fillRect/>
          </a:stretch>
        </p:blipFill>
        <p:spPr>
          <a:xfrm>
            <a:off x="458404" y="3993367"/>
            <a:ext cx="2999380" cy="2283516"/>
          </a:xfrm>
          <a:prstGeom prst="rect">
            <a:avLst/>
          </a:prstGeom>
        </p:spPr>
      </p:pic>
      <p:sp>
        <p:nvSpPr>
          <p:cNvPr id="9" name="Rectangle 8">
            <a:extLst>
              <a:ext uri="{FF2B5EF4-FFF2-40B4-BE49-F238E27FC236}">
                <a16:creationId xmlns:a16="http://schemas.microsoft.com/office/drawing/2014/main" id="{CA6B6F53-0377-B540-895B-D71C864E2952}"/>
              </a:ext>
            </a:extLst>
          </p:cNvPr>
          <p:cNvSpPr/>
          <p:nvPr/>
        </p:nvSpPr>
        <p:spPr>
          <a:xfrm>
            <a:off x="1958094" y="2596056"/>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0BA32B-549B-D341-BAAC-25898254B526}"/>
              </a:ext>
            </a:extLst>
          </p:cNvPr>
          <p:cNvSpPr/>
          <p:nvPr/>
        </p:nvSpPr>
        <p:spPr>
          <a:xfrm>
            <a:off x="1295534" y="5182644"/>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9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3" name="Content Placeholder 2"/>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4" name="Footer Placeholder 3"/>
          <p:cNvSpPr>
            <a:spLocks noGrp="1"/>
          </p:cNvSpPr>
          <p:nvPr>
            <p:ph type="ftr" sz="quarter" idx="11"/>
          </p:nvPr>
        </p:nvSpPr>
        <p:spPr/>
        <p:txBody>
          <a:bodyPr/>
          <a:lstStyle/>
          <a:p>
            <a:r>
              <a:rPr lang="en-US" dirty="0"/>
              <a:t>Copyright © 2020 SPIKE Prime Lessons (primelessons.org) CC-BY-NC-SA.  (Last edit: 5/30/2020)</a:t>
            </a:r>
          </a:p>
        </p:txBody>
      </p:sp>
      <p:sp>
        <p:nvSpPr>
          <p:cNvPr id="5" name="Rectangle 4"/>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Objectifs</a:t>
            </a:r>
            <a:r>
              <a:rPr lang="en-US" dirty="0"/>
              <a:t> de la </a:t>
            </a:r>
            <a:r>
              <a:rPr lang="en-US" dirty="0" err="1"/>
              <a:t>leçon</a:t>
            </a:r>
            <a:endParaRPr lang="en-US" dirty="0"/>
          </a:p>
        </p:txBody>
      </p:sp>
      <p:sp>
        <p:nvSpPr>
          <p:cNvPr id="3" name="Content Placeholder 2"/>
          <p:cNvSpPr>
            <a:spLocks noGrp="1"/>
          </p:cNvSpPr>
          <p:nvPr>
            <p:ph idx="1"/>
          </p:nvPr>
        </p:nvSpPr>
        <p:spPr/>
        <p:txBody>
          <a:bodyPr/>
          <a:lstStyle/>
          <a:p>
            <a:pPr algn="just"/>
            <a:r>
              <a:rPr lang="fr-FR" dirty="0"/>
              <a:t>Apprenez à fabriquer des blocs personnalisés "Mes blocs"</a:t>
            </a:r>
          </a:p>
          <a:p>
            <a:pPr algn="just"/>
            <a:r>
              <a:rPr lang="fr-FR" dirty="0"/>
              <a:t>Découvrez pourquoi "Mon bloc" est utile</a:t>
            </a:r>
          </a:p>
          <a:p>
            <a:pPr algn="just"/>
            <a:r>
              <a:rPr lang="fr-FR" dirty="0"/>
              <a:t>Apprenez à construire "Mon bloc" avec des entrées et des sorties (Paramètres)</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6271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Qu'est-ce que c'est que "Mon bloc" ?</a:t>
            </a:r>
            <a:endParaRPr lang="en-US" dirty="0"/>
          </a:p>
        </p:txBody>
      </p:sp>
      <p:sp>
        <p:nvSpPr>
          <p:cNvPr id="3" name="Content Placeholder 2"/>
          <p:cNvSpPr>
            <a:spLocks noGrp="1"/>
          </p:cNvSpPr>
          <p:nvPr>
            <p:ph idx="1"/>
          </p:nvPr>
        </p:nvSpPr>
        <p:spPr>
          <a:xfrm>
            <a:off x="227874" y="1494062"/>
            <a:ext cx="4230861" cy="4632101"/>
          </a:xfrm>
        </p:spPr>
        <p:txBody>
          <a:bodyPr>
            <a:normAutofit/>
          </a:bodyPr>
          <a:lstStyle/>
          <a:p>
            <a:pPr marL="342900" indent="-342900" algn="just">
              <a:buFont typeface="Arial"/>
              <a:buChar char="•"/>
            </a:pPr>
            <a:r>
              <a:rPr lang="fr-FR" dirty="0"/>
              <a:t>Un "Mon bloc" est une combinaison d'un ou plusieurs blocs que vous créez et qui peuvent être regroupés en un seul bloc  </a:t>
            </a:r>
          </a:p>
          <a:p>
            <a:pPr marL="342900" indent="-342900" algn="just">
              <a:buFont typeface="Arial"/>
              <a:buChar char="•"/>
            </a:pPr>
            <a:r>
              <a:rPr lang="fr-FR" dirty="0"/>
              <a:t>"Mes blocs" sont essentiellement vos propres blocs personnalisés</a:t>
            </a:r>
          </a:p>
          <a:p>
            <a:pPr marL="342900" indent="-342900" algn="just">
              <a:buFont typeface="Arial"/>
              <a:buChar char="•"/>
            </a:pPr>
            <a:r>
              <a:rPr lang="fr-FR" dirty="0"/>
              <a:t>Une fois qu'un "Mon bloc" est créé, vous pouvez l'utiliser dans plusieurs programmes</a:t>
            </a:r>
          </a:p>
          <a:p>
            <a:pPr marL="342900" indent="-342900" algn="just">
              <a:buFont typeface="Arial"/>
              <a:buChar char="•"/>
            </a:pPr>
            <a:r>
              <a:rPr lang="fr-FR" dirty="0"/>
              <a:t>Comme tous les autres blocs de l'EV3, "Mes blocs" peuvent avoir à la fois des entrées et des sorties (Paramètres)</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sp>
        <p:nvSpPr>
          <p:cNvPr id="7" name="TextBox 6"/>
          <p:cNvSpPr txBox="1"/>
          <p:nvPr/>
        </p:nvSpPr>
        <p:spPr>
          <a:xfrm>
            <a:off x="4699314" y="2936772"/>
            <a:ext cx="4222810" cy="646331"/>
          </a:xfrm>
          <a:prstGeom prst="rect">
            <a:avLst/>
          </a:prstGeom>
          <a:noFill/>
        </p:spPr>
        <p:txBody>
          <a:bodyPr wrap="square" rtlCol="0">
            <a:spAutoFit/>
          </a:bodyPr>
          <a:lstStyle/>
          <a:p>
            <a:pPr algn="just"/>
            <a:r>
              <a:rPr lang="fr-FR" dirty="0"/>
              <a:t>Les blocs ci-dessus sont un exemple de "Mon bloc" avec différentes entrées</a:t>
            </a:r>
          </a:p>
        </p:txBody>
      </p:sp>
      <p:cxnSp>
        <p:nvCxnSpPr>
          <p:cNvPr id="9" name="Straight Connector 8"/>
          <p:cNvCxnSpPr>
            <a:cxnSpLocks/>
          </p:cNvCxnSpPr>
          <p:nvPr/>
        </p:nvCxnSpPr>
        <p:spPr>
          <a:xfrm flipH="1">
            <a:off x="4530729" y="1517798"/>
            <a:ext cx="17964" cy="445192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3572D51-C2A2-4106-B024-DF662CC0E1EE}"/>
              </a:ext>
            </a:extLst>
          </p:cNvPr>
          <p:cNvPicPr>
            <a:picLocks noChangeAspect="1"/>
          </p:cNvPicPr>
          <p:nvPr/>
        </p:nvPicPr>
        <p:blipFill>
          <a:blip r:embed="rId3"/>
          <a:stretch>
            <a:fillRect/>
          </a:stretch>
        </p:blipFill>
        <p:spPr>
          <a:xfrm>
            <a:off x="4685161" y="1752301"/>
            <a:ext cx="4300992" cy="509911"/>
          </a:xfrm>
          <a:prstGeom prst="rect">
            <a:avLst/>
          </a:prstGeom>
        </p:spPr>
      </p:pic>
      <p:pic>
        <p:nvPicPr>
          <p:cNvPr id="12" name="Picture 11">
            <a:extLst>
              <a:ext uri="{FF2B5EF4-FFF2-40B4-BE49-F238E27FC236}">
                <a16:creationId xmlns:a16="http://schemas.microsoft.com/office/drawing/2014/main" id="{CA771AB1-4574-4596-B8B3-71F0EBF997DC}"/>
              </a:ext>
            </a:extLst>
          </p:cNvPr>
          <p:cNvPicPr>
            <a:picLocks noChangeAspect="1"/>
          </p:cNvPicPr>
          <p:nvPr/>
        </p:nvPicPr>
        <p:blipFill>
          <a:blip r:embed="rId4"/>
          <a:stretch>
            <a:fillRect/>
          </a:stretch>
        </p:blipFill>
        <p:spPr>
          <a:xfrm>
            <a:off x="4699314" y="2409060"/>
            <a:ext cx="4300993" cy="442749"/>
          </a:xfrm>
          <a:prstGeom prst="rect">
            <a:avLst/>
          </a:prstGeom>
        </p:spPr>
      </p:pic>
    </p:spTree>
    <p:extLst>
      <p:ext uri="{BB962C8B-B14F-4D97-AF65-F5344CB8AC3E}">
        <p14:creationId xmlns:p14="http://schemas.microsoft.com/office/powerpoint/2010/main" val="398724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Quand</a:t>
            </a:r>
            <a:r>
              <a:rPr lang="en-US" dirty="0"/>
              <a:t> </a:t>
            </a:r>
            <a:r>
              <a:rPr lang="en-US" dirty="0" err="1"/>
              <a:t>utilisez-vous</a:t>
            </a:r>
            <a:r>
              <a:rPr lang="en-US" dirty="0"/>
              <a:t> "Mon bloc" ?</a:t>
            </a:r>
          </a:p>
        </p:txBody>
      </p:sp>
      <p:sp>
        <p:nvSpPr>
          <p:cNvPr id="3" name="Content Placeholder 2"/>
          <p:cNvSpPr>
            <a:spLocks noGrp="1"/>
          </p:cNvSpPr>
          <p:nvPr>
            <p:ph idx="1"/>
          </p:nvPr>
        </p:nvSpPr>
        <p:spPr>
          <a:xfrm>
            <a:off x="217846" y="1481958"/>
            <a:ext cx="7336707" cy="4557361"/>
          </a:xfrm>
        </p:spPr>
        <p:txBody>
          <a:bodyPr>
            <a:normAutofit/>
          </a:bodyPr>
          <a:lstStyle/>
          <a:p>
            <a:pPr marL="342900" indent="-342900" algn="just">
              <a:buFont typeface="Arial"/>
              <a:buChar char="•"/>
            </a:pPr>
            <a:r>
              <a:rPr lang="fr-FR" dirty="0"/>
              <a:t>Chaque fois que le robot va répéter une action dans votre programme</a:t>
            </a:r>
          </a:p>
          <a:p>
            <a:pPr marL="342900" indent="-342900" algn="just">
              <a:buFont typeface="Arial"/>
              <a:buChar char="•"/>
            </a:pPr>
            <a:r>
              <a:rPr lang="fr-FR" dirty="0"/>
              <a:t>Lorsque le code est répété dans un autre programme </a:t>
            </a:r>
          </a:p>
          <a:p>
            <a:pPr marL="342900" indent="-342900" algn="just">
              <a:buFont typeface="Arial"/>
              <a:buChar char="•"/>
            </a:pPr>
            <a:r>
              <a:rPr lang="fr-FR" dirty="0"/>
              <a:t>Organise et simplifie votre code </a:t>
            </a:r>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344" y="1787332"/>
            <a:ext cx="1213540" cy="1285907"/>
          </a:xfrm>
          <a:prstGeom prst="rect">
            <a:avLst/>
          </a:prstGeom>
        </p:spPr>
      </p:pic>
    </p:spTree>
    <p:extLst>
      <p:ext uri="{BB962C8B-B14F-4D97-AF65-F5344CB8AC3E}">
        <p14:creationId xmlns:p14="http://schemas.microsoft.com/office/powerpoint/2010/main" val="321222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Pourquoi</a:t>
            </a:r>
            <a:r>
              <a:rPr lang="en-US" dirty="0"/>
              <a:t> </a:t>
            </a:r>
            <a:r>
              <a:rPr lang="en-US" dirty="0" err="1"/>
              <a:t>s'en</a:t>
            </a:r>
            <a:r>
              <a:rPr lang="en-US" dirty="0"/>
              <a:t> </a:t>
            </a:r>
            <a:r>
              <a:rPr lang="en-US" dirty="0" err="1"/>
              <a:t>préoccuper</a:t>
            </a:r>
            <a:r>
              <a:rPr lang="en-US" dirty="0"/>
              <a:t> ?</a:t>
            </a:r>
          </a:p>
        </p:txBody>
      </p:sp>
      <p:sp>
        <p:nvSpPr>
          <p:cNvPr id="3" name="Content Placeholder 2"/>
          <p:cNvSpPr>
            <a:spLocks noGrp="1"/>
          </p:cNvSpPr>
          <p:nvPr>
            <p:ph idx="1"/>
          </p:nvPr>
        </p:nvSpPr>
        <p:spPr>
          <a:xfrm>
            <a:off x="245341" y="1392136"/>
            <a:ext cx="8561878" cy="501320"/>
          </a:xfrm>
        </p:spPr>
        <p:txBody>
          <a:bodyPr/>
          <a:lstStyle/>
          <a:p>
            <a:pPr marL="0" indent="0" algn="ctr">
              <a:buNone/>
            </a:pPr>
            <a:r>
              <a:rPr lang="fr-FR" sz="2400" dirty="0">
                <a:solidFill>
                  <a:srgbClr val="0000FF"/>
                </a:solidFill>
              </a:rPr>
              <a:t>Grâce à "Mes blocs", vos missions ressembleront à ceci...</a:t>
            </a:r>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4DBC7FC8-25FB-FC45-8177-2B991DA6778C}" type="slidenum">
              <a:rPr lang="en-US" smtClean="0"/>
              <a:t>5</a:t>
            </a:fld>
            <a:endParaRPr lang="en-US"/>
          </a:p>
        </p:txBody>
      </p:sp>
      <p:sp>
        <p:nvSpPr>
          <p:cNvPr id="5" name="Content Placeholder 2"/>
          <p:cNvSpPr txBox="1">
            <a:spLocks/>
          </p:cNvSpPr>
          <p:nvPr/>
        </p:nvSpPr>
        <p:spPr>
          <a:xfrm>
            <a:off x="235140" y="5411974"/>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400" dirty="0">
                <a:solidFill>
                  <a:srgbClr val="329B65"/>
                </a:solidFill>
              </a:rPr>
              <a:t>Cela rend votre code plus facile à lire et à modifier ! </a:t>
            </a:r>
          </a:p>
        </p:txBody>
      </p:sp>
      <p:pic>
        <p:nvPicPr>
          <p:cNvPr id="11" name="Picture 10">
            <a:extLst>
              <a:ext uri="{FF2B5EF4-FFF2-40B4-BE49-F238E27FC236}">
                <a16:creationId xmlns:a16="http://schemas.microsoft.com/office/drawing/2014/main" id="{90BD6F9B-766D-D04A-8A2C-A8544C9E2FEB}"/>
              </a:ext>
            </a:extLst>
          </p:cNvPr>
          <p:cNvPicPr>
            <a:picLocks noChangeAspect="1"/>
          </p:cNvPicPr>
          <p:nvPr/>
        </p:nvPicPr>
        <p:blipFill>
          <a:blip r:embed="rId2"/>
          <a:stretch>
            <a:fillRect/>
          </a:stretch>
        </p:blipFill>
        <p:spPr>
          <a:xfrm>
            <a:off x="2267733" y="1779190"/>
            <a:ext cx="4496691" cy="3299620"/>
          </a:xfrm>
          <a:prstGeom prst="rect">
            <a:avLst/>
          </a:prstGeom>
        </p:spPr>
      </p:pic>
    </p:spTree>
    <p:extLst>
      <p:ext uri="{BB962C8B-B14F-4D97-AF65-F5344CB8AC3E}">
        <p14:creationId xmlns:p14="http://schemas.microsoft.com/office/powerpoint/2010/main" val="20362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Qu'est-ce qui rend "Mon bloc" utile ?</a:t>
            </a:r>
            <a:endParaRPr lang="en-US" dirty="0"/>
          </a:p>
        </p:txBody>
      </p:sp>
      <p:sp>
        <p:nvSpPr>
          <p:cNvPr id="3" name="Content Placeholder 2"/>
          <p:cNvSpPr>
            <a:spLocks noGrp="1"/>
          </p:cNvSpPr>
          <p:nvPr>
            <p:ph idx="1"/>
          </p:nvPr>
        </p:nvSpPr>
        <p:spPr/>
        <p:txBody>
          <a:bodyPr>
            <a:normAutofit lnSpcReduction="10000"/>
          </a:bodyPr>
          <a:lstStyle/>
          <a:p>
            <a:pPr algn="just"/>
            <a:r>
              <a:rPr lang="fr-FR" dirty="0"/>
              <a:t>Note : Faire "Mes blocs" avec des entrées et des sorties peut les rendre beaucoup plus utiles. Cependant, vous devez faire attention à ne pas rendre "Mes blocs" trop compliqué.</a:t>
            </a:r>
          </a:p>
          <a:p>
            <a:pPr algn="just"/>
            <a:endParaRPr lang="fr-FR" dirty="0"/>
          </a:p>
          <a:p>
            <a:pPr algn="just"/>
            <a:r>
              <a:rPr lang="fr-FR" dirty="0"/>
              <a:t>Question : Regardez la liste des trois "Mes blocs" ci-dessous.  Quels sont ceux qu'il vous semble utile d'utiliser ?</a:t>
            </a:r>
          </a:p>
          <a:p>
            <a:pPr marL="720725" lvl="1" indent="-360363" algn="just">
              <a:buFont typeface="Wingdings" panose="05000000000000000000" pitchFamily="2" charset="2"/>
              <a:buChar char="q"/>
            </a:pPr>
            <a:r>
              <a:rPr lang="fr-FR" dirty="0"/>
              <a:t>Turn90degrees (Tourne le robot à 90 degrés)</a:t>
            </a:r>
          </a:p>
          <a:p>
            <a:pPr marL="720725" lvl="1" indent="-360363" algn="just">
              <a:buFont typeface="Wingdings" panose="05000000000000000000" pitchFamily="2" charset="2"/>
              <a:buChar char="q"/>
            </a:pPr>
            <a:r>
              <a:rPr lang="fr-FR" dirty="0" err="1"/>
              <a:t>TurnDegrees</a:t>
            </a:r>
            <a:r>
              <a:rPr lang="fr-FR" dirty="0"/>
              <a:t> avec un angle et une puissance d'entrée</a:t>
            </a:r>
          </a:p>
          <a:p>
            <a:pPr marL="720725" lvl="1" indent="-360363" algn="just">
              <a:buFont typeface="Wingdings" panose="05000000000000000000" pitchFamily="2" charset="2"/>
              <a:buChar char="q"/>
            </a:pPr>
            <a:r>
              <a:rPr lang="fr-FR" dirty="0" err="1"/>
              <a:t>TurnDegrees</a:t>
            </a:r>
            <a:r>
              <a:rPr lang="fr-FR" dirty="0"/>
              <a:t> avec entrées d'angle, de puissance, de vitesse, de freinage, etc.</a:t>
            </a:r>
            <a:endParaRPr lang="en-US" dirty="0"/>
          </a:p>
          <a:p>
            <a:pPr algn="just"/>
            <a:endParaRPr lang="en-US" dirty="0"/>
          </a:p>
          <a:p>
            <a:pPr algn="just"/>
            <a:r>
              <a:rPr lang="en-US" dirty="0" err="1"/>
              <a:t>Réponse</a:t>
            </a:r>
            <a:r>
              <a:rPr lang="en-US" dirty="0"/>
              <a:t> : </a:t>
            </a:r>
          </a:p>
          <a:p>
            <a:pPr marL="720725" lvl="1" indent="-360363" algn="just">
              <a:buFont typeface="Wingdings" panose="05000000000000000000" pitchFamily="2" charset="2"/>
              <a:buChar char="q"/>
            </a:pPr>
            <a:r>
              <a:rPr lang="fr-FR" dirty="0"/>
              <a:t>Turn90degrees peut être utilisé souvent, mais vous serez obligé de faire d'autres "Mes blocs" pour d'autres angles. Cela ne sera pas réparable plus tard.</a:t>
            </a:r>
          </a:p>
          <a:p>
            <a:pPr marL="720725" lvl="1" indent="-360363" algn="just">
              <a:buFont typeface="Wingdings" panose="05000000000000000000" pitchFamily="2" charset="2"/>
              <a:buChar char="q"/>
            </a:pPr>
            <a:r>
              <a:rPr lang="fr-FR" dirty="0" err="1"/>
              <a:t>TurnDegrees</a:t>
            </a:r>
            <a:r>
              <a:rPr lang="fr-FR" dirty="0"/>
              <a:t> avec l'angle et la puissance comme entrées est probablement le meilleur choix</a:t>
            </a:r>
          </a:p>
          <a:p>
            <a:pPr marL="720725" lvl="1" indent="-360363" algn="just">
              <a:buFont typeface="Wingdings" panose="05000000000000000000" pitchFamily="2" charset="2"/>
              <a:buChar char="q"/>
            </a:pPr>
            <a:r>
              <a:rPr lang="fr-FR" dirty="0"/>
              <a:t> </a:t>
            </a:r>
            <a:r>
              <a:rPr lang="fr-FR" dirty="0" err="1"/>
              <a:t>TurnDegrees</a:t>
            </a:r>
            <a:r>
              <a:rPr lang="fr-FR" dirty="0"/>
              <a:t> avec entrées d'angle, de puissance, de vitesse, de freinage, etc. peuvent être les plus personnalisables, mais certaines des entrées peuvent ne jamais être utilisées. </a:t>
            </a:r>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a:p>
        </p:txBody>
      </p:sp>
    </p:spTree>
    <p:extLst>
      <p:ext uri="{BB962C8B-B14F-4D97-AF65-F5344CB8AC3E}">
        <p14:creationId xmlns:p14="http://schemas.microsoft.com/office/powerpoint/2010/main" val="3348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0D13-B885-734C-AD9F-E7C5846860F1}"/>
              </a:ext>
            </a:extLst>
          </p:cNvPr>
          <p:cNvSpPr>
            <a:spLocks noGrp="1"/>
          </p:cNvSpPr>
          <p:nvPr>
            <p:ph type="title"/>
          </p:nvPr>
        </p:nvSpPr>
        <p:spPr/>
        <p:txBody>
          <a:bodyPr/>
          <a:lstStyle/>
          <a:p>
            <a:r>
              <a:rPr lang="fr-FR" dirty="0"/>
              <a:t>Étape 1 : Création "Mon bloc"</a:t>
            </a:r>
            <a:endParaRPr lang="en-US" dirty="0"/>
          </a:p>
        </p:txBody>
      </p:sp>
      <p:sp>
        <p:nvSpPr>
          <p:cNvPr id="4" name="Footer Placeholder 3">
            <a:extLst>
              <a:ext uri="{FF2B5EF4-FFF2-40B4-BE49-F238E27FC236}">
                <a16:creationId xmlns:a16="http://schemas.microsoft.com/office/drawing/2014/main" id="{71B7C31B-9774-4743-8AA6-80A070046F5C}"/>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DADA96CA-DA64-214A-9A29-CB8431E10F71}"/>
              </a:ext>
            </a:extLst>
          </p:cNvPr>
          <p:cNvSpPr>
            <a:spLocks noGrp="1"/>
          </p:cNvSpPr>
          <p:nvPr>
            <p:ph type="sldNum" sz="quarter" idx="12"/>
          </p:nvPr>
        </p:nvSpPr>
        <p:spPr/>
        <p:txBody>
          <a:bodyPr/>
          <a:lstStyle/>
          <a:p>
            <a:fld id="{4382A7F7-08BF-4252-8141-63FB96055BBB}" type="slidenum">
              <a:rPr lang="en-US" smtClean="0"/>
              <a:t>7</a:t>
            </a:fld>
            <a:endParaRPr lang="en-US"/>
          </a:p>
        </p:txBody>
      </p:sp>
      <p:sp>
        <p:nvSpPr>
          <p:cNvPr id="20" name="Content Placeholder 19">
            <a:extLst>
              <a:ext uri="{FF2B5EF4-FFF2-40B4-BE49-F238E27FC236}">
                <a16:creationId xmlns:a16="http://schemas.microsoft.com/office/drawing/2014/main" id="{AE5CBBB1-64E1-BF4B-B3B8-2D970868E511}"/>
              </a:ext>
            </a:extLst>
          </p:cNvPr>
          <p:cNvSpPr>
            <a:spLocks noGrp="1"/>
          </p:cNvSpPr>
          <p:nvPr>
            <p:ph idx="1"/>
          </p:nvPr>
        </p:nvSpPr>
        <p:spPr>
          <a:xfrm>
            <a:off x="329882" y="1484555"/>
            <a:ext cx="5636020" cy="2193589"/>
          </a:xfrm>
        </p:spPr>
        <p:txBody>
          <a:bodyPr/>
          <a:lstStyle/>
          <a:p>
            <a:pPr algn="just">
              <a:buFont typeface="Arial" panose="020B0604020202020204" pitchFamily="34" charset="0"/>
              <a:buChar char="•"/>
            </a:pPr>
            <a:r>
              <a:rPr lang="fr-FR" dirty="0"/>
              <a:t>Allez dans l'onglet "</a:t>
            </a:r>
            <a:r>
              <a:rPr lang="fr-FR" dirty="0" err="1"/>
              <a:t>My</a:t>
            </a:r>
            <a:r>
              <a:rPr lang="fr-FR" dirty="0"/>
              <a:t> Blocks" sur le côté gauche et sélectionnez "</a:t>
            </a:r>
            <a:r>
              <a:rPr lang="fr-FR" dirty="0" err="1"/>
              <a:t>Make</a:t>
            </a:r>
            <a:r>
              <a:rPr lang="fr-FR" dirty="0"/>
              <a:t> a Block".</a:t>
            </a:r>
          </a:p>
          <a:p>
            <a:pPr algn="just">
              <a:buFont typeface="Arial" panose="020B0604020202020204" pitchFamily="34" charset="0"/>
              <a:buChar char="•"/>
            </a:pPr>
            <a:r>
              <a:rPr lang="fr-FR" dirty="0"/>
              <a:t>Vous accédez alors au menu "</a:t>
            </a:r>
            <a:r>
              <a:rPr lang="fr-FR" dirty="0" err="1"/>
              <a:t>Make</a:t>
            </a:r>
            <a:r>
              <a:rPr lang="fr-FR" dirty="0"/>
              <a:t> a Block".</a:t>
            </a:r>
          </a:p>
          <a:p>
            <a:pPr algn="just">
              <a:buFont typeface="Arial" panose="020B0604020202020204" pitchFamily="34" charset="0"/>
              <a:buChar char="•"/>
            </a:pPr>
            <a:r>
              <a:rPr lang="fr-FR" dirty="0"/>
              <a:t>Tapez le nom du bloc</a:t>
            </a:r>
          </a:p>
        </p:txBody>
      </p:sp>
      <p:pic>
        <p:nvPicPr>
          <p:cNvPr id="21" name="Picture 20" descr="A screenshot of a cell phone&#10;&#10;Description automatically generated">
            <a:extLst>
              <a:ext uri="{FF2B5EF4-FFF2-40B4-BE49-F238E27FC236}">
                <a16:creationId xmlns:a16="http://schemas.microsoft.com/office/drawing/2014/main" id="{35FF2D3B-3EB3-784C-95F1-EF78EE8DB65E}"/>
              </a:ext>
            </a:extLst>
          </p:cNvPr>
          <p:cNvPicPr>
            <a:picLocks noChangeAspect="1"/>
          </p:cNvPicPr>
          <p:nvPr/>
        </p:nvPicPr>
        <p:blipFill>
          <a:blip r:embed="rId2"/>
          <a:stretch>
            <a:fillRect/>
          </a:stretch>
        </p:blipFill>
        <p:spPr>
          <a:xfrm>
            <a:off x="6903519" y="1484555"/>
            <a:ext cx="2086329" cy="4812016"/>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B287BF4F-40BA-6D43-AE61-F591C95EFC7B}"/>
              </a:ext>
            </a:extLst>
          </p:cNvPr>
          <p:cNvPicPr>
            <a:picLocks noChangeAspect="1"/>
          </p:cNvPicPr>
          <p:nvPr/>
        </p:nvPicPr>
        <p:blipFill>
          <a:blip r:embed="rId3"/>
          <a:stretch>
            <a:fillRect/>
          </a:stretch>
        </p:blipFill>
        <p:spPr>
          <a:xfrm>
            <a:off x="1122622" y="3353866"/>
            <a:ext cx="4477871" cy="2917305"/>
          </a:xfrm>
          <a:prstGeom prst="rect">
            <a:avLst/>
          </a:prstGeom>
        </p:spPr>
      </p:pic>
      <p:sp>
        <p:nvSpPr>
          <p:cNvPr id="23" name="Rectangle 22">
            <a:extLst>
              <a:ext uri="{FF2B5EF4-FFF2-40B4-BE49-F238E27FC236}">
                <a16:creationId xmlns:a16="http://schemas.microsoft.com/office/drawing/2014/main" id="{AE487B99-C753-8747-B756-7FDDAEBE2E74}"/>
              </a:ext>
            </a:extLst>
          </p:cNvPr>
          <p:cNvSpPr/>
          <p:nvPr/>
        </p:nvSpPr>
        <p:spPr>
          <a:xfrm>
            <a:off x="2428786" y="3976156"/>
            <a:ext cx="1457414"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2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5713-69C0-034B-8540-C31146B819DA}"/>
              </a:ext>
            </a:extLst>
          </p:cNvPr>
          <p:cNvSpPr>
            <a:spLocks noGrp="1"/>
          </p:cNvSpPr>
          <p:nvPr>
            <p:ph type="title"/>
          </p:nvPr>
        </p:nvSpPr>
        <p:spPr/>
        <p:txBody>
          <a:bodyPr/>
          <a:lstStyle/>
          <a:p>
            <a:r>
              <a:rPr lang="fr-FR" dirty="0"/>
              <a:t>Étape 2 : ajout des entrées et des étiquettes</a:t>
            </a:r>
            <a:endParaRPr lang="en-US" dirty="0"/>
          </a:p>
        </p:txBody>
      </p:sp>
      <p:sp>
        <p:nvSpPr>
          <p:cNvPr id="3" name="Content Placeholder 2">
            <a:extLst>
              <a:ext uri="{FF2B5EF4-FFF2-40B4-BE49-F238E27FC236}">
                <a16:creationId xmlns:a16="http://schemas.microsoft.com/office/drawing/2014/main" id="{540277A8-2B02-D44B-9A43-9A6BD7657954}"/>
              </a:ext>
            </a:extLst>
          </p:cNvPr>
          <p:cNvSpPr>
            <a:spLocks noGrp="1"/>
          </p:cNvSpPr>
          <p:nvPr>
            <p:ph idx="1"/>
          </p:nvPr>
        </p:nvSpPr>
        <p:spPr>
          <a:xfrm>
            <a:off x="227874" y="1505616"/>
            <a:ext cx="2820126" cy="4654528"/>
          </a:xfrm>
        </p:spPr>
        <p:txBody>
          <a:bodyPr/>
          <a:lstStyle/>
          <a:p>
            <a:pPr algn="just"/>
            <a:r>
              <a:rPr lang="fr-FR" dirty="0"/>
              <a:t>Utilisez les boutons sous le bloc pour ajouter des entrées. Vous pouvez ajouter des entrées numériques ou textuelles, ainsi que des entrées booléennes (vrai/faux).</a:t>
            </a:r>
          </a:p>
          <a:p>
            <a:pPr algn="just"/>
            <a:r>
              <a:rPr lang="fr-FR" dirty="0"/>
              <a:t>Des étiquettes peuvent être utilisées pour indiquer la nature de chaque entrée lorsque vous utilisez "Mon bloc" dans vos programmes.</a:t>
            </a:r>
          </a:p>
        </p:txBody>
      </p:sp>
      <p:sp>
        <p:nvSpPr>
          <p:cNvPr id="4" name="Footer Placeholder 3">
            <a:extLst>
              <a:ext uri="{FF2B5EF4-FFF2-40B4-BE49-F238E27FC236}">
                <a16:creationId xmlns:a16="http://schemas.microsoft.com/office/drawing/2014/main" id="{23688C9F-3988-0E40-BE0B-490B338185F3}"/>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EE7126A9-7E40-994F-9E5E-7B9A12D1316E}"/>
              </a:ext>
            </a:extLst>
          </p:cNvPr>
          <p:cNvSpPr>
            <a:spLocks noGrp="1"/>
          </p:cNvSpPr>
          <p:nvPr>
            <p:ph type="sldNum" sz="quarter" idx="12"/>
          </p:nvPr>
        </p:nvSpPr>
        <p:spPr/>
        <p:txBody>
          <a:bodyPr/>
          <a:lstStyle/>
          <a:p>
            <a:fld id="{4382A7F7-08BF-4252-8141-63FB96055BBB}" type="slidenum">
              <a:rPr lang="en-US" smtClean="0"/>
              <a:t>8</a:t>
            </a:fld>
            <a:endParaRPr lang="en-US"/>
          </a:p>
        </p:txBody>
      </p:sp>
      <p:grpSp>
        <p:nvGrpSpPr>
          <p:cNvPr id="21" name="Group 20">
            <a:extLst>
              <a:ext uri="{FF2B5EF4-FFF2-40B4-BE49-F238E27FC236}">
                <a16:creationId xmlns:a16="http://schemas.microsoft.com/office/drawing/2014/main" id="{1570ACFA-556A-2D47-8982-EC57E17C7A0A}"/>
              </a:ext>
            </a:extLst>
          </p:cNvPr>
          <p:cNvGrpSpPr/>
          <p:nvPr/>
        </p:nvGrpSpPr>
        <p:grpSpPr>
          <a:xfrm>
            <a:off x="3048000" y="1768475"/>
            <a:ext cx="5868126" cy="4026544"/>
            <a:chOff x="1809783" y="1486512"/>
            <a:chExt cx="7106343" cy="4673632"/>
          </a:xfrm>
        </p:grpSpPr>
        <p:pic>
          <p:nvPicPr>
            <p:cNvPr id="7" name="Picture 6" descr="A screenshot of a cell phone&#10;&#10;Description automatically generated">
              <a:extLst>
                <a:ext uri="{FF2B5EF4-FFF2-40B4-BE49-F238E27FC236}">
                  <a16:creationId xmlns:a16="http://schemas.microsoft.com/office/drawing/2014/main" id="{54958CAA-2809-1A42-B6AE-FF05C6FBDE60}"/>
                </a:ext>
              </a:extLst>
            </p:cNvPr>
            <p:cNvPicPr>
              <a:picLocks noChangeAspect="1"/>
            </p:cNvPicPr>
            <p:nvPr/>
          </p:nvPicPr>
          <p:blipFill>
            <a:blip r:embed="rId2"/>
            <a:stretch>
              <a:fillRect/>
            </a:stretch>
          </p:blipFill>
          <p:spPr>
            <a:xfrm>
              <a:off x="1809783" y="1486512"/>
              <a:ext cx="7106343" cy="4673632"/>
            </a:xfrm>
            <a:prstGeom prst="rect">
              <a:avLst/>
            </a:prstGeom>
          </p:spPr>
        </p:pic>
        <p:cxnSp>
          <p:nvCxnSpPr>
            <p:cNvPr id="9" name="Straight Arrow Connector 8">
              <a:extLst>
                <a:ext uri="{FF2B5EF4-FFF2-40B4-BE49-F238E27FC236}">
                  <a16:creationId xmlns:a16="http://schemas.microsoft.com/office/drawing/2014/main" id="{1DA57DB9-6E4E-1146-AF78-F79D2A1E341E}"/>
                </a:ext>
              </a:extLst>
            </p:cNvPr>
            <p:cNvCxnSpPr>
              <a:cxnSpLocks/>
            </p:cNvCxnSpPr>
            <p:nvPr/>
          </p:nvCxnSpPr>
          <p:spPr>
            <a:xfrm flipV="1">
              <a:off x="3429726" y="3054677"/>
              <a:ext cx="1611630" cy="122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9DF9D2-8931-5A4B-87EC-809F99F8E233}"/>
                </a:ext>
              </a:extLst>
            </p:cNvPr>
            <p:cNvCxnSpPr>
              <a:cxnSpLocks/>
            </p:cNvCxnSpPr>
            <p:nvPr/>
          </p:nvCxnSpPr>
          <p:spPr>
            <a:xfrm flipV="1">
              <a:off x="3582126" y="3054677"/>
              <a:ext cx="3060156" cy="137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3A58B5-1EC8-8E4E-A2A8-D66AA845789C}"/>
                </a:ext>
              </a:extLst>
            </p:cNvPr>
            <p:cNvCxnSpPr>
              <a:cxnSpLocks/>
            </p:cNvCxnSpPr>
            <p:nvPr/>
          </p:nvCxnSpPr>
          <p:spPr>
            <a:xfrm flipV="1">
              <a:off x="7373076" y="2951807"/>
              <a:ext cx="308610" cy="132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ED9398-93BD-1F48-AEF8-D682709BC767}"/>
                </a:ext>
              </a:extLst>
            </p:cNvPr>
            <p:cNvCxnSpPr>
              <a:cxnSpLocks/>
            </p:cNvCxnSpPr>
            <p:nvPr/>
          </p:nvCxnSpPr>
          <p:spPr>
            <a:xfrm flipH="1" flipV="1">
              <a:off x="5882610" y="2951809"/>
              <a:ext cx="1391876" cy="132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CBC77D-48F6-DB4B-A3C5-C8B045C6584D}"/>
              </a:ext>
            </a:extLst>
          </p:cNvPr>
          <p:cNvSpPr>
            <a:spLocks noGrp="1"/>
          </p:cNvSpPr>
          <p:nvPr>
            <p:ph type="title"/>
          </p:nvPr>
        </p:nvSpPr>
        <p:spPr/>
        <p:txBody>
          <a:bodyPr/>
          <a:lstStyle/>
          <a:p>
            <a:r>
              <a:rPr lang="fr-FR" dirty="0"/>
              <a:t>Étape 3 : Définition de "Mon bloc"</a:t>
            </a:r>
            <a:endParaRPr lang="en-US" dirty="0"/>
          </a:p>
        </p:txBody>
      </p:sp>
      <p:sp>
        <p:nvSpPr>
          <p:cNvPr id="12" name="Content Placeholder 11">
            <a:extLst>
              <a:ext uri="{FF2B5EF4-FFF2-40B4-BE49-F238E27FC236}">
                <a16:creationId xmlns:a16="http://schemas.microsoft.com/office/drawing/2014/main" id="{9DEDC046-A09A-AA4E-A4E2-546B485A6C1E}"/>
              </a:ext>
            </a:extLst>
          </p:cNvPr>
          <p:cNvSpPr>
            <a:spLocks noGrp="1"/>
          </p:cNvSpPr>
          <p:nvPr>
            <p:ph idx="1"/>
          </p:nvPr>
        </p:nvSpPr>
        <p:spPr>
          <a:xfrm>
            <a:off x="155088" y="1140006"/>
            <a:ext cx="4663492" cy="5082601"/>
          </a:xfrm>
        </p:spPr>
        <p:txBody>
          <a:bodyPr/>
          <a:lstStyle/>
          <a:p>
            <a:pPr algn="just"/>
            <a:r>
              <a:rPr lang="fr-FR" dirty="0"/>
              <a:t>Une fois que vous cliquez sur "Save", un bloc de définition apparaît dans le canevas.</a:t>
            </a:r>
          </a:p>
          <a:p>
            <a:pPr algn="just"/>
            <a:r>
              <a:rPr lang="fr-FR" dirty="0"/>
              <a:t>Le code de Mon bloc va sous le bloc "Définir".</a:t>
            </a:r>
          </a:p>
          <a:p>
            <a:pPr algn="just"/>
            <a:r>
              <a:rPr lang="fr-FR" dirty="0"/>
              <a:t>Ajoutez les blocs de programmation que vous souhaitez dans votre "Mon bloc" sous la rubrique "</a:t>
            </a:r>
            <a:r>
              <a:rPr lang="fr-FR" dirty="0" err="1"/>
              <a:t>Define</a:t>
            </a:r>
            <a:r>
              <a:rPr lang="fr-FR" dirty="0"/>
              <a:t> Block". </a:t>
            </a:r>
          </a:p>
          <a:p>
            <a:pPr algn="just"/>
            <a:r>
              <a:rPr lang="fr-FR" dirty="0"/>
              <a:t>Pour utiliser les entrées de "Mon bloc", faites glisser les entrées ovales du "</a:t>
            </a:r>
            <a:r>
              <a:rPr lang="fr-FR" dirty="0" err="1"/>
              <a:t>Define</a:t>
            </a:r>
            <a:r>
              <a:rPr lang="fr-FR" dirty="0"/>
              <a:t> Block" aux endroits où vous en avez besoin, comme le montrent les images à droite.</a:t>
            </a:r>
          </a:p>
          <a:p>
            <a:pPr algn="just"/>
            <a:r>
              <a:rPr lang="fr-FR" dirty="0"/>
              <a:t>Le code de droite configure un "Mon block" qui prend en compte la vitesse et les rotations et se déplace en ligne droite avec la vitesse et les rotations entrées.</a:t>
            </a:r>
          </a:p>
        </p:txBody>
      </p:sp>
      <p:sp>
        <p:nvSpPr>
          <p:cNvPr id="4" name="Footer Placeholder 3">
            <a:extLst>
              <a:ext uri="{FF2B5EF4-FFF2-40B4-BE49-F238E27FC236}">
                <a16:creationId xmlns:a16="http://schemas.microsoft.com/office/drawing/2014/main" id="{AB251964-C6F0-A842-BB77-0CFE99F4C475}"/>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21B061F9-8230-D849-85D3-FCCB9C949D80}"/>
              </a:ext>
            </a:extLst>
          </p:cNvPr>
          <p:cNvSpPr>
            <a:spLocks noGrp="1"/>
          </p:cNvSpPr>
          <p:nvPr>
            <p:ph type="sldNum" sz="quarter" idx="12"/>
          </p:nvPr>
        </p:nvSpPr>
        <p:spPr/>
        <p:txBody>
          <a:bodyPr/>
          <a:lstStyle/>
          <a:p>
            <a:fld id="{4382A7F7-08BF-4252-8141-63FB96055BBB}" type="slidenum">
              <a:rPr lang="en-US" smtClean="0"/>
              <a:pPr/>
              <a:t>9</a:t>
            </a:fld>
            <a:endParaRPr lang="en-US"/>
          </a:p>
        </p:txBody>
      </p:sp>
      <p:grpSp>
        <p:nvGrpSpPr>
          <p:cNvPr id="17" name="Group 16">
            <a:extLst>
              <a:ext uri="{FF2B5EF4-FFF2-40B4-BE49-F238E27FC236}">
                <a16:creationId xmlns:a16="http://schemas.microsoft.com/office/drawing/2014/main" id="{6B3DA0BB-B532-9B42-BC22-4D0DDFE5EE20}"/>
              </a:ext>
            </a:extLst>
          </p:cNvPr>
          <p:cNvGrpSpPr/>
          <p:nvPr/>
        </p:nvGrpSpPr>
        <p:grpSpPr>
          <a:xfrm>
            <a:off x="4818580" y="2764337"/>
            <a:ext cx="3775528" cy="916969"/>
            <a:chOff x="399325" y="1752477"/>
            <a:chExt cx="6908800" cy="1879600"/>
          </a:xfrm>
        </p:grpSpPr>
        <p:pic>
          <p:nvPicPr>
            <p:cNvPr id="6" name="Picture 5" descr="A screenshot of a cell phone&#10;&#10;Description automatically generated">
              <a:extLst>
                <a:ext uri="{FF2B5EF4-FFF2-40B4-BE49-F238E27FC236}">
                  <a16:creationId xmlns:a16="http://schemas.microsoft.com/office/drawing/2014/main" id="{2E7804B7-F068-5843-8AE9-77DBE69581C5}"/>
                </a:ext>
              </a:extLst>
            </p:cNvPr>
            <p:cNvPicPr>
              <a:picLocks noChangeAspect="1"/>
            </p:cNvPicPr>
            <p:nvPr/>
          </p:nvPicPr>
          <p:blipFill>
            <a:blip r:embed="rId2"/>
            <a:stretch>
              <a:fillRect/>
            </a:stretch>
          </p:blipFill>
          <p:spPr>
            <a:xfrm>
              <a:off x="399325" y="1752477"/>
              <a:ext cx="6908800" cy="1879600"/>
            </a:xfrm>
            <a:prstGeom prst="rect">
              <a:avLst/>
            </a:prstGeom>
          </p:spPr>
        </p:pic>
        <p:cxnSp>
          <p:nvCxnSpPr>
            <p:cNvPr id="8" name="Straight Arrow Connector 7">
              <a:extLst>
                <a:ext uri="{FF2B5EF4-FFF2-40B4-BE49-F238E27FC236}">
                  <a16:creationId xmlns:a16="http://schemas.microsoft.com/office/drawing/2014/main" id="{D60D42F7-E7F8-0B42-A747-EDAC6BF31413}"/>
                </a:ext>
              </a:extLst>
            </p:cNvPr>
            <p:cNvCxnSpPr>
              <a:cxnSpLocks/>
            </p:cNvCxnSpPr>
            <p:nvPr/>
          </p:nvCxnSpPr>
          <p:spPr>
            <a:xfrm>
              <a:off x="4065814" y="2547257"/>
              <a:ext cx="1518557"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10A845A-66B2-7A46-955F-CEC1CA539270}"/>
                </a:ext>
              </a:extLst>
            </p:cNvPr>
            <p:cNvCxnSpPr>
              <a:cxnSpLocks/>
            </p:cNvCxnSpPr>
            <p:nvPr/>
          </p:nvCxnSpPr>
          <p:spPr>
            <a:xfrm flipH="1">
              <a:off x="3788409" y="2509300"/>
              <a:ext cx="1240790"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16" name="Content Placeholder 14" descr="A screenshot of a cell phone&#10;&#10;Description automatically generated">
            <a:extLst>
              <a:ext uri="{FF2B5EF4-FFF2-40B4-BE49-F238E27FC236}">
                <a16:creationId xmlns:a16="http://schemas.microsoft.com/office/drawing/2014/main" id="{AFD1921A-5C73-1F4C-9790-F157C8F7C0E9}"/>
              </a:ext>
            </a:extLst>
          </p:cNvPr>
          <p:cNvPicPr>
            <a:picLocks noChangeAspect="1"/>
          </p:cNvPicPr>
          <p:nvPr/>
        </p:nvPicPr>
        <p:blipFill>
          <a:blip r:embed="rId3"/>
          <a:stretch>
            <a:fillRect/>
          </a:stretch>
        </p:blipFill>
        <p:spPr>
          <a:xfrm>
            <a:off x="4803906" y="4354245"/>
            <a:ext cx="4185006" cy="1027166"/>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357F7BC2-D85A-8F40-BC6F-612D16062EA5}"/>
              </a:ext>
            </a:extLst>
          </p:cNvPr>
          <p:cNvPicPr>
            <a:picLocks noChangeAspect="1"/>
          </p:cNvPicPr>
          <p:nvPr/>
        </p:nvPicPr>
        <p:blipFill>
          <a:blip r:embed="rId4"/>
          <a:stretch>
            <a:fillRect/>
          </a:stretch>
        </p:blipFill>
        <p:spPr>
          <a:xfrm>
            <a:off x="4818580" y="1476589"/>
            <a:ext cx="3737803" cy="660021"/>
          </a:xfrm>
          <a:prstGeom prst="rect">
            <a:avLst/>
          </a:prstGeom>
        </p:spPr>
      </p:pic>
      <p:sp>
        <p:nvSpPr>
          <p:cNvPr id="22" name="Down Arrow 21">
            <a:extLst>
              <a:ext uri="{FF2B5EF4-FFF2-40B4-BE49-F238E27FC236}">
                <a16:creationId xmlns:a16="http://schemas.microsoft.com/office/drawing/2014/main" id="{676A2876-32C0-0946-97F9-FCB876AE2077}"/>
              </a:ext>
            </a:extLst>
          </p:cNvPr>
          <p:cNvSpPr/>
          <p:nvPr/>
        </p:nvSpPr>
        <p:spPr>
          <a:xfrm>
            <a:off x="6411074" y="2230935"/>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009A2C99-E41D-A14F-92E9-079EE87E7DF9}"/>
              </a:ext>
            </a:extLst>
          </p:cNvPr>
          <p:cNvSpPr/>
          <p:nvPr/>
        </p:nvSpPr>
        <p:spPr>
          <a:xfrm>
            <a:off x="6411073" y="3819399"/>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03992"/>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1783</TotalTime>
  <Words>1457</Words>
  <Application>Microsoft Office PowerPoint</Application>
  <PresentationFormat>Affichage à l'écran (4:3)</PresentationFormat>
  <Paragraphs>101</Paragraphs>
  <Slides>14</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Gill Sans MT</vt:lpstr>
      <vt:lpstr>Helvetica Neue</vt:lpstr>
      <vt:lpstr>Wingdings</vt:lpstr>
      <vt:lpstr>Wingdings 2</vt:lpstr>
      <vt:lpstr>Dividend</vt:lpstr>
      <vt:lpstr>Mes BLOCKS</vt:lpstr>
      <vt:lpstr>Objectifs de la leçon</vt:lpstr>
      <vt:lpstr>Qu'est-ce que c'est que "Mon bloc" ?</vt:lpstr>
      <vt:lpstr>Quand utilisez-vous "Mon bloc" ?</vt:lpstr>
      <vt:lpstr>Pourquoi s'en préoccuper ?</vt:lpstr>
      <vt:lpstr>Qu'est-ce qui rend "Mon bloc" utile ?</vt:lpstr>
      <vt:lpstr>Étape 1 : Création "Mon bloc"</vt:lpstr>
      <vt:lpstr>Étape 2 : ajout des entrées et des étiquettes</vt:lpstr>
      <vt:lpstr>Étape 3 : Définition de "Mon bloc"</vt:lpstr>
      <vt:lpstr>Étape 4 : Utilisation de "Mon bloc"</vt:lpstr>
      <vt:lpstr>Étape 5 : Ajout de résultats</vt:lpstr>
      <vt:lpstr>Partage de "Mes blocs" entre les projets</vt:lpstr>
      <vt:lpstr>Comment modifier ou supprimer "Mon bloc" ?</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Sofia BEN SOUDA</cp:lastModifiedBy>
  <cp:revision>156</cp:revision>
  <dcterms:created xsi:type="dcterms:W3CDTF">2016-07-04T02:35:12Z</dcterms:created>
  <dcterms:modified xsi:type="dcterms:W3CDTF">2020-08-01T11:14:37Z</dcterms:modified>
</cp:coreProperties>
</file>