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30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Quadrillage sur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/>
              <a:t>ligne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8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Apprenez à mettre votre robot à équerre (redresser) lorsqu'il s'agit d'une ligne</a:t>
            </a:r>
          </a:p>
          <a:p>
            <a:pPr algn="just"/>
            <a:r>
              <a:rPr lang="fr-FR" dirty="0"/>
              <a:t>Apprenez comment le quadrillage (également appelé alignement sur une ligne) peut aider le robot à naviguer</a:t>
            </a:r>
          </a:p>
          <a:p>
            <a:pPr algn="just"/>
            <a:r>
              <a:rPr lang="fr-FR" dirty="0"/>
              <a:t>Apprenez à améliorer le code initial d'alignement en répétant une technique</a:t>
            </a:r>
          </a:p>
          <a:p>
            <a:pPr algn="just"/>
            <a:r>
              <a:rPr lang="fr-FR" dirty="0"/>
              <a:t>S'entraîner à créer un "Mon bloc" utile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0DF7-36D9-4787-88E1-5C701426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A384-FC4A-4B03-B2E6-8D291DF4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Se déplacer en ligne droite vous permet de contrôler les deux moteurs en même temps</a:t>
            </a:r>
          </a:p>
          <a:p>
            <a:pPr algn="just"/>
            <a:r>
              <a:rPr lang="fr-FR" dirty="0"/>
              <a:t>Que faire si vous souhaitez déplacer ou arrêter un moteur à la fois ?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en-US" dirty="0" err="1"/>
              <a:t>Utilisez</a:t>
            </a:r>
            <a:r>
              <a:rPr lang="en-US" dirty="0"/>
              <a:t> les blocs </a:t>
            </a:r>
            <a:r>
              <a:rPr lang="en-US" dirty="0" err="1"/>
              <a:t>moteurs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0252-243A-421F-BC9E-3AEBE0F8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1E582-943B-4D45-AF50-3129D7D6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F4396F5-9D33-49BA-85FA-623ABE310C6A}"/>
              </a:ext>
            </a:extLst>
          </p:cNvPr>
          <p:cNvSpPr txBox="1"/>
          <p:nvPr/>
        </p:nvSpPr>
        <p:spPr>
          <a:xfrm>
            <a:off x="4764486" y="2653497"/>
            <a:ext cx="415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Faire tourner le moteur pendant la durée du blocage de la vitesse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C7C8D64-3576-4F4A-9143-21DE376F41EC}"/>
              </a:ext>
            </a:extLst>
          </p:cNvPr>
          <p:cNvSpPr txBox="1"/>
          <p:nvPr/>
        </p:nvSpPr>
        <p:spPr>
          <a:xfrm>
            <a:off x="4764487" y="3806018"/>
            <a:ext cx="395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Démarrer le moteur au bloc de vitesse</a:t>
            </a: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E79333-78AE-2D45-A79C-CFC115395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7" y="2657184"/>
            <a:ext cx="4343400" cy="26670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84D25EEA-AD85-4E40-89FE-3E6A8E1E9058}"/>
              </a:ext>
            </a:extLst>
          </p:cNvPr>
          <p:cNvSpPr txBox="1"/>
          <p:nvPr/>
        </p:nvSpPr>
        <p:spPr>
          <a:xfrm>
            <a:off x="4764485" y="4760623"/>
            <a:ext cx="27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Arrêter</a:t>
            </a:r>
            <a:r>
              <a:rPr lang="en-US" dirty="0"/>
              <a:t> le bloc </a:t>
            </a:r>
            <a:r>
              <a:rPr lang="en-US" dirty="0" err="1"/>
              <a:t>moteur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1B00-B027-4CFE-9CBA-7E0F5553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aligner/caler sur une ligne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FBDC-EDD8-4906-B458-A68C2379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016987" cy="5082601"/>
          </a:xfrm>
        </p:spPr>
        <p:txBody>
          <a:bodyPr/>
          <a:lstStyle/>
          <a:p>
            <a:r>
              <a:rPr lang="fr-FR" dirty="0"/>
              <a:t>S'aligner sur une ligne aide le robot à naviguer</a:t>
            </a:r>
            <a:endParaRPr lang="en-US" dirty="0"/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dirty="0"/>
              <a:t>Les robots s'inclinent lorsqu'ils s'éloignent ou tournent (L'erreur s'accumule)</a:t>
            </a:r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dirty="0"/>
              <a:t>S'aligner sur une ligne peut redresser un robot</a:t>
            </a:r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dirty="0"/>
              <a:t>L'alignement permet de dire à un robot où il se trouve lorsqu'il doit se déplacer sur une longue distance</a:t>
            </a:r>
          </a:p>
          <a:p>
            <a:r>
              <a:rPr lang="fr-FR" dirty="0"/>
              <a:t>Exemple d'objectif : votre robot doit livrer un objet uniquement à l'intérieur de la petite zone de fin.  La distance entre le début et la fin est de 8 pieds</a:t>
            </a:r>
          </a:p>
          <a:p>
            <a:pPr marL="720725" lvl="1" indent="-360363">
              <a:buFont typeface="Wingdings" panose="05000000000000000000" pitchFamily="2" charset="2"/>
              <a:buChar char="q"/>
            </a:pPr>
            <a:r>
              <a:rPr lang="fr-FR" dirty="0"/>
              <a:t>Pensez-vous que votre robot peut se déplacer de 2 mètres et continuer à aller tout droit 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67979-9593-4931-8CD7-EA1D3CCD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A8CB1-3CDD-4E1A-B309-5D394FC4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1F86A-B5B5-4325-B5EC-B3C4CA2977F6}"/>
              </a:ext>
            </a:extLst>
          </p:cNvPr>
          <p:cNvSpPr/>
          <p:nvPr/>
        </p:nvSpPr>
        <p:spPr>
          <a:xfrm rot="16200000">
            <a:off x="5513168" y="3000767"/>
            <a:ext cx="4339874" cy="12773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95000"/>
                  <a:shade val="70000"/>
                  <a:satMod val="150000"/>
                  <a:alpha val="0"/>
                </a:schemeClr>
              </a:gs>
              <a:gs pos="100000">
                <a:schemeClr val="accent3">
                  <a:tint val="100000"/>
                  <a:shade val="100000"/>
                  <a:satMod val="1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97680-3396-4CD7-859D-9D7B0CB65924}"/>
              </a:ext>
            </a:extLst>
          </p:cNvPr>
          <p:cNvCxnSpPr/>
          <p:nvPr/>
        </p:nvCxnSpPr>
        <p:spPr>
          <a:xfrm rot="16200000" flipV="1">
            <a:off x="7665520" y="3890266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8">
            <a:extLst>
              <a:ext uri="{FF2B5EF4-FFF2-40B4-BE49-F238E27FC236}">
                <a16:creationId xmlns:a16="http://schemas.microsoft.com/office/drawing/2014/main" id="{B530D9BE-D873-4358-8D3F-1A3152E146B8}"/>
              </a:ext>
            </a:extLst>
          </p:cNvPr>
          <p:cNvSpPr txBox="1"/>
          <p:nvPr/>
        </p:nvSpPr>
        <p:spPr>
          <a:xfrm>
            <a:off x="7334642" y="1537048"/>
            <a:ext cx="691297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ln>
                  <a:solidFill>
                    <a:schemeClr val="tx1"/>
                  </a:solidFill>
                </a:ln>
              </a:rPr>
              <a:t>Fin</a:t>
            </a: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E034F09A-8592-4C04-B72C-DC35B81507BE}"/>
              </a:ext>
            </a:extLst>
          </p:cNvPr>
          <p:cNvSpPr txBox="1"/>
          <p:nvPr/>
        </p:nvSpPr>
        <p:spPr>
          <a:xfrm>
            <a:off x="7334642" y="5319249"/>
            <a:ext cx="691299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Début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16CAF1-EF07-4E0B-B96F-7D9DAB4B0AFD}"/>
              </a:ext>
            </a:extLst>
          </p:cNvPr>
          <p:cNvCxnSpPr/>
          <p:nvPr/>
        </p:nvCxnSpPr>
        <p:spPr>
          <a:xfrm flipH="1" flipV="1">
            <a:off x="8527222" y="1416216"/>
            <a:ext cx="34322" cy="442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27EEEB32-FE64-443B-B4A0-1C43EE1FD175}"/>
              </a:ext>
            </a:extLst>
          </p:cNvPr>
          <p:cNvSpPr txBox="1"/>
          <p:nvPr/>
        </p:nvSpPr>
        <p:spPr>
          <a:xfrm>
            <a:off x="8226347" y="3213556"/>
            <a:ext cx="601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8 </a:t>
            </a:r>
            <a:r>
              <a:rPr lang="en-US" sz="1100" b="1" dirty="0" err="1"/>
              <a:t>pieds</a:t>
            </a:r>
            <a:endParaRPr lang="en-US" sz="11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EC84A8-721D-450A-B807-BB84A842B2B7}"/>
              </a:ext>
            </a:extLst>
          </p:cNvPr>
          <p:cNvCxnSpPr/>
          <p:nvPr/>
        </p:nvCxnSpPr>
        <p:spPr>
          <a:xfrm rot="16200000" flipV="1">
            <a:off x="7665519" y="2509449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6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B7A8-853A-4E85-A48B-49E74AEA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 étapes faciles pour s'aligner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C561-834A-44C0-B02D-AC2CEFE1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655037" cy="5082601"/>
          </a:xfrm>
        </p:spPr>
        <p:txBody>
          <a:bodyPr/>
          <a:lstStyle/>
          <a:p>
            <a:pPr algn="just"/>
            <a:r>
              <a:rPr lang="fr-FR" b="1" dirty="0">
                <a:solidFill>
                  <a:srgbClr val="FF0000"/>
                </a:solidFill>
              </a:rPr>
              <a:t>Défi : </a:t>
            </a:r>
            <a:r>
              <a:rPr lang="fr-FR" b="1" dirty="0">
                <a:solidFill>
                  <a:schemeClr val="tx1"/>
                </a:solidFill>
              </a:rPr>
              <a:t>Faire redresser le robot ( aligner/caler)</a:t>
            </a:r>
          </a:p>
          <a:p>
            <a:pPr algn="just"/>
            <a:r>
              <a:rPr lang="fr-FR" b="1" dirty="0">
                <a:solidFill>
                  <a:schemeClr val="tx1"/>
                </a:solidFill>
              </a:rPr>
              <a:t>ÉTAPE 1 : Démarrer les deux moteurs</a:t>
            </a:r>
          </a:p>
          <a:p>
            <a:pPr algn="just"/>
            <a:endParaRPr lang="fr-FR" b="1" dirty="0">
              <a:solidFill>
                <a:schemeClr val="tx1"/>
              </a:solidFill>
            </a:endParaRPr>
          </a:p>
          <a:p>
            <a:pPr algn="just"/>
            <a:r>
              <a:rPr lang="fr-FR" b="1" dirty="0">
                <a:solidFill>
                  <a:schemeClr val="tx1"/>
                </a:solidFill>
              </a:rPr>
              <a:t>ÉTAPE 2 : Arrêtez un moteur lorsque le capteur du côté correspondant voit la ligne</a:t>
            </a:r>
          </a:p>
          <a:p>
            <a:pPr algn="just"/>
            <a:endParaRPr lang="fr-FR" b="1" dirty="0">
              <a:solidFill>
                <a:schemeClr val="tx1"/>
              </a:solidFill>
            </a:endParaRPr>
          </a:p>
          <a:p>
            <a:pPr algn="just"/>
            <a:r>
              <a:rPr lang="fr-FR" b="1" dirty="0">
                <a:solidFill>
                  <a:schemeClr val="tx1"/>
                </a:solidFill>
              </a:rPr>
              <a:t>ÉTAPE 3 : Arrêtez de déplacer le deuxième moteur lorsque le capteur de ce côté voit la ligne</a:t>
            </a:r>
          </a:p>
          <a:p>
            <a:pPr algn="just"/>
            <a:endParaRPr lang="fr-FR" b="1" dirty="0">
              <a:solidFill>
                <a:schemeClr val="tx1"/>
              </a:solidFill>
            </a:endParaRPr>
          </a:p>
          <a:p>
            <a:pPr algn="just"/>
            <a:r>
              <a:rPr lang="fr-FR" b="1" dirty="0">
                <a:solidFill>
                  <a:schemeClr val="tx1"/>
                </a:solidFill>
              </a:rPr>
              <a:t>Indices : Utilisez un bloc moteur, événements séparés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C8A07-45B9-4FE7-9FD5-B6F7C4B3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1A3F-DC0D-4EEA-B070-7ECE94C6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B53F0-FDD4-4C0C-8729-458171A9E2C1}"/>
              </a:ext>
            </a:extLst>
          </p:cNvPr>
          <p:cNvCxnSpPr/>
          <p:nvPr/>
        </p:nvCxnSpPr>
        <p:spPr>
          <a:xfrm flipV="1">
            <a:off x="5879914" y="1728524"/>
            <a:ext cx="0" cy="238794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816BE4-D10F-4ABD-9242-9636E99D4EE8}"/>
              </a:ext>
            </a:extLst>
          </p:cNvPr>
          <p:cNvGrpSpPr/>
          <p:nvPr/>
        </p:nvGrpSpPr>
        <p:grpSpPr>
          <a:xfrm rot="1316347">
            <a:off x="6865532" y="2930479"/>
            <a:ext cx="852690" cy="830295"/>
            <a:chOff x="2063460" y="4684005"/>
            <a:chExt cx="852690" cy="830295"/>
          </a:xfrm>
        </p:grpSpPr>
        <p:sp>
          <p:nvSpPr>
            <p:cNvPr id="28" name="Rounded Rectangle 16">
              <a:extLst>
                <a:ext uri="{FF2B5EF4-FFF2-40B4-BE49-F238E27FC236}">
                  <a16:creationId xmlns:a16="http://schemas.microsoft.com/office/drawing/2014/main" id="{8592F147-F0AC-4FFB-B423-D670862D6CB8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F35B837-191E-4348-B9D1-FC04A07F2ABC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444BF5-9566-4D22-9333-DC8F6445E73A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5C6A34-77F8-448F-8529-08D942D63356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E514C9F-9A61-4677-BD3F-5435E3D5BAEE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F79239-3EEA-4953-8627-A623FBBAD8E8}"/>
              </a:ext>
            </a:extLst>
          </p:cNvPr>
          <p:cNvGrpSpPr/>
          <p:nvPr/>
        </p:nvGrpSpPr>
        <p:grpSpPr>
          <a:xfrm>
            <a:off x="5861547" y="2677938"/>
            <a:ext cx="852690" cy="830295"/>
            <a:chOff x="2063460" y="4684005"/>
            <a:chExt cx="852690" cy="83029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1CD9F8-8634-4B41-AE78-019E489EEAE3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45A980-E585-4DBA-92D8-42546936E0D6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BCE328-FA86-4AA6-90D8-F054C47A58E6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FB92A3-3C34-43C2-879C-6B300B5DD35C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9C247-AADD-402A-BAA7-2326693EB53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77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E004-D4C3-4D5B-8B9A-DBFBEFE1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sur la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64F4-F5BB-40C3-836E-AEB69617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Notre solution utilise 2 capteurs de couleur (Connectés dans les ports E et F). </a:t>
            </a:r>
          </a:p>
          <a:p>
            <a:pPr algn="just"/>
            <a:r>
              <a:rPr lang="fr-FR" dirty="0"/>
              <a:t>Notre solution suppose que le capteur de couleur sur le port E est à côté de la roue sur le port moteur A et que le capteur de couleur sur le port F est à côté de la roue sur le port moteur B.</a:t>
            </a:r>
          </a:p>
          <a:p>
            <a:pPr algn="just"/>
            <a:r>
              <a:rPr lang="fr-FR" dirty="0"/>
              <a:t>Vous devez ajuster les ports selon les besoins</a:t>
            </a:r>
          </a:p>
          <a:p>
            <a:pPr algn="just"/>
            <a:r>
              <a:rPr lang="fr-FR" dirty="0"/>
              <a:t>Vos capteurs de couleur ne doivent PAS être placés les uns à côté des autres</a:t>
            </a:r>
          </a:p>
          <a:p>
            <a:pPr algn="just"/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154F-DAE2-4F7C-A393-B9922264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B6825-C8EC-4C81-AE2E-B8A3B4E3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B50CE-6FB0-410E-918F-7CEC84914125}"/>
              </a:ext>
            </a:extLst>
          </p:cNvPr>
          <p:cNvGrpSpPr/>
          <p:nvPr/>
        </p:nvGrpSpPr>
        <p:grpSpPr>
          <a:xfrm>
            <a:off x="4285788" y="3931644"/>
            <a:ext cx="852690" cy="830295"/>
            <a:chOff x="2063460" y="4684005"/>
            <a:chExt cx="852690" cy="830295"/>
          </a:xfrm>
        </p:grpSpPr>
        <p:sp>
          <p:nvSpPr>
            <p:cNvPr id="12" name="Rounded Rectangle 22">
              <a:extLst>
                <a:ext uri="{FF2B5EF4-FFF2-40B4-BE49-F238E27FC236}">
                  <a16:creationId xmlns:a16="http://schemas.microsoft.com/office/drawing/2014/main" id="{CD8B1022-4A77-4451-AAED-855D6C20A69E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B78AA9-0D51-4E0D-8B8D-D8194C5E9C3E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6C088F-8225-45EB-AA68-121766BDB874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35355E-C92C-44A0-9B42-32137B991425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6C09D6-8229-415C-B8FA-CAE5EE1DA4A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33F23C-962E-4EE6-8DE7-17747368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0" y="2414755"/>
            <a:ext cx="3254882" cy="2428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16534-0CA1-44C2-9CBC-8D805FFD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Solution de base : Se déplacer jusqu'à la ligne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45406-4A8B-47FF-8551-65C530CB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9B24-4F45-4358-B44A-615958CF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09ADC-A784-2549-BD05-B58C4117591A}"/>
              </a:ext>
            </a:extLst>
          </p:cNvPr>
          <p:cNvSpPr txBox="1"/>
          <p:nvPr/>
        </p:nvSpPr>
        <p:spPr>
          <a:xfrm>
            <a:off x="2260684" y="2780186"/>
            <a:ext cx="325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dirty="0"/>
              <a:t>Déclenche un deuxième événement lors de la diffusion du "message1"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A7070-45FE-D74C-987F-2804E40498AB}"/>
              </a:ext>
            </a:extLst>
          </p:cNvPr>
          <p:cNvSpPr txBox="1"/>
          <p:nvPr/>
        </p:nvSpPr>
        <p:spPr>
          <a:xfrm>
            <a:off x="3214254" y="3372852"/>
            <a:ext cx="241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Démarre</a:t>
            </a:r>
            <a:r>
              <a:rPr lang="en-US" sz="1600" dirty="0"/>
              <a:t> les </a:t>
            </a:r>
            <a:r>
              <a:rPr lang="en-US" sz="1600" dirty="0" err="1"/>
              <a:t>moteurs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8247F-2C60-DA40-9ABA-8CD2A6F47264}"/>
              </a:ext>
            </a:extLst>
          </p:cNvPr>
          <p:cNvSpPr txBox="1"/>
          <p:nvPr/>
        </p:nvSpPr>
        <p:spPr>
          <a:xfrm>
            <a:off x="3478023" y="3726227"/>
            <a:ext cx="2165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dirty="0"/>
              <a:t>Attends que le capteur de couleur détecte le noir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5C177-AB41-D54E-A5B5-10029971ECD3}"/>
              </a:ext>
            </a:extLst>
          </p:cNvPr>
          <p:cNvSpPr txBox="1"/>
          <p:nvPr/>
        </p:nvSpPr>
        <p:spPr>
          <a:xfrm>
            <a:off x="3669133" y="4432333"/>
            <a:ext cx="1594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Arrêt</a:t>
            </a:r>
            <a:r>
              <a:rPr lang="en-US" sz="1600" dirty="0"/>
              <a:t> du </a:t>
            </a:r>
            <a:r>
              <a:rPr lang="en-US" sz="1600" dirty="0" err="1"/>
              <a:t>moteur</a:t>
            </a:r>
            <a:endParaRPr lang="en-US" sz="1600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BF6AA1-EA76-4213-83C9-57788F04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371" y="2602706"/>
            <a:ext cx="3452469" cy="216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C10F-5099-4E4F-A0EA-D0700C35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SUR LES </a:t>
            </a:r>
            <a:r>
              <a:rPr lang="en-US" dirty="0" err="1"/>
              <a:t>ÉVÉNEMENTS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311B-51B1-4EE3-952C-006FF99E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Lorsque vous avez deux ou plusieurs événements, vous ne savez pas quand chacun d'entre eux se terminera.</a:t>
            </a:r>
          </a:p>
          <a:p>
            <a:pPr algn="just"/>
            <a:r>
              <a:rPr lang="fr-FR" dirty="0"/>
              <a:t>Si vous souhaitez vous déplacer après la fin de l'alignement, vous pouvez essayer d'ajouter un bloc de déplacement à la fin de l'un des événements.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Note : Cela ne fonctionnera pas car le code jouera votre bloc de mouvement sans attendre la fin de l'autre événement.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/>
              <a:t>Solution : Vous devez synchroniser vos événements. Pour en savoir plus sur la synchronisation et les solutions, consultez la leçon de primelessons.org intitulée Introduction aux événements.</a:t>
            </a:r>
            <a:endParaRPr lang="en-US" dirty="0"/>
          </a:p>
          <a:p>
            <a:pPr algn="just" fontAlgn="base"/>
            <a:r>
              <a:rPr lang="fr-FR" dirty="0"/>
              <a:t>Le problème de la synchronisation peut être résolu en utilisant les blocs et les variables "Attendre ... Jusqu'à". Le deuxième événement fixera une variable à une valeur spécifique à sa fin et le premier événement attendra que cette valeur soit fixée.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1306-EAA8-4FFD-BE60-E24247DB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9C15-251E-4EC3-81B3-BF395D41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8E6C-0200-44DC-A766-CE898B19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Améliorer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4AB6-1FB0-4364-AF15-96DF445E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>
                <a:solidFill>
                  <a:schemeClr val="tx1"/>
                </a:solidFill>
              </a:rPr>
              <a:t>Que remarquez-vous de la solution que nous venons de présenter ?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Le robot n'est pas toujours parfaitement droit (aligné) à son extrémité.  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</a:rPr>
              <a:t>Les deux capteurs de couleur sont sur la ligne, mais le robot s'arrête à un angle si vous avez commencé à un angle aigu</a:t>
            </a:r>
          </a:p>
          <a:p>
            <a:pPr algn="just"/>
            <a:r>
              <a:rPr lang="fr-FR" dirty="0">
                <a:solidFill>
                  <a:srgbClr val="FF0000"/>
                </a:solidFill>
              </a:rPr>
              <a:t>Le défi continue : Réfléchissez à la manière dont vous pouvez améliorer ce code pour que le robot se termine plus droit 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316EA-F7F9-456B-811E-D2592EC9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2CEB-E487-45DB-9B00-3A11EA60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4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891</Words>
  <Application>Microsoft Office PowerPoint</Application>
  <PresentationFormat>Affichage à l'écran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Helvetica Neue</vt:lpstr>
      <vt:lpstr>Wingdings</vt:lpstr>
      <vt:lpstr>Wingdings 2</vt:lpstr>
      <vt:lpstr>Dividend</vt:lpstr>
      <vt:lpstr>Quadrillage sur une ligne</vt:lpstr>
      <vt:lpstr>Objectifs de la leçon</vt:lpstr>
      <vt:lpstr>Revue</vt:lpstr>
      <vt:lpstr>Pourquoi aligner/caler sur une ligne ?</vt:lpstr>
      <vt:lpstr>Trois étapes faciles pour s'aligner</vt:lpstr>
      <vt:lpstr>NOTES sur la solution</vt:lpstr>
      <vt:lpstr>Solution de base : Se déplacer jusqu'à la ligne</vt:lpstr>
      <vt:lpstr>NOTE SUR LES ÉVÉNEMENTS</vt:lpstr>
      <vt:lpstr>Améliorer votre code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142</cp:revision>
  <dcterms:created xsi:type="dcterms:W3CDTF">2016-07-04T02:35:12Z</dcterms:created>
  <dcterms:modified xsi:type="dcterms:W3CDTF">2020-08-02T10:07:59Z</dcterms:modified>
</cp:coreProperties>
</file>