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294" r:id="rId4"/>
    <p:sldId id="295" r:id="rId5"/>
    <p:sldId id="296" r:id="rId6"/>
    <p:sldId id="297" r:id="rId7"/>
    <p:sldId id="322" r:id="rId8"/>
    <p:sldId id="328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342"/>
    <a:srgbClr val="FFD500"/>
    <a:srgbClr val="FFB31D"/>
    <a:srgbClr val="0EAE9F"/>
    <a:srgbClr val="13B09B"/>
    <a:srgbClr val="0290F8"/>
    <a:srgbClr val="FE59D0"/>
    <a:srgbClr val="F55455"/>
    <a:srgbClr val="FF9732"/>
    <a:srgbClr val="02B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Suiveur</a:t>
            </a:r>
            <a:r>
              <a:rPr lang="en-US" dirty="0"/>
              <a:t> de </a:t>
            </a:r>
            <a:r>
              <a:rPr lang="en-US" dirty="0" err="1"/>
              <a:t>ligne</a:t>
            </a:r>
            <a:r>
              <a:rPr lang="en-US" dirty="0"/>
              <a:t> </a:t>
            </a:r>
            <a:r>
              <a:rPr lang="en-US"/>
              <a:t>proportionnel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r>
              <a:rPr lang="en-US" dirty="0"/>
              <a:t> de la </a:t>
            </a:r>
            <a:r>
              <a:rPr lang="en-US" dirty="0" err="1"/>
              <a:t>leçon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pPr algn="just"/>
            <a:r>
              <a:rPr lang="fr-FR" dirty="0"/>
              <a:t>Apprenez à créer un suiveur de ligne proportionnel</a:t>
            </a:r>
          </a:p>
          <a:p>
            <a:pPr algn="just"/>
            <a:r>
              <a:rPr lang="fr-FR" dirty="0"/>
              <a:t>Apprenez à calculer l'erreur et à la corriger</a:t>
            </a:r>
          </a:p>
          <a:p>
            <a:pPr algn="just"/>
            <a:r>
              <a:rPr lang="fr-FR" dirty="0"/>
              <a:t>Apprenez à utiliser les variables et les blocs mathématiques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Les relevés des capteurs de lumière réfléchie montrent à quel point la zone mesurée est en moyenne "sombre".</a:t>
            </a:r>
          </a:p>
          <a:p>
            <a:pPr algn="just"/>
            <a:r>
              <a:rPr lang="fr-FR" dirty="0"/>
              <a:t>Les lectures calibrées doivent être comprises entre 100 (sur le blanc seulement) et 0 (sur le noir seulement)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 quelle distance se trouve le robot de la ligne ?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373624" y="4263124"/>
            <a:ext cx="5974373" cy="0"/>
          </a:xfrm>
          <a:prstGeom prst="line">
            <a:avLst/>
          </a:prstGeom>
          <a:ln w="4667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630DFFA-410F-410C-AA96-32D914236EE1}"/>
              </a:ext>
            </a:extLst>
          </p:cNvPr>
          <p:cNvGrpSpPr/>
          <p:nvPr/>
        </p:nvGrpSpPr>
        <p:grpSpPr>
          <a:xfrm>
            <a:off x="2838351" y="2676213"/>
            <a:ext cx="3467299" cy="300082"/>
            <a:chOff x="3236805" y="3008720"/>
            <a:chExt cx="3467299" cy="300082"/>
          </a:xfrm>
        </p:grpSpPr>
        <p:sp>
          <p:nvSpPr>
            <p:cNvPr id="7" name="Oval 6"/>
            <p:cNvSpPr/>
            <p:nvPr/>
          </p:nvSpPr>
          <p:spPr>
            <a:xfrm>
              <a:off x="6413957" y="3017214"/>
              <a:ext cx="290147" cy="290147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36805" y="3008720"/>
              <a:ext cx="31771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50" dirty="0"/>
                <a:t>Zone mesurée par un capteur de lumière :</a:t>
              </a:r>
              <a:endParaRPr lang="en-US" sz="135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550540" y="4127880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Ligne</a:t>
            </a:r>
            <a:endParaRPr lang="en-US" sz="1350" dirty="0"/>
          </a:p>
        </p:txBody>
      </p:sp>
      <p:sp>
        <p:nvSpPr>
          <p:cNvPr id="10" name="Oval 9"/>
          <p:cNvSpPr/>
          <p:nvPr/>
        </p:nvSpPr>
        <p:spPr>
          <a:xfrm>
            <a:off x="1476259" y="3711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055264" y="3366708"/>
            <a:ext cx="11782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Lecture = 100</a:t>
            </a:r>
          </a:p>
        </p:txBody>
      </p:sp>
      <p:sp>
        <p:nvSpPr>
          <p:cNvPr id="13" name="Oval 12"/>
          <p:cNvSpPr/>
          <p:nvPr/>
        </p:nvSpPr>
        <p:spPr>
          <a:xfrm>
            <a:off x="2395054" y="411032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1974060" y="3663448"/>
            <a:ext cx="1005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Lecture = 0</a:t>
            </a:r>
          </a:p>
        </p:txBody>
      </p:sp>
      <p:sp>
        <p:nvSpPr>
          <p:cNvPr id="15" name="Oval 14"/>
          <p:cNvSpPr/>
          <p:nvPr/>
        </p:nvSpPr>
        <p:spPr>
          <a:xfrm>
            <a:off x="3390394" y="3932286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969400" y="3366708"/>
            <a:ext cx="10917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Lecture = 50</a:t>
            </a:r>
          </a:p>
        </p:txBody>
      </p:sp>
      <p:sp>
        <p:nvSpPr>
          <p:cNvPr id="17" name="Oval 16"/>
          <p:cNvSpPr/>
          <p:nvPr/>
        </p:nvSpPr>
        <p:spPr>
          <a:xfrm>
            <a:off x="4458268" y="4008069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/>
          <p:cNvSpPr txBox="1"/>
          <p:nvPr/>
        </p:nvSpPr>
        <p:spPr>
          <a:xfrm>
            <a:off x="4037274" y="3663448"/>
            <a:ext cx="10917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Lecture = 25</a:t>
            </a:r>
          </a:p>
        </p:txBody>
      </p:sp>
      <p:sp>
        <p:nvSpPr>
          <p:cNvPr id="19" name="Oval 18"/>
          <p:cNvSpPr/>
          <p:nvPr/>
        </p:nvSpPr>
        <p:spPr>
          <a:xfrm>
            <a:off x="5651012" y="3877680"/>
            <a:ext cx="290147" cy="290147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230018" y="3366708"/>
            <a:ext cx="10905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Lecture = 75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5841A-7A69-4C5A-A151-ACB2FAD9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b="1" dirty="0"/>
              <a:t>Calculez une erreur </a:t>
            </a:r>
            <a:r>
              <a:rPr lang="fr-FR" b="1" dirty="0">
                <a:sym typeface="Wingdings" panose="05000000000000000000" pitchFamily="2" charset="2"/>
              </a:rPr>
              <a:t></a:t>
            </a:r>
            <a:r>
              <a:rPr lang="fr-FR" b="1" dirty="0"/>
              <a:t> </a:t>
            </a:r>
            <a:r>
              <a:rPr lang="fr-FR" dirty="0"/>
              <a:t>à quelle distance se trouve le robot d'une cible</a:t>
            </a:r>
            <a:endParaRPr lang="en-US" dirty="0">
              <a:sym typeface="Wingdings"/>
            </a:endParaRP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>
                <a:sym typeface="Wingdings"/>
              </a:rPr>
              <a:t>Les robots suivent le bord de la cible de ligne devrait être une lecture de capteur de 50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>
                <a:sym typeface="Wingdings"/>
              </a:rPr>
              <a:t>L'erreur doit indiquer à quelle distance de la valeur du capteur se trouve une lecture de 50</a:t>
            </a:r>
          </a:p>
          <a:p>
            <a:pPr algn="just"/>
            <a:r>
              <a:rPr lang="fr-FR" b="1" dirty="0">
                <a:sym typeface="Wingdings"/>
              </a:rPr>
              <a:t>Effectuez une correction </a:t>
            </a: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/>
              </a:rPr>
              <a:t>Le robot effectue une action qui est proportionnelle à l'erreur.  Vous devez multiplier l'erreur par un facteur d'échelle pour déterminer la correction</a:t>
            </a:r>
            <a:endParaRPr lang="en-US" dirty="0">
              <a:sym typeface="Wingdings"/>
            </a:endParaRP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>
                <a:sym typeface="Wingdings"/>
              </a:rPr>
              <a:t>Pour suivre une ligne, un robot doit se tourner vers le bord de la ligne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>
                <a:sym typeface="Wingdings"/>
              </a:rPr>
              <a:t>Le robot doit tourner plus brusquement s'il est éloigné d'une ligne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dirty="0">
                <a:sym typeface="Wingdings"/>
              </a:rPr>
              <a:t>Comment faire :  Vous devez ajuster les données de pilotage sur le bloc de déplacement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Suivi</a:t>
            </a:r>
            <a:r>
              <a:rPr lang="en-US" dirty="0"/>
              <a:t> de la </a:t>
            </a:r>
            <a:r>
              <a:rPr lang="en-US" dirty="0" err="1"/>
              <a:t>ligne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078B6-788E-4991-AD96-4561823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411041"/>
            <a:ext cx="8245366" cy="3621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Pseudo-code 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/>
              <a:t>Calculez l'erreur = Distance de la ligne = (Lecture du capteur de lumière - Lecture de la cible)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/>
              <a:t>Échelez l'erreur pour déterminer un taux de correction.  Ajustez votre facteur d'échelle pour que votre robot suive la ligne plus facilement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fr-FR" dirty="0"/>
              <a:t>Utilisez la valeur de correction (calculée à l'étape 2) pour ajuster le virage du robot vers la ligne.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831580" cy="752706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Comment faire un suiveur de ligne proportionnel 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259BA-EE85-4452-A35F-E3473DB2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7160" y="6333000"/>
            <a:ext cx="4870585" cy="365125"/>
          </a:xfrm>
        </p:spPr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Défi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58185"/>
              </p:ext>
            </p:extLst>
          </p:nvPr>
        </p:nvGraphicFramePr>
        <p:xfrm>
          <a:off x="201864" y="1305252"/>
          <a:ext cx="8720260" cy="4322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Erreur</a:t>
                      </a:r>
                      <a:r>
                        <a:rPr lang="en-US" sz="1400" b="1" dirty="0"/>
                        <a:t> de </a:t>
                      </a:r>
                      <a:r>
                        <a:rPr lang="en-US" sz="1400" b="1" dirty="0" err="1"/>
                        <a:t>calcul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C20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988"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/>
                        <a:t>Distance de la ligne =(Lecture du capteur de lumière - Lecture de la cible)</a:t>
                      </a:r>
                      <a:endParaRPr lang="en-US" sz="1400" baseline="0" dirty="0"/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1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Correction de </a:t>
                      </a:r>
                      <a:r>
                        <a:rPr lang="en-US" sz="1400" b="1" dirty="0" err="1"/>
                        <a:t>calcul</a:t>
                      </a:r>
                      <a:endParaRPr lang="en-US" sz="14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074227"/>
                  </a:ext>
                </a:extLst>
              </a:tr>
              <a:tr h="1076221">
                <a:tc>
                  <a:txBody>
                    <a:bodyPr/>
                    <a:lstStyle/>
                    <a:p>
                      <a:pPr algn="just"/>
                      <a:r>
                        <a:rPr lang="fr-FR" sz="1400" dirty="0"/>
                        <a:t>Échelez l'erreur pour déterminer un taux de correction. Utilisez ceci pour ajuster la puissance absorbée sur le bloc de déplacement.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293876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de la correction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C342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391517"/>
                  </a:ext>
                </a:extLst>
              </a:tr>
              <a:tr h="538111">
                <a:tc>
                  <a:txBody>
                    <a:bodyPr/>
                    <a:lstStyle/>
                    <a:p>
                      <a:r>
                        <a:rPr lang="fr-FR" sz="1400" dirty="0"/>
                        <a:t>Utilisez la correction et une puissance de base pour contrôler chaque moteur.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45249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860DDD-6098-D84C-AEED-52935B3A8107}"/>
              </a:ext>
            </a:extLst>
          </p:cNvPr>
          <p:cNvSpPr txBox="1"/>
          <p:nvPr/>
        </p:nvSpPr>
        <p:spPr>
          <a:xfrm>
            <a:off x="4100945" y="1245673"/>
            <a:ext cx="482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Erreur</a:t>
            </a:r>
            <a:endParaRPr lang="en-US" sz="2000" dirty="0"/>
          </a:p>
        </p:txBody>
      </p:sp>
      <p:pic>
        <p:nvPicPr>
          <p:cNvPr id="15" name="Picture 14" descr="A picture containing fruit, food&#10;&#10;Description automatically generated">
            <a:extLst>
              <a:ext uri="{FF2B5EF4-FFF2-40B4-BE49-F238E27FC236}">
                <a16:creationId xmlns:a16="http://schemas.microsoft.com/office/drawing/2014/main" id="{95BD1C87-C68F-40CB-A731-CCA8CBB0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4836963"/>
            <a:ext cx="4405591" cy="730612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78218C-E241-44E1-9767-C20439B7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17" y="1782877"/>
            <a:ext cx="4363059" cy="752580"/>
          </a:xfrm>
          <a:prstGeom prst="rect">
            <a:avLst/>
          </a:prstGeom>
        </p:spPr>
      </p:pic>
      <p:pic>
        <p:nvPicPr>
          <p:cNvPr id="23" name="Picture 22" descr="A picture containing screenshot, drawing&#10;&#10;Description automatically generated">
            <a:extLst>
              <a:ext uri="{FF2B5EF4-FFF2-40B4-BE49-F238E27FC236}">
                <a16:creationId xmlns:a16="http://schemas.microsoft.com/office/drawing/2014/main" id="{C6905295-0DC2-4731-9479-1B7F9B21F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96" y="3071762"/>
            <a:ext cx="3143689" cy="714475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FE06F2-FE8D-4024-9019-A3B1AED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F35D7-2FD3-104E-B68F-A9AC378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C13BA-1E03-194F-913A-E629691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Suiveur</a:t>
            </a:r>
            <a:r>
              <a:rPr lang="en-US" dirty="0"/>
              <a:t> de </a:t>
            </a:r>
            <a:r>
              <a:rPr lang="en-US" dirty="0" err="1"/>
              <a:t>ligne</a:t>
            </a:r>
            <a:r>
              <a:rPr lang="en-US" dirty="0"/>
              <a:t> </a:t>
            </a:r>
            <a:r>
              <a:rPr lang="en-US" dirty="0" err="1"/>
              <a:t>proportionnel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E3EE-8B3F-1942-B29B-357FFC35C4A9}"/>
              </a:ext>
            </a:extLst>
          </p:cNvPr>
          <p:cNvSpPr txBox="1"/>
          <p:nvPr/>
        </p:nvSpPr>
        <p:spPr>
          <a:xfrm>
            <a:off x="5674583" y="1902744"/>
            <a:ext cx="324754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Partie 1 : Calculer l'erreur</a:t>
            </a:r>
          </a:p>
          <a:p>
            <a:pPr algn="just"/>
            <a:r>
              <a:rPr lang="fr-FR" sz="1400" dirty="0"/>
              <a:t>Notre objectif est de rester à la limite de la ligne (capteur de lumière = 50)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FDEE6-CACC-BD46-AFDE-D458019D5CB6}"/>
              </a:ext>
            </a:extLst>
          </p:cNvPr>
          <p:cNvSpPr txBox="1"/>
          <p:nvPr/>
        </p:nvSpPr>
        <p:spPr>
          <a:xfrm>
            <a:off x="5674583" y="2641408"/>
            <a:ext cx="32475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Partie 2 : Appliquer la correction</a:t>
            </a:r>
          </a:p>
          <a:p>
            <a:pPr algn="just"/>
            <a:r>
              <a:rPr lang="fr-FR" sz="1400" dirty="0"/>
              <a:t>L'erreur dans la partie 1 est multipliée par une constante de proportionnalité (0,3). Cette constante sera différente pour chaque robot/application. Voir la diapositive 8 pour savoir comment régler ce chiffre.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1B6A47-50AC-074D-A841-07ED54D58B67}"/>
              </a:ext>
            </a:extLst>
          </p:cNvPr>
          <p:cNvSpPr/>
          <p:nvPr/>
        </p:nvSpPr>
        <p:spPr>
          <a:xfrm>
            <a:off x="5674583" y="1902745"/>
            <a:ext cx="3247541" cy="2339102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44FECF-2C86-45E4-9409-41C70C5C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93" y="1921790"/>
            <a:ext cx="5307890" cy="3134973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F0DBB46-16D1-4E32-90B5-029ACDD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 clé : Régler la constante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09195"/>
            <a:ext cx="8238707" cy="4532805"/>
          </a:xfrm>
        </p:spPr>
        <p:txBody>
          <a:bodyPr>
            <a:noAutofit/>
          </a:bodyPr>
          <a:lstStyle/>
          <a:p>
            <a:pPr algn="just"/>
            <a:r>
              <a:rPr lang="fr-FR" sz="2000" dirty="0"/>
              <a:t>Notez que la constante 0,3 de la diapositive précédente est spécifique à notre robot - vous devez régler cette valeur pour vous-même</a:t>
            </a:r>
          </a:p>
          <a:p>
            <a:pPr algn="just"/>
            <a:r>
              <a:rPr lang="fr-FR" sz="2000" dirty="0"/>
              <a:t>Cette constante est appelée la constante de proportionnelle, ou constante de proportionnalité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La façon la plus courante de régler votre constante est l'essai et l'erreur.</a:t>
            </a:r>
          </a:p>
          <a:p>
            <a:pPr algn="just"/>
            <a:r>
              <a:rPr lang="fr-FR" sz="2000" dirty="0"/>
              <a:t>Cela peut prendre du temps. Voici quelques conseils :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sz="1800" dirty="0"/>
              <a:t>Commencez avec votre constante comme1.0 ajustez par ±0.5 initialement 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sz="1800" dirty="0"/>
              <a:t>Ajustez à un point où le contrôleur est assez souple</a:t>
            </a:r>
          </a:p>
          <a:p>
            <a:pPr marL="720725" lvl="1" indent="-360363" algn="just">
              <a:buFont typeface="Wingdings" panose="05000000000000000000" pitchFamily="2" charset="2"/>
              <a:buChar char="q"/>
            </a:pPr>
            <a:r>
              <a:rPr lang="fr-FR" sz="1800" dirty="0"/>
              <a:t>Ajustez ±0,1 pour un réglage 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CD6CE-BF95-4310-B5D6-D0FBCDF3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fr-FR" sz="1600" dirty="0"/>
              <a:t>Cette leçon a été créée par Sanjay </a:t>
            </a:r>
            <a:r>
              <a:rPr lang="fr-FR" sz="1600" dirty="0" err="1"/>
              <a:t>Seshan</a:t>
            </a:r>
            <a:r>
              <a:rPr lang="fr-FR" sz="1600" dirty="0"/>
              <a:t> et </a:t>
            </a:r>
            <a:r>
              <a:rPr lang="fr-FR" sz="1600" dirty="0" err="1"/>
              <a:t>Arvind</a:t>
            </a:r>
            <a:r>
              <a:rPr lang="fr-FR" sz="1600" dirty="0"/>
              <a:t> </a:t>
            </a:r>
            <a:r>
              <a:rPr lang="fr-FR" sz="1600" dirty="0" err="1"/>
              <a:t>Seshan</a:t>
            </a:r>
            <a:r>
              <a:rPr lang="fr-FR" sz="1600" dirty="0"/>
              <a:t> pour « SPIKE Prime </a:t>
            </a:r>
            <a:r>
              <a:rPr lang="fr-FR" sz="1600" dirty="0" err="1"/>
              <a:t>Lessons</a:t>
            </a:r>
            <a:r>
              <a:rPr lang="fr-FR" sz="1600" dirty="0"/>
              <a:t> »</a:t>
            </a:r>
          </a:p>
          <a:p>
            <a:r>
              <a:rPr lang="fr-FR" sz="1600" dirty="0"/>
              <a:t>D'autres leçons sont disponibles à l'adresse suivante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60" y="5862802"/>
            <a:ext cx="8831580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Ce travail est autorisé dans le cadre d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  <a:hlinkClick r:id="rId3"/>
              </a:rPr>
              <a:t>’</a:t>
            </a:r>
            <a:r>
              <a:rPr lang="fr-FR" altLang="en-US" sz="1200" dirty="0">
                <a:solidFill>
                  <a:srgbClr val="000000"/>
                </a:solidFill>
                <a:latin typeface="Helvetica Neue"/>
              </a:rPr>
              <a:t>une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668</Words>
  <Application>Microsoft Office PowerPoint</Application>
  <PresentationFormat>Affichage à l'écran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</vt:lpstr>
      <vt:lpstr>Wingdings 2</vt:lpstr>
      <vt:lpstr>Dividend</vt:lpstr>
      <vt:lpstr>Suiveur de ligne proportionnel</vt:lpstr>
      <vt:lpstr>Objectifs de la leçon</vt:lpstr>
      <vt:lpstr>A quelle distance se trouve le robot de la ligne ?</vt:lpstr>
      <vt:lpstr>Suivi de la ligne</vt:lpstr>
      <vt:lpstr>Comment faire un suiveur de ligne proportionnel ?</vt:lpstr>
      <vt:lpstr>Défi</vt:lpstr>
      <vt:lpstr>Suiveur de ligne proportionnel</vt:lpstr>
      <vt:lpstr>Étape clé : Régler la constante</vt:lpstr>
      <vt:lpstr>Générique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Sofia BEN SOUDA</cp:lastModifiedBy>
  <cp:revision>145</cp:revision>
  <dcterms:created xsi:type="dcterms:W3CDTF">2016-07-04T02:35:12Z</dcterms:created>
  <dcterms:modified xsi:type="dcterms:W3CDTF">2020-08-02T11:36:11Z</dcterms:modified>
</cp:coreProperties>
</file>