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1"/>
  </p:notesMasterIdLst>
  <p:handoutMasterIdLst>
    <p:handoutMasterId r:id="rId12"/>
  </p:handoutMasterIdLst>
  <p:sldIdLst>
    <p:sldId id="275" r:id="rId2"/>
    <p:sldId id="257" r:id="rId3"/>
    <p:sldId id="294" r:id="rId4"/>
    <p:sldId id="287" r:id="rId5"/>
    <p:sldId id="278" r:id="rId6"/>
    <p:sldId id="286" r:id="rId7"/>
    <p:sldId id="285" r:id="rId8"/>
    <p:sldId id="284"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C342"/>
    <a:srgbClr val="FFD500"/>
    <a:srgbClr val="FFB31D"/>
    <a:srgbClr val="0EAE9F"/>
    <a:srgbClr val="13B09B"/>
    <a:srgbClr val="0290F8"/>
    <a:srgbClr val="FE59D0"/>
    <a:srgbClr val="F55455"/>
    <a:srgbClr val="FF9732"/>
    <a:srgbClr val="02B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3"/>
  </p:normalViewPr>
  <p:slideViewPr>
    <p:cSldViewPr snapToGrid="0" snapToObjects="1">
      <p:cViewPr varScale="1">
        <p:scale>
          <a:sx n="83" d="100"/>
          <a:sy n="83" d="100"/>
        </p:scale>
        <p:origin x="137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8/2/2020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‹N°›</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8/2/2020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‹N°›</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2020 FLLTutorials, Last edit 05/25/2020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2020 FLLTutorials, Last edit 05/25/2020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US"/>
              <a:t>© 2020 FLLTutorials, Last edit 05/25/2020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2020 FLLTutorials, Last edit 05/25/2020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 2020 FLLTutorials, Last edit 05/25/2020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2020 FLLTutorials, Last edit 05/25/2020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 2020 FLLTutorials, Last edit 05/25/2020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 2020 FLLTutorials, Last edit 05/25/2020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2020 FLLTutorials, Last edit 05/25/2020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2020 FLLTutorials, Last edit 05/25/2020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 2020 FLLTutorials, Last edit 05/25/2020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‹N°›</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normAutofit fontScale="90000"/>
          </a:bodyPr>
          <a:lstStyle/>
          <a:p>
            <a:pPr algn="ctr"/>
            <a:r>
              <a:rPr lang="en-US" dirty="0" err="1"/>
              <a:t>Déplacement</a:t>
            </a:r>
            <a:r>
              <a:rPr lang="en-US" dirty="0"/>
              <a:t> du gyroscope </a:t>
            </a:r>
            <a:r>
              <a:rPr lang="en-US" dirty="0" err="1"/>
              <a:t>en</a:t>
            </a:r>
            <a:r>
              <a:rPr lang="en-US" dirty="0"/>
              <a:t> </a:t>
            </a:r>
            <a:r>
              <a:rPr lang="en-US" dirty="0" err="1"/>
              <a:t>ligne</a:t>
            </a:r>
            <a:r>
              <a:rPr lang="en-US"/>
              <a:t> droite</a:t>
            </a:r>
            <a:endParaRPr lang="en-US" dirty="0"/>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Objectifs</a:t>
            </a:r>
            <a:r>
              <a:rPr lang="en-US" dirty="0"/>
              <a:t> de la </a:t>
            </a:r>
            <a:r>
              <a:rPr lang="en-US" dirty="0" err="1"/>
              <a:t>leçon</a:t>
            </a:r>
            <a:endParaRPr lang="en-US" dirty="0"/>
          </a:p>
        </p:txBody>
      </p:sp>
      <p:sp>
        <p:nvSpPr>
          <p:cNvPr id="3" name="Content Placeholder 2"/>
          <p:cNvSpPr>
            <a:spLocks noGrp="1"/>
          </p:cNvSpPr>
          <p:nvPr>
            <p:ph idx="1"/>
          </p:nvPr>
        </p:nvSpPr>
        <p:spPr>
          <a:xfrm>
            <a:off x="155088" y="1140007"/>
            <a:ext cx="8831580" cy="2409220"/>
          </a:xfrm>
        </p:spPr>
        <p:txBody>
          <a:bodyPr/>
          <a:lstStyle/>
          <a:p>
            <a:pPr algn="just"/>
            <a:r>
              <a:rPr lang="fr-FR" dirty="0"/>
              <a:t>Apprenez à appliquer le contrôle proportionnel pour que votre robot se déplace en ligne droite</a:t>
            </a:r>
          </a:p>
          <a:p>
            <a:pPr algn="just"/>
            <a:r>
              <a:rPr lang="fr-FR" dirty="0"/>
              <a:t>Apprenez à appliquer un contrôle proportionnel au déplacement du capteur gyroscopique à un angle particulier</a:t>
            </a:r>
          </a:p>
          <a:p>
            <a:pPr algn="just"/>
            <a:endParaRPr lang="fr-FR" dirty="0"/>
          </a:p>
        </p:txBody>
      </p:sp>
      <p:sp>
        <p:nvSpPr>
          <p:cNvPr id="4" name="Footer Placeholder 3"/>
          <p:cNvSpPr>
            <a:spLocks noGrp="1"/>
          </p:cNvSpPr>
          <p:nvPr>
            <p:ph type="ftr" sz="quarter" idx="11"/>
          </p:nvPr>
        </p:nvSpPr>
        <p:spPr/>
        <p:txBody>
          <a:bodyPr/>
          <a:lstStyle/>
          <a:p>
            <a:r>
              <a:rPr lang="en-US"/>
              <a:t>© 2020 FLLTutorials, Last edit 05/25/2020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 y="1275353"/>
            <a:ext cx="8423419" cy="4307294"/>
          </a:xfrm>
        </p:spPr>
        <p:txBody>
          <a:bodyPr>
            <a:normAutofit/>
          </a:bodyPr>
          <a:lstStyle/>
          <a:p>
            <a:pPr algn="just"/>
            <a:r>
              <a:rPr lang="fr-FR" dirty="0"/>
              <a:t>Vous devez passer par la leçon sur le suiveur de ligne proportionnel avant de terminer cette leçon</a:t>
            </a:r>
          </a:p>
          <a:p>
            <a:pPr algn="just"/>
            <a:r>
              <a:rPr lang="fr-FR" dirty="0"/>
              <a:t>Vous devez également compléter la leçon de virage avec gyroscope</a:t>
            </a:r>
          </a:p>
        </p:txBody>
      </p:sp>
      <p:sp>
        <p:nvSpPr>
          <p:cNvPr id="4" name="Footer Placeholder 3"/>
          <p:cNvSpPr>
            <a:spLocks noGrp="1"/>
          </p:cNvSpPr>
          <p:nvPr>
            <p:ph type="ftr" sz="quarter" idx="11"/>
          </p:nvPr>
        </p:nvSpPr>
        <p:spPr/>
        <p:txBody>
          <a:bodyPr/>
          <a:lstStyle/>
          <a:p>
            <a:r>
              <a:rPr lang="en-US"/>
              <a:t>© 2020 FLLTutorials, Last edit 05/25/2020</a:t>
            </a:r>
          </a:p>
        </p:txBody>
      </p:sp>
      <p:sp>
        <p:nvSpPr>
          <p:cNvPr id="2" name="Title 1"/>
          <p:cNvSpPr>
            <a:spLocks noGrp="1"/>
          </p:cNvSpPr>
          <p:nvPr>
            <p:ph type="title"/>
          </p:nvPr>
        </p:nvSpPr>
        <p:spPr/>
        <p:txBody>
          <a:bodyPr/>
          <a:lstStyle/>
          <a:p>
            <a:r>
              <a:rPr lang="en-US" dirty="0"/>
              <a:t>Conseils pour </a:t>
            </a:r>
            <a:r>
              <a:rPr lang="en-US" dirty="0" err="1"/>
              <a:t>réussir</a:t>
            </a:r>
            <a:endParaRPr lang="en-US" dirty="0"/>
          </a:p>
        </p:txBody>
      </p:sp>
      <p:sp>
        <p:nvSpPr>
          <p:cNvPr id="5" name="Slide Number Placeholder 4">
            <a:extLst>
              <a:ext uri="{FF2B5EF4-FFF2-40B4-BE49-F238E27FC236}">
                <a16:creationId xmlns:a16="http://schemas.microsoft.com/office/drawing/2014/main" id="{A623AB99-7AC6-41E9-9E83-525D3BB07EE0}"/>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1920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ABCAE8-E5F2-C349-9303-A74EF515003C}"/>
              </a:ext>
            </a:extLst>
          </p:cNvPr>
          <p:cNvSpPr>
            <a:spLocks noGrp="1"/>
          </p:cNvSpPr>
          <p:nvPr>
            <p:ph idx="1"/>
          </p:nvPr>
        </p:nvSpPr>
        <p:spPr>
          <a:xfrm>
            <a:off x="235757" y="1406931"/>
            <a:ext cx="4374475" cy="4307294"/>
          </a:xfrm>
        </p:spPr>
        <p:txBody>
          <a:bodyPr/>
          <a:lstStyle/>
          <a:p>
            <a:pPr algn="just"/>
            <a:r>
              <a:rPr lang="fr-FR" dirty="0"/>
              <a:t>Imaginez que vous vouliez rouler sur 200 cm d'affilée</a:t>
            </a:r>
          </a:p>
          <a:p>
            <a:pPr algn="just"/>
            <a:r>
              <a:rPr lang="fr-FR" dirty="0"/>
              <a:t>En voyageant, votre robot est heurté par quelque chose</a:t>
            </a:r>
          </a:p>
          <a:p>
            <a:pPr algn="just"/>
            <a:r>
              <a:rPr lang="fr-FR" dirty="0"/>
              <a:t>Un programme de déplacement droit du gyroscope aide le robot à se redresser, mais avec un décalage par rapport à la hauteur de la bosse.</a:t>
            </a:r>
          </a:p>
        </p:txBody>
      </p:sp>
      <p:sp>
        <p:nvSpPr>
          <p:cNvPr id="3" name="Footer Placeholder 2">
            <a:extLst>
              <a:ext uri="{FF2B5EF4-FFF2-40B4-BE49-F238E27FC236}">
                <a16:creationId xmlns:a16="http://schemas.microsoft.com/office/drawing/2014/main" id="{A8B96F4E-CA91-5545-960E-25252EB6E015}"/>
              </a:ext>
            </a:extLst>
          </p:cNvPr>
          <p:cNvSpPr>
            <a:spLocks noGrp="1"/>
          </p:cNvSpPr>
          <p:nvPr>
            <p:ph type="ftr" sz="quarter" idx="11"/>
          </p:nvPr>
        </p:nvSpPr>
        <p:spPr/>
        <p:txBody>
          <a:bodyPr/>
          <a:lstStyle/>
          <a:p>
            <a:r>
              <a:rPr lang="en-US"/>
              <a:t>© 2020 FLLTutorials, Last edit 05/25/2020</a:t>
            </a:r>
          </a:p>
        </p:txBody>
      </p:sp>
      <p:sp>
        <p:nvSpPr>
          <p:cNvPr id="4" name="Title 3">
            <a:extLst>
              <a:ext uri="{FF2B5EF4-FFF2-40B4-BE49-F238E27FC236}">
                <a16:creationId xmlns:a16="http://schemas.microsoft.com/office/drawing/2014/main" id="{B9B21D82-A388-6E48-8B08-58D9349EFE8E}"/>
              </a:ext>
            </a:extLst>
          </p:cNvPr>
          <p:cNvSpPr>
            <a:spLocks noGrp="1"/>
          </p:cNvSpPr>
          <p:nvPr>
            <p:ph type="title"/>
          </p:nvPr>
        </p:nvSpPr>
        <p:spPr>
          <a:xfrm>
            <a:off x="88409" y="292975"/>
            <a:ext cx="8918431" cy="752706"/>
          </a:xfrm>
        </p:spPr>
        <p:txBody>
          <a:bodyPr>
            <a:normAutofit fontScale="90000"/>
          </a:bodyPr>
          <a:lstStyle/>
          <a:p>
            <a:r>
              <a:rPr lang="fr-FR" dirty="0"/>
              <a:t>Qu'est-ce que le gyroscope se déplace en ligne droite ?</a:t>
            </a:r>
          </a:p>
        </p:txBody>
      </p:sp>
      <p:grpSp>
        <p:nvGrpSpPr>
          <p:cNvPr id="10" name="Group 9">
            <a:extLst>
              <a:ext uri="{FF2B5EF4-FFF2-40B4-BE49-F238E27FC236}">
                <a16:creationId xmlns:a16="http://schemas.microsoft.com/office/drawing/2014/main" id="{BDD53BD4-D7F0-6149-9DFD-A905821922E0}"/>
              </a:ext>
            </a:extLst>
          </p:cNvPr>
          <p:cNvGrpSpPr/>
          <p:nvPr/>
        </p:nvGrpSpPr>
        <p:grpSpPr>
          <a:xfrm rot="20926503">
            <a:off x="5675532" y="2425868"/>
            <a:ext cx="914400" cy="578070"/>
            <a:chOff x="5286703" y="3348858"/>
            <a:chExt cx="914400" cy="578070"/>
          </a:xfrm>
        </p:grpSpPr>
        <p:sp>
          <p:nvSpPr>
            <p:cNvPr id="5" name="Rounded Rectangle 4">
              <a:extLst>
                <a:ext uri="{FF2B5EF4-FFF2-40B4-BE49-F238E27FC236}">
                  <a16:creationId xmlns:a16="http://schemas.microsoft.com/office/drawing/2014/main" id="{AF854238-F8EE-9544-B373-CA415F7F2D65}"/>
                </a:ext>
              </a:extLst>
            </p:cNvPr>
            <p:cNvSpPr/>
            <p:nvPr/>
          </p:nvSpPr>
          <p:spPr>
            <a:xfrm>
              <a:off x="5286703" y="3429000"/>
              <a:ext cx="914400" cy="417786"/>
            </a:xfrm>
            <a:prstGeom prst="round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5045CFA-7C08-9A40-901A-10ACA1B45ECE}"/>
                </a:ext>
              </a:extLst>
            </p:cNvPr>
            <p:cNvSpPr/>
            <p:nvPr/>
          </p:nvSpPr>
          <p:spPr>
            <a:xfrm>
              <a:off x="5449614" y="3846786"/>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E54C14C-D68F-874A-A36E-DCE331763FE9}"/>
                </a:ext>
              </a:extLst>
            </p:cNvPr>
            <p:cNvSpPr/>
            <p:nvPr/>
          </p:nvSpPr>
          <p:spPr>
            <a:xfrm>
              <a:off x="5449614" y="3348858"/>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916B457-5D62-5F41-BD8F-5D3D9AB64D73}"/>
                </a:ext>
              </a:extLst>
            </p:cNvPr>
            <p:cNvSpPr/>
            <p:nvPr/>
          </p:nvSpPr>
          <p:spPr>
            <a:xfrm>
              <a:off x="5872654" y="336199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D80AE8-C52A-7B49-9859-3B731F4893FB}"/>
                </a:ext>
              </a:extLst>
            </p:cNvPr>
            <p:cNvSpPr/>
            <p:nvPr/>
          </p:nvSpPr>
          <p:spPr>
            <a:xfrm>
              <a:off x="5872654" y="385335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D0297462-1F1E-FE47-82A5-78F2D953676B}"/>
              </a:ext>
            </a:extLst>
          </p:cNvPr>
          <p:cNvCxnSpPr>
            <a:cxnSpLocks/>
          </p:cNvCxnSpPr>
          <p:nvPr/>
        </p:nvCxnSpPr>
        <p:spPr>
          <a:xfrm flipV="1">
            <a:off x="6621850" y="2560850"/>
            <a:ext cx="2035723" cy="384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Snip Same Side Corner Rectangle 15">
            <a:extLst>
              <a:ext uri="{FF2B5EF4-FFF2-40B4-BE49-F238E27FC236}">
                <a16:creationId xmlns:a16="http://schemas.microsoft.com/office/drawing/2014/main" id="{403BEA3C-D4F0-A744-AC22-6DD8F6D6F752}"/>
              </a:ext>
            </a:extLst>
          </p:cNvPr>
          <p:cNvSpPr/>
          <p:nvPr/>
        </p:nvSpPr>
        <p:spPr>
          <a:xfrm>
            <a:off x="6319513" y="2983515"/>
            <a:ext cx="350743" cy="356314"/>
          </a:xfrm>
          <a:prstGeom prst="snip2Same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EC4B89C-C337-C849-B698-5FB6037534E8}"/>
              </a:ext>
            </a:extLst>
          </p:cNvPr>
          <p:cNvCxnSpPr>
            <a:cxnSpLocks/>
          </p:cNvCxnSpPr>
          <p:nvPr/>
        </p:nvCxnSpPr>
        <p:spPr>
          <a:xfrm>
            <a:off x="4818432" y="2898492"/>
            <a:ext cx="760746"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Slide Number Placeholder 10">
            <a:extLst>
              <a:ext uri="{FF2B5EF4-FFF2-40B4-BE49-F238E27FC236}">
                <a16:creationId xmlns:a16="http://schemas.microsoft.com/office/drawing/2014/main" id="{70505F2F-EC96-498D-8126-EA6FBD3BFD03}"/>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281015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2" name="Title 1"/>
          <p:cNvSpPr>
            <a:spLocks noGrp="1"/>
          </p:cNvSpPr>
          <p:nvPr>
            <p:ph type="title"/>
          </p:nvPr>
        </p:nvSpPr>
        <p:spPr/>
        <p:txBody>
          <a:bodyPr/>
          <a:lstStyle/>
          <a:p>
            <a:r>
              <a:rPr lang="en-US" dirty="0"/>
              <a:t>Comment </a:t>
            </a:r>
            <a:r>
              <a:rPr lang="en-US" dirty="0" err="1"/>
              <a:t>ça</a:t>
            </a:r>
            <a:r>
              <a:rPr lang="en-US" dirty="0"/>
              <a:t> </a:t>
            </a:r>
            <a:r>
              <a:rPr lang="en-US" dirty="0" err="1"/>
              <a:t>marche</a:t>
            </a:r>
            <a:r>
              <a:rPr lang="en-US" dirty="0"/>
              <a:t> ?</a:t>
            </a:r>
          </a:p>
        </p:txBody>
      </p:sp>
      <p:graphicFrame>
        <p:nvGraphicFramePr>
          <p:cNvPr id="7" name="Table 6"/>
          <p:cNvGraphicFramePr>
            <a:graphicFrameLocks noGrp="1"/>
          </p:cNvGraphicFramePr>
          <p:nvPr>
            <p:extLst>
              <p:ext uri="{D42A27DB-BD31-4B8C-83A1-F6EECF244321}">
                <p14:modId xmlns:p14="http://schemas.microsoft.com/office/powerpoint/2010/main" val="4065953821"/>
              </p:ext>
            </p:extLst>
          </p:nvPr>
        </p:nvGraphicFramePr>
        <p:xfrm>
          <a:off x="562838" y="2847186"/>
          <a:ext cx="7870372" cy="3296920"/>
        </p:xfrm>
        <a:graphic>
          <a:graphicData uri="http://schemas.openxmlformats.org/drawingml/2006/table">
            <a:tbl>
              <a:tblPr firstRow="1" bandRow="1">
                <a:tableStyleId>{2D5ABB26-0587-4C30-8999-92F81FD0307C}</a:tableStyleId>
              </a:tblPr>
              <a:tblGrid>
                <a:gridCol w="1421575">
                  <a:extLst>
                    <a:ext uri="{9D8B030D-6E8A-4147-A177-3AD203B41FA5}">
                      <a16:colId xmlns:a16="http://schemas.microsoft.com/office/drawing/2014/main" val="20000"/>
                    </a:ext>
                  </a:extLst>
                </a:gridCol>
                <a:gridCol w="1700896">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2004701">
                  <a:extLst>
                    <a:ext uri="{9D8B030D-6E8A-4147-A177-3AD203B41FA5}">
                      <a16:colId xmlns:a16="http://schemas.microsoft.com/office/drawing/2014/main" val="20003"/>
                    </a:ext>
                  </a:extLst>
                </a:gridCol>
              </a:tblGrid>
              <a:tr h="370840">
                <a:tc>
                  <a:txBody>
                    <a:bodyPr/>
                    <a:lstStyle/>
                    <a:p>
                      <a:pPr algn="ctr"/>
                      <a:r>
                        <a:rPr lang="en-US" b="1" dirty="0"/>
                        <a:t>Application</a:t>
                      </a:r>
                    </a:p>
                  </a:txBody>
                  <a:tcPr>
                    <a:solidFill>
                      <a:srgbClr val="F5C201"/>
                    </a:solidFill>
                  </a:tcPr>
                </a:tc>
                <a:tc>
                  <a:txBody>
                    <a:bodyPr/>
                    <a:lstStyle/>
                    <a:p>
                      <a:pPr algn="ctr"/>
                      <a:r>
                        <a:rPr lang="en-US" b="1" dirty="0"/>
                        <a:t>Objectif</a:t>
                      </a:r>
                    </a:p>
                  </a:txBody>
                  <a:tcPr>
                    <a:solidFill>
                      <a:srgbClr val="F5C201"/>
                    </a:solidFill>
                  </a:tcPr>
                </a:tc>
                <a:tc>
                  <a:txBody>
                    <a:bodyPr/>
                    <a:lstStyle/>
                    <a:p>
                      <a:pPr algn="ctr"/>
                      <a:r>
                        <a:rPr lang="en-US" b="1" dirty="0" err="1"/>
                        <a:t>Erreur</a:t>
                      </a:r>
                      <a:endParaRPr lang="en-US" b="1" dirty="0"/>
                    </a:p>
                  </a:txBody>
                  <a:tcPr>
                    <a:solidFill>
                      <a:srgbClr val="F5C201"/>
                    </a:solidFill>
                  </a:tcPr>
                </a:tc>
                <a:tc>
                  <a:txBody>
                    <a:bodyPr/>
                    <a:lstStyle/>
                    <a:p>
                      <a:pPr algn="ctr"/>
                      <a:r>
                        <a:rPr lang="en-US" b="1" dirty="0"/>
                        <a:t>Correction</a:t>
                      </a:r>
                    </a:p>
                  </a:txBody>
                  <a:tcPr>
                    <a:solidFill>
                      <a:srgbClr val="F5C201"/>
                    </a:solidFill>
                  </a:tcPr>
                </a:tc>
                <a:extLst>
                  <a:ext uri="{0D108BD9-81ED-4DB2-BD59-A6C34878D82A}">
                    <a16:rowId xmlns:a16="http://schemas.microsoft.com/office/drawing/2014/main" val="10000"/>
                  </a:ext>
                </a:extLst>
              </a:tr>
              <a:tr h="370840">
                <a:tc>
                  <a:txBody>
                    <a:bodyPr/>
                    <a:lstStyle/>
                    <a:p>
                      <a:pPr algn="ctr"/>
                      <a:r>
                        <a:rPr lang="fr-FR" b="1" dirty="0"/>
                        <a:t>Gyroscope qui se déplace en ligne droite</a:t>
                      </a:r>
                    </a:p>
                    <a:p>
                      <a:pPr algn="ctr"/>
                      <a:endParaRPr lang="en-US" b="1" dirty="0"/>
                    </a:p>
                  </a:txBody>
                  <a:tcPr/>
                </a:tc>
                <a:tc>
                  <a:txBody>
                    <a:bodyPr/>
                    <a:lstStyle/>
                    <a:p>
                      <a:pPr algn="ctr"/>
                      <a:r>
                        <a:rPr lang="fr-FR" dirty="0"/>
                        <a:t>Faire en sorte que le robot ait un cap/angle constant</a:t>
                      </a:r>
                      <a:endParaRPr lang="en-US" dirty="0"/>
                    </a:p>
                  </a:txBody>
                  <a:tcPr/>
                </a:tc>
                <a:tc>
                  <a:txBody>
                    <a:bodyPr/>
                    <a:lstStyle/>
                    <a:p>
                      <a:pPr algn="ctr"/>
                      <a:r>
                        <a:rPr lang="fr-FR" dirty="0"/>
                        <a:t>A quelle distance vous êtes de ce cap/angle</a:t>
                      </a:r>
                      <a:endParaRPr lang="en-US" dirty="0"/>
                    </a:p>
                  </a:txBody>
                  <a:tcPr/>
                </a:tc>
                <a:tc>
                  <a:txBody>
                    <a:bodyPr/>
                    <a:lstStyle/>
                    <a:p>
                      <a:pPr algn="ctr"/>
                      <a:r>
                        <a:rPr lang="fr-FR" dirty="0"/>
                        <a:t>Tournez plus vite en fonction de la distance qui vous sépare de cet angle</a:t>
                      </a:r>
                      <a:endParaRPr lang="en-US" dirty="0"/>
                    </a:p>
                  </a:txBody>
                  <a:tcPr/>
                </a:tc>
                <a:extLst>
                  <a:ext uri="{0D108BD9-81ED-4DB2-BD59-A6C34878D82A}">
                    <a16:rowId xmlns:a16="http://schemas.microsoft.com/office/drawing/2014/main" val="10001"/>
                  </a:ext>
                </a:extLst>
              </a:tr>
              <a:tr h="370840">
                <a:tc>
                  <a:txBody>
                    <a:bodyPr/>
                    <a:lstStyle/>
                    <a:p>
                      <a:pPr algn="ctr"/>
                      <a:r>
                        <a:rPr lang="en-US" b="1" dirty="0" err="1">
                          <a:solidFill>
                            <a:schemeClr val="tx1"/>
                          </a:solidFill>
                        </a:rPr>
                        <a:t>Suiveur</a:t>
                      </a:r>
                      <a:r>
                        <a:rPr lang="en-US" b="1" dirty="0">
                          <a:solidFill>
                            <a:schemeClr val="tx1"/>
                          </a:solidFill>
                        </a:rPr>
                        <a:t> de </a:t>
                      </a:r>
                      <a:r>
                        <a:rPr lang="en-US" b="1" dirty="0" err="1">
                          <a:solidFill>
                            <a:schemeClr val="tx1"/>
                          </a:solidFill>
                        </a:rPr>
                        <a:t>ligne</a:t>
                      </a:r>
                      <a:endParaRPr lang="en-US" b="1" dirty="0">
                        <a:solidFill>
                          <a:schemeClr val="tx1"/>
                        </a:solidFill>
                      </a:endParaRPr>
                    </a:p>
                  </a:txBody>
                  <a:tcPr/>
                </a:tc>
                <a:tc>
                  <a:txBody>
                    <a:bodyPr/>
                    <a:lstStyle/>
                    <a:p>
                      <a:pPr algn="ctr"/>
                      <a:r>
                        <a:rPr lang="fr-FR" dirty="0">
                          <a:solidFill>
                            <a:schemeClr val="tx1"/>
                          </a:solidFill>
                        </a:rPr>
                        <a:t>Restez au bord de la ligne</a:t>
                      </a:r>
                      <a:endParaRPr lang="en-US" dirty="0">
                        <a:solidFill>
                          <a:schemeClr val="tx1"/>
                        </a:solidFill>
                      </a:endParaRPr>
                    </a:p>
                  </a:txBody>
                  <a:tcPr/>
                </a:tc>
                <a:tc>
                  <a:txBody>
                    <a:bodyPr/>
                    <a:lstStyle/>
                    <a:p>
                      <a:pPr algn="ctr"/>
                      <a:r>
                        <a:rPr lang="fr-FR" dirty="0">
                          <a:solidFill>
                            <a:schemeClr val="tx1"/>
                          </a:solidFill>
                        </a:rPr>
                        <a:t>Quelle est la distance entre nos relevés de lumière et ceux au bord de la ligne (</a:t>
                      </a:r>
                      <a:r>
                        <a:rPr lang="fr-FR" dirty="0" err="1">
                          <a:solidFill>
                            <a:schemeClr val="tx1"/>
                          </a:solidFill>
                        </a:rPr>
                        <a:t>lumière_actuelle</a:t>
                      </a:r>
                      <a:r>
                        <a:rPr lang="fr-FR" dirty="0">
                          <a:solidFill>
                            <a:schemeClr val="tx1"/>
                          </a:solidFill>
                        </a:rPr>
                        <a:t> – </a:t>
                      </a:r>
                      <a:r>
                        <a:rPr lang="fr-FR" dirty="0" err="1">
                          <a:solidFill>
                            <a:schemeClr val="tx1"/>
                          </a:solidFill>
                        </a:rPr>
                        <a:t>lumière_cible</a:t>
                      </a:r>
                      <a:r>
                        <a:rPr lang="fr-FR" dirty="0">
                          <a:solidFill>
                            <a:schemeClr val="tx1"/>
                          </a:solidFill>
                        </a:rPr>
                        <a:t>)</a:t>
                      </a:r>
                      <a:endParaRPr lang="en-US" dirty="0">
                        <a:solidFill>
                          <a:schemeClr val="tx1"/>
                        </a:solidFill>
                      </a:endParaRPr>
                    </a:p>
                  </a:txBody>
                  <a:tcPr/>
                </a:tc>
                <a:tc>
                  <a:txBody>
                    <a:bodyPr/>
                    <a:lstStyle/>
                    <a:p>
                      <a:pPr algn="ctr"/>
                      <a:r>
                        <a:rPr lang="fr-FR" dirty="0">
                          <a:solidFill>
                            <a:schemeClr val="tx1"/>
                          </a:solidFill>
                        </a:rPr>
                        <a:t>Tournez plus aigu en fonction de la distance de la ligne</a:t>
                      </a:r>
                    </a:p>
                  </a:txBody>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5E28FB1A-7BC3-4643-A85C-C9D3447168A2}"/>
              </a:ext>
            </a:extLst>
          </p:cNvPr>
          <p:cNvSpPr/>
          <p:nvPr/>
        </p:nvSpPr>
        <p:spPr>
          <a:xfrm>
            <a:off x="175260" y="1398805"/>
            <a:ext cx="7949377" cy="1323439"/>
          </a:xfrm>
          <a:prstGeom prst="rect">
            <a:avLst/>
          </a:prstGeom>
        </p:spPr>
        <p:txBody>
          <a:bodyPr wrap="square">
            <a:spAutoFit/>
          </a:bodyPr>
          <a:lstStyle/>
          <a:p>
            <a:pPr marL="285750" indent="-285750" algn="just">
              <a:buFont typeface="Arial" panose="020B0604020202020204" pitchFamily="34" charset="0"/>
              <a:buChar char="•"/>
            </a:pPr>
            <a:r>
              <a:rPr lang="fr-FR" sz="2000" dirty="0"/>
              <a:t>Un suiveur de ligne proportionnel et un code de déplacement droit gyroscopique partagent des propriétés similaires</a:t>
            </a:r>
          </a:p>
          <a:p>
            <a:pPr marL="285750" indent="-285750" algn="just">
              <a:buFont typeface="Arial" panose="020B0604020202020204" pitchFamily="34" charset="0"/>
              <a:buChar char="•"/>
            </a:pPr>
            <a:r>
              <a:rPr lang="fr-FR" sz="2000" dirty="0"/>
              <a:t>Pour écrire un programme de déplacement droit du gyroscope, vous devez d'abord réfléchir à l'erreur et à la correction à apporter</a:t>
            </a:r>
          </a:p>
        </p:txBody>
      </p:sp>
      <p:sp>
        <p:nvSpPr>
          <p:cNvPr id="5" name="Slide Number Placeholder 4">
            <a:extLst>
              <a:ext uri="{FF2B5EF4-FFF2-40B4-BE49-F238E27FC236}">
                <a16:creationId xmlns:a16="http://schemas.microsoft.com/office/drawing/2014/main" id="{2BE6153E-11FB-4C0C-9D79-485D149963D6}"/>
              </a:ext>
            </a:extLst>
          </p:cNvPr>
          <p:cNvSpPr>
            <a:spLocks noGrp="1"/>
          </p:cNvSpPr>
          <p:nvPr>
            <p:ph type="sldNum" sz="quarter" idx="12"/>
          </p:nvPr>
        </p:nvSpPr>
        <p:spPr/>
        <p:txBody>
          <a:bodyPr/>
          <a:lstStyle/>
          <a:p>
            <a:fld id="{BBD74847-7BE4-4E4D-8159-51DF7B93C616}" type="slidenum">
              <a:rPr lang="en-US" smtClean="0"/>
              <a:t>5</a:t>
            </a:fld>
            <a:endParaRPr lang="en-US"/>
          </a:p>
        </p:txBody>
      </p:sp>
    </p:spTree>
    <p:extLst>
      <p:ext uri="{BB962C8B-B14F-4D97-AF65-F5344CB8AC3E}">
        <p14:creationId xmlns:p14="http://schemas.microsoft.com/office/powerpoint/2010/main" val="200339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A8CFB4-26F6-7342-80AF-B7FEA3A384B4}"/>
              </a:ext>
            </a:extLst>
          </p:cNvPr>
          <p:cNvSpPr>
            <a:spLocks noGrp="1"/>
          </p:cNvSpPr>
          <p:nvPr>
            <p:ph idx="1"/>
          </p:nvPr>
        </p:nvSpPr>
        <p:spPr/>
        <p:txBody>
          <a:bodyPr>
            <a:normAutofit/>
          </a:bodyPr>
          <a:lstStyle/>
          <a:p>
            <a:r>
              <a:rPr lang="fr-FR" dirty="0"/>
              <a:t>Réglez les moteurs de mouvement</a:t>
            </a:r>
          </a:p>
          <a:p>
            <a:r>
              <a:rPr lang="fr-FR" dirty="0"/>
              <a:t>Remettez votre </a:t>
            </a:r>
            <a:r>
              <a:rPr lang="fr-FR" dirty="0" err="1"/>
              <a:t>YAW</a:t>
            </a:r>
            <a:r>
              <a:rPr lang="fr-FR" dirty="0"/>
              <a:t> valeur à 0</a:t>
            </a:r>
          </a:p>
          <a:p>
            <a:r>
              <a:rPr lang="fr-FR" dirty="0"/>
              <a:t>Dans une boucle, calculez l'erreur et appliquez la correction</a:t>
            </a:r>
          </a:p>
          <a:p>
            <a:pPr marL="720725" lvl="1" indent="-360363">
              <a:buFont typeface="Wingdings" panose="05000000000000000000" pitchFamily="2" charset="2"/>
              <a:buChar char="q"/>
            </a:pPr>
            <a:r>
              <a:rPr lang="fr-FR" dirty="0"/>
              <a:t>Partie 1 : Erreur de calcul (à quelle distance de l'angle cible)</a:t>
            </a:r>
          </a:p>
          <a:p>
            <a:pPr marL="1081088" lvl="2" indent="-360363">
              <a:buFont typeface="Arial" panose="020B0604020202020204" pitchFamily="34" charset="0"/>
              <a:buChar char="•"/>
            </a:pPr>
            <a:r>
              <a:rPr lang="fr-FR" dirty="0"/>
              <a:t>Pour se déplacer en ligne droite --&gt; Angle </a:t>
            </a:r>
            <a:r>
              <a:rPr lang="fr-FR" dirty="0" err="1"/>
              <a:t>YAW</a:t>
            </a:r>
            <a:r>
              <a:rPr lang="fr-FR" dirty="0"/>
              <a:t> cible = 0 (Note : En supposant un placement horizontal du Hub, nous devons regarder la direction du </a:t>
            </a:r>
            <a:r>
              <a:rPr lang="fr-FR" dirty="0" err="1"/>
              <a:t>YAW</a:t>
            </a:r>
            <a:r>
              <a:rPr lang="fr-FR" dirty="0"/>
              <a:t> pour le décalage de l'angle. Cela peut être différent pour votre configuration)</a:t>
            </a:r>
          </a:p>
          <a:p>
            <a:pPr marL="1081088" lvl="2" indent="-360363">
              <a:buFont typeface="Arial" panose="020B0604020202020204" pitchFamily="34" charset="0"/>
              <a:buChar char="•"/>
            </a:pPr>
            <a:r>
              <a:rPr lang="fr-FR" dirty="0"/>
              <a:t>La distance par rapport à l'angle de la cible correspond à l'angle </a:t>
            </a:r>
            <a:r>
              <a:rPr lang="fr-FR" dirty="0" err="1"/>
              <a:t>YAW</a:t>
            </a:r>
            <a:r>
              <a:rPr lang="fr-FR" dirty="0"/>
              <a:t> actuel</a:t>
            </a:r>
          </a:p>
          <a:p>
            <a:pPr marL="720725" lvl="1" indent="-360363">
              <a:buFont typeface="Wingdings" panose="05000000000000000000" pitchFamily="2" charset="2"/>
              <a:buChar char="q"/>
            </a:pPr>
            <a:r>
              <a:rPr lang="fr-FR" dirty="0"/>
              <a:t>Partie 2 : Calculez une correction proportionnelle à l'erreur</a:t>
            </a:r>
          </a:p>
          <a:p>
            <a:pPr marL="1081088" lvl="2" indent="-360363">
              <a:buFont typeface="Arial" panose="020B0604020202020204" pitchFamily="34" charset="0"/>
              <a:buChar char="•"/>
            </a:pPr>
            <a:r>
              <a:rPr lang="fr-FR" dirty="0"/>
              <a:t>Multipliez l'erreur de la partie 1 par une constante (que vous devez expérimenter et découvrir pour votre robot)</a:t>
            </a:r>
            <a:endParaRPr lang="en-US" dirty="0"/>
          </a:p>
          <a:p>
            <a:pPr marL="720725" lvl="1" indent="-360363">
              <a:buFont typeface="Wingdings" panose="05000000000000000000" pitchFamily="2" charset="2"/>
              <a:buChar char="q"/>
            </a:pPr>
            <a:r>
              <a:rPr lang="fr-FR" dirty="0"/>
              <a:t>Insérez la valeur de la partie 2 dans un bloc de déplacement, chaque moteur étant réglé proportionnellement</a:t>
            </a:r>
          </a:p>
          <a:p>
            <a:r>
              <a:rPr lang="fr-FR" dirty="0"/>
              <a:t>Sortez de la boucle selon les besoins en changeant de bloc de boucle</a:t>
            </a:r>
          </a:p>
        </p:txBody>
      </p:sp>
      <p:sp>
        <p:nvSpPr>
          <p:cNvPr id="3" name="Footer Placeholder 2">
            <a:extLst>
              <a:ext uri="{FF2B5EF4-FFF2-40B4-BE49-F238E27FC236}">
                <a16:creationId xmlns:a16="http://schemas.microsoft.com/office/drawing/2014/main" id="{CEFB4AD6-FFB2-4E45-A960-DDF01ADFFEAF}"/>
              </a:ext>
            </a:extLst>
          </p:cNvPr>
          <p:cNvSpPr>
            <a:spLocks noGrp="1"/>
          </p:cNvSpPr>
          <p:nvPr>
            <p:ph type="ftr" sz="quarter" idx="11"/>
          </p:nvPr>
        </p:nvSpPr>
        <p:spPr/>
        <p:txBody>
          <a:bodyPr/>
          <a:lstStyle/>
          <a:p>
            <a:r>
              <a:rPr lang="en-US"/>
              <a:t>© 2020 FLLTutorials, Last edit 05/25/2020</a:t>
            </a:r>
          </a:p>
        </p:txBody>
      </p:sp>
      <p:sp>
        <p:nvSpPr>
          <p:cNvPr id="4" name="Title 3">
            <a:extLst>
              <a:ext uri="{FF2B5EF4-FFF2-40B4-BE49-F238E27FC236}">
                <a16:creationId xmlns:a16="http://schemas.microsoft.com/office/drawing/2014/main" id="{0E51DB9D-FDB1-B241-800C-C8B0163F1751}"/>
              </a:ext>
            </a:extLst>
          </p:cNvPr>
          <p:cNvSpPr>
            <a:spLocks noGrp="1"/>
          </p:cNvSpPr>
          <p:nvPr>
            <p:ph type="title"/>
          </p:nvPr>
        </p:nvSpPr>
        <p:spPr/>
        <p:txBody>
          <a:bodyPr/>
          <a:lstStyle/>
          <a:p>
            <a:r>
              <a:rPr lang="en-US" dirty="0"/>
              <a:t>Pseudo-code</a:t>
            </a:r>
          </a:p>
        </p:txBody>
      </p:sp>
      <p:sp>
        <p:nvSpPr>
          <p:cNvPr id="5" name="Slide Number Placeholder 4">
            <a:extLst>
              <a:ext uri="{FF2B5EF4-FFF2-40B4-BE49-F238E27FC236}">
                <a16:creationId xmlns:a16="http://schemas.microsoft.com/office/drawing/2014/main" id="{4D20E99D-5C54-47F4-9D89-0027BFDA85B1}"/>
              </a:ext>
            </a:extLst>
          </p:cNvPr>
          <p:cNvSpPr>
            <a:spLocks noGrp="1"/>
          </p:cNvSpPr>
          <p:nvPr>
            <p:ph type="sldNum" sz="quarter" idx="12"/>
          </p:nvPr>
        </p:nvSpPr>
        <p:spPr/>
        <p:txBody>
          <a:bodyPr/>
          <a:lstStyle/>
          <a:p>
            <a:fld id="{BBD74847-7BE4-4E4D-8159-51DF7B93C616}" type="slidenum">
              <a:rPr lang="en-US" smtClean="0"/>
              <a:t>6</a:t>
            </a:fld>
            <a:endParaRPr lang="en-US"/>
          </a:p>
        </p:txBody>
      </p:sp>
    </p:spTree>
    <p:extLst>
      <p:ext uri="{BB962C8B-B14F-4D97-AF65-F5344CB8AC3E}">
        <p14:creationId xmlns:p14="http://schemas.microsoft.com/office/powerpoint/2010/main" val="315101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BC935A82-A0CC-4BCE-8B48-9B3A5DFD2371}"/>
              </a:ext>
            </a:extLst>
          </p:cNvPr>
          <p:cNvPicPr>
            <a:picLocks noChangeAspect="1"/>
          </p:cNvPicPr>
          <p:nvPr/>
        </p:nvPicPr>
        <p:blipFill>
          <a:blip r:embed="rId2"/>
          <a:stretch>
            <a:fillRect/>
          </a:stretch>
        </p:blipFill>
        <p:spPr>
          <a:xfrm>
            <a:off x="721932" y="1657255"/>
            <a:ext cx="4372794" cy="2958066"/>
          </a:xfrm>
          <a:prstGeom prst="rect">
            <a:avLst/>
          </a:prstGeom>
        </p:spPr>
      </p:pic>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2" name="Title 1"/>
          <p:cNvSpPr>
            <a:spLocks noGrp="1"/>
          </p:cNvSpPr>
          <p:nvPr>
            <p:ph type="title"/>
          </p:nvPr>
        </p:nvSpPr>
        <p:spPr/>
        <p:txBody>
          <a:bodyPr>
            <a:normAutofit fontScale="90000"/>
          </a:bodyPr>
          <a:lstStyle/>
          <a:p>
            <a:r>
              <a:rPr lang="fr-FR" dirty="0"/>
              <a:t>Solution : Le gyroscope se déplace en ligne droite</a:t>
            </a:r>
            <a:endParaRPr lang="en-US" dirty="0"/>
          </a:p>
        </p:txBody>
      </p:sp>
      <p:sp>
        <p:nvSpPr>
          <p:cNvPr id="5" name="TextBox 4">
            <a:extLst>
              <a:ext uri="{FF2B5EF4-FFF2-40B4-BE49-F238E27FC236}">
                <a16:creationId xmlns:a16="http://schemas.microsoft.com/office/drawing/2014/main" id="{C8C077B0-73FD-0C4D-9FDE-F9EC3B284D00}"/>
              </a:ext>
            </a:extLst>
          </p:cNvPr>
          <p:cNvSpPr txBox="1"/>
          <p:nvPr/>
        </p:nvSpPr>
        <p:spPr>
          <a:xfrm>
            <a:off x="2258082" y="2528741"/>
            <a:ext cx="6664041" cy="646331"/>
          </a:xfrm>
          <a:prstGeom prst="rect">
            <a:avLst/>
          </a:prstGeom>
          <a:noFill/>
        </p:spPr>
        <p:txBody>
          <a:bodyPr wrap="square" rtlCol="0">
            <a:spAutoFit/>
          </a:bodyPr>
          <a:lstStyle/>
          <a:p>
            <a:r>
              <a:rPr lang="fr-FR" dirty="0"/>
              <a:t>Réinitialisez l'angle </a:t>
            </a:r>
            <a:r>
              <a:rPr lang="fr-FR" dirty="0" err="1"/>
              <a:t>YAW</a:t>
            </a:r>
            <a:r>
              <a:rPr lang="fr-FR" dirty="0"/>
              <a:t> pour définir la direction dans laquelle le robot essaie de rester.</a:t>
            </a:r>
          </a:p>
        </p:txBody>
      </p:sp>
      <p:sp>
        <p:nvSpPr>
          <p:cNvPr id="6" name="TextBox 5">
            <a:extLst>
              <a:ext uri="{FF2B5EF4-FFF2-40B4-BE49-F238E27FC236}">
                <a16:creationId xmlns:a16="http://schemas.microsoft.com/office/drawing/2014/main" id="{88B9EB2F-E278-7C4C-81FE-FEE416EB5B25}"/>
              </a:ext>
            </a:extLst>
          </p:cNvPr>
          <p:cNvSpPr txBox="1"/>
          <p:nvPr/>
        </p:nvSpPr>
        <p:spPr>
          <a:xfrm>
            <a:off x="5093908" y="3916479"/>
            <a:ext cx="3828215" cy="1200329"/>
          </a:xfrm>
          <a:prstGeom prst="rect">
            <a:avLst/>
          </a:prstGeom>
          <a:noFill/>
        </p:spPr>
        <p:txBody>
          <a:bodyPr wrap="square" rtlCol="0">
            <a:spAutoFit/>
          </a:bodyPr>
          <a:lstStyle/>
          <a:p>
            <a:pPr algn="just"/>
            <a:r>
              <a:rPr lang="fr-FR" dirty="0"/>
              <a:t>Commencez à vous déplacer et ajustez la direction en fonction de l'éloignement du robot par rapport à sa cible</a:t>
            </a:r>
          </a:p>
        </p:txBody>
      </p:sp>
      <p:sp>
        <p:nvSpPr>
          <p:cNvPr id="8" name="TextBox 7">
            <a:extLst>
              <a:ext uri="{FF2B5EF4-FFF2-40B4-BE49-F238E27FC236}">
                <a16:creationId xmlns:a16="http://schemas.microsoft.com/office/drawing/2014/main" id="{F810382F-61A2-F248-9595-378D860176C8}"/>
              </a:ext>
            </a:extLst>
          </p:cNvPr>
          <p:cNvSpPr txBox="1"/>
          <p:nvPr/>
        </p:nvSpPr>
        <p:spPr>
          <a:xfrm>
            <a:off x="803564" y="4604101"/>
            <a:ext cx="4155430" cy="646331"/>
          </a:xfrm>
          <a:prstGeom prst="rect">
            <a:avLst/>
          </a:prstGeom>
          <a:noFill/>
        </p:spPr>
        <p:txBody>
          <a:bodyPr wrap="square" rtlCol="0">
            <a:spAutoFit/>
          </a:bodyPr>
          <a:lstStyle/>
          <a:p>
            <a:pPr algn="just"/>
            <a:r>
              <a:rPr lang="fr-FR" dirty="0"/>
              <a:t>Bouclez pour que le robot continue à mettre à jour sa correction</a:t>
            </a:r>
            <a:endParaRPr lang="en-US" dirty="0"/>
          </a:p>
        </p:txBody>
      </p:sp>
      <p:sp>
        <p:nvSpPr>
          <p:cNvPr id="11" name="TextBox 10">
            <a:extLst>
              <a:ext uri="{FF2B5EF4-FFF2-40B4-BE49-F238E27FC236}">
                <a16:creationId xmlns:a16="http://schemas.microsoft.com/office/drawing/2014/main" id="{66F0C8F1-9FAC-4BBC-8309-86B409180E98}"/>
              </a:ext>
            </a:extLst>
          </p:cNvPr>
          <p:cNvSpPr txBox="1"/>
          <p:nvPr/>
        </p:nvSpPr>
        <p:spPr>
          <a:xfrm>
            <a:off x="3195782" y="3542936"/>
            <a:ext cx="5726341" cy="369332"/>
          </a:xfrm>
          <a:prstGeom prst="rect">
            <a:avLst/>
          </a:prstGeom>
          <a:noFill/>
        </p:spPr>
        <p:txBody>
          <a:bodyPr wrap="square" rtlCol="0">
            <a:spAutoFit/>
          </a:bodyPr>
          <a:lstStyle/>
          <a:p>
            <a:r>
              <a:rPr lang="fr-FR" dirty="0"/>
              <a:t>Calculez l'erreur du </a:t>
            </a:r>
            <a:r>
              <a:rPr lang="fr-FR" dirty="0" err="1"/>
              <a:t>YAW</a:t>
            </a:r>
            <a:r>
              <a:rPr lang="fr-FR" dirty="0"/>
              <a:t> et la correction</a:t>
            </a:r>
          </a:p>
        </p:txBody>
      </p:sp>
      <p:sp>
        <p:nvSpPr>
          <p:cNvPr id="12" name="Slide Number Placeholder 11">
            <a:extLst>
              <a:ext uri="{FF2B5EF4-FFF2-40B4-BE49-F238E27FC236}">
                <a16:creationId xmlns:a16="http://schemas.microsoft.com/office/drawing/2014/main" id="{E18357A1-0466-43C3-9116-34B94B05F7A6}"/>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428940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410" y="1432718"/>
            <a:ext cx="8702564" cy="3992563"/>
          </a:xfrm>
        </p:spPr>
        <p:txBody>
          <a:bodyPr>
            <a:normAutofit/>
          </a:bodyPr>
          <a:lstStyle/>
          <a:p>
            <a:pPr marL="457200" indent="-457200">
              <a:buFont typeface="+mj-lt"/>
              <a:buAutoNum type="arabicPeriod"/>
            </a:pPr>
            <a:r>
              <a:rPr lang="fr-FR" dirty="0">
                <a:solidFill>
                  <a:srgbClr val="FF0000"/>
                </a:solidFill>
              </a:rPr>
              <a:t>Comparez le code proportionnel du suiveur de ligne avec le code proportionnel de déplacement en ligne droite.  Quelles similitudes et différences voyez-vous ? </a:t>
            </a:r>
          </a:p>
          <a:p>
            <a:pPr marL="442913" indent="0">
              <a:buNone/>
            </a:pPr>
            <a:r>
              <a:rPr lang="fr-FR" dirty="0">
                <a:solidFill>
                  <a:schemeClr val="tx1"/>
                </a:solidFill>
              </a:rPr>
              <a:t>Réponse : le code est presque le même.  La seule différence réside dans la manière dont l'erreur est calculée.  L'erreur est calculée à l'aide du capteur gyroscopique.  La correction est identique.</a:t>
            </a:r>
          </a:p>
          <a:p>
            <a:pPr marL="457200" indent="-457200">
              <a:buFont typeface="+mj-lt"/>
              <a:buAutoNum type="arabicPeriod"/>
            </a:pPr>
            <a:r>
              <a:rPr lang="fr-FR" dirty="0">
                <a:solidFill>
                  <a:srgbClr val="FF0000"/>
                </a:solidFill>
              </a:rPr>
              <a:t>Et si vous vouliez vous déplacer à un angle particulier (pas seulement en ligne droite) ? En quoi le code serait-il différent ?</a:t>
            </a:r>
          </a:p>
          <a:p>
            <a:pPr marL="442913" indent="0">
              <a:buNone/>
            </a:pPr>
            <a:r>
              <a:rPr lang="fr-FR" dirty="0">
                <a:solidFill>
                  <a:schemeClr val="tx1"/>
                </a:solidFill>
              </a:rPr>
              <a:t>Réponse : dans la partie 1 du code de solution, il n'y a pas de bloc de soustraction car nous soustrayons juste "0" puisque notre cap cible se déplace en ligne droite. Vous devez soustraire votre angle actuel de l'angle cible si vous voulez vous déplacer à un autre angle.</a:t>
            </a:r>
          </a:p>
        </p:txBody>
      </p:sp>
      <p:sp>
        <p:nvSpPr>
          <p:cNvPr id="4" name="Footer Placeholder 3"/>
          <p:cNvSpPr>
            <a:spLocks noGrp="1"/>
          </p:cNvSpPr>
          <p:nvPr>
            <p:ph type="ftr" sz="quarter" idx="11"/>
          </p:nvPr>
        </p:nvSpPr>
        <p:spPr/>
        <p:txBody>
          <a:bodyPr/>
          <a:lstStyle/>
          <a:p>
            <a:r>
              <a:rPr lang="en-US" dirty="0"/>
              <a:t>© 2020 </a:t>
            </a:r>
            <a:r>
              <a:rPr lang="en-US" dirty="0" err="1"/>
              <a:t>FLLTutorials</a:t>
            </a:r>
            <a:r>
              <a:rPr lang="en-US" dirty="0"/>
              <a:t>, Last edit 05/25/2020</a:t>
            </a:r>
          </a:p>
        </p:txBody>
      </p:sp>
      <p:sp>
        <p:nvSpPr>
          <p:cNvPr id="2" name="Title 1"/>
          <p:cNvSpPr>
            <a:spLocks noGrp="1"/>
          </p:cNvSpPr>
          <p:nvPr>
            <p:ph type="title"/>
          </p:nvPr>
        </p:nvSpPr>
        <p:spPr/>
        <p:txBody>
          <a:bodyPr/>
          <a:lstStyle/>
          <a:p>
            <a:r>
              <a:rPr lang="en-US" dirty="0"/>
              <a:t>Guide de discussion</a:t>
            </a:r>
          </a:p>
        </p:txBody>
      </p:sp>
      <p:sp>
        <p:nvSpPr>
          <p:cNvPr id="9" name="TextBox 8">
            <a:extLst>
              <a:ext uri="{FF2B5EF4-FFF2-40B4-BE49-F238E27FC236}">
                <a16:creationId xmlns:a16="http://schemas.microsoft.com/office/drawing/2014/main" id="{E586150B-43E2-9E49-B844-E36B3B641029}"/>
              </a:ext>
            </a:extLst>
          </p:cNvPr>
          <p:cNvSpPr txBox="1"/>
          <p:nvPr/>
        </p:nvSpPr>
        <p:spPr>
          <a:xfrm>
            <a:off x="3278332" y="4624587"/>
            <a:ext cx="2070538" cy="276999"/>
          </a:xfrm>
          <a:prstGeom prst="rect">
            <a:avLst/>
          </a:prstGeom>
          <a:noFill/>
        </p:spPr>
        <p:txBody>
          <a:bodyPr wrap="square" rtlCol="0">
            <a:spAutoFit/>
          </a:bodyPr>
          <a:lstStyle/>
          <a:p>
            <a:pPr algn="ctr"/>
            <a:r>
              <a:rPr lang="en-US" sz="1200" dirty="0"/>
              <a:t>Angle </a:t>
            </a:r>
            <a:r>
              <a:rPr lang="en-US" sz="1200" dirty="0" err="1"/>
              <a:t>cible</a:t>
            </a:r>
            <a:r>
              <a:rPr lang="en-US" sz="1200" dirty="0"/>
              <a:t> = 5 </a:t>
            </a:r>
            <a:r>
              <a:rPr lang="en-US" sz="1200" dirty="0" err="1"/>
              <a:t>degrés</a:t>
            </a:r>
            <a:endParaRPr lang="en-US" sz="1200" dirty="0"/>
          </a:p>
        </p:txBody>
      </p:sp>
      <p:sp>
        <p:nvSpPr>
          <p:cNvPr id="8" name="Slide Number Placeholder 7">
            <a:extLst>
              <a:ext uri="{FF2B5EF4-FFF2-40B4-BE49-F238E27FC236}">
                <a16:creationId xmlns:a16="http://schemas.microsoft.com/office/drawing/2014/main" id="{40240104-AD9D-4870-B696-D91A95CEEA43}"/>
              </a:ext>
            </a:extLst>
          </p:cNvPr>
          <p:cNvSpPr>
            <a:spLocks noGrp="1"/>
          </p:cNvSpPr>
          <p:nvPr>
            <p:ph type="sldNum" sz="quarter" idx="12"/>
          </p:nvPr>
        </p:nvSpPr>
        <p:spPr/>
        <p:txBody>
          <a:bodyPr/>
          <a:lstStyle/>
          <a:p>
            <a:fld id="{BBD74847-7BE4-4E4D-8159-51DF7B93C616}" type="slidenum">
              <a:rPr lang="en-US" smtClean="0"/>
              <a:t>8</a:t>
            </a:fld>
            <a:endParaRPr lang="en-US"/>
          </a:p>
        </p:txBody>
      </p:sp>
      <p:pic>
        <p:nvPicPr>
          <p:cNvPr id="11" name="Picture 10" descr="A close up of a device&#10;&#10;Description automatically generated">
            <a:extLst>
              <a:ext uri="{FF2B5EF4-FFF2-40B4-BE49-F238E27FC236}">
                <a16:creationId xmlns:a16="http://schemas.microsoft.com/office/drawing/2014/main" id="{46BBFCBB-5F27-446A-9F8B-BA74C80AA9C4}"/>
              </a:ext>
            </a:extLst>
          </p:cNvPr>
          <p:cNvPicPr>
            <a:picLocks noChangeAspect="1"/>
          </p:cNvPicPr>
          <p:nvPr/>
        </p:nvPicPr>
        <p:blipFill>
          <a:blip r:embed="rId2"/>
          <a:stretch>
            <a:fillRect/>
          </a:stretch>
        </p:blipFill>
        <p:spPr>
          <a:xfrm>
            <a:off x="2362704" y="4907517"/>
            <a:ext cx="4371975" cy="1409700"/>
          </a:xfrm>
          <a:prstGeom prst="rect">
            <a:avLst/>
          </a:prstGeom>
        </p:spPr>
      </p:pic>
    </p:spTree>
    <p:extLst>
      <p:ext uri="{BB962C8B-B14F-4D97-AF65-F5344CB8AC3E}">
        <p14:creationId xmlns:p14="http://schemas.microsoft.com/office/powerpoint/2010/main" val="154794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Générique</a:t>
            </a:r>
            <a:endParaRPr lang="en-US" dirty="0"/>
          </a:p>
        </p:txBody>
      </p:sp>
      <p:sp>
        <p:nvSpPr>
          <p:cNvPr id="3" name="Content Placeholder 2"/>
          <p:cNvSpPr>
            <a:spLocks noGrp="1"/>
          </p:cNvSpPr>
          <p:nvPr>
            <p:ph idx="1"/>
          </p:nvPr>
        </p:nvSpPr>
        <p:spPr>
          <a:xfrm>
            <a:off x="457200" y="1317983"/>
            <a:ext cx="8245474" cy="1145345"/>
          </a:xfrm>
        </p:spPr>
        <p:txBody>
          <a:bodyPr>
            <a:normAutofit/>
          </a:bodyPr>
          <a:lstStyle/>
          <a:p>
            <a:r>
              <a:rPr lang="fr-FR" sz="1600" dirty="0"/>
              <a:t>Cette leçon a été créée par Sanjay </a:t>
            </a:r>
            <a:r>
              <a:rPr lang="fr-FR" sz="1600" dirty="0" err="1"/>
              <a:t>Seshan</a:t>
            </a:r>
            <a:r>
              <a:rPr lang="fr-FR" sz="1600" dirty="0"/>
              <a:t> et </a:t>
            </a:r>
            <a:r>
              <a:rPr lang="fr-FR" sz="1600" dirty="0" err="1"/>
              <a:t>Arvind</a:t>
            </a:r>
            <a:r>
              <a:rPr lang="fr-FR" sz="1600" dirty="0"/>
              <a:t> </a:t>
            </a:r>
            <a:r>
              <a:rPr lang="fr-FR" sz="1600" dirty="0" err="1"/>
              <a:t>Seshan</a:t>
            </a:r>
            <a:r>
              <a:rPr lang="fr-FR" sz="1600" dirty="0"/>
              <a:t> pour « SPIKE Prime </a:t>
            </a:r>
            <a:r>
              <a:rPr lang="fr-FR" sz="1600" dirty="0" err="1"/>
              <a:t>Lessons</a:t>
            </a:r>
            <a:r>
              <a:rPr lang="fr-FR" sz="1600" dirty="0"/>
              <a:t> »</a:t>
            </a:r>
          </a:p>
          <a:p>
            <a:r>
              <a:rPr lang="fr-FR" sz="1600" dirty="0"/>
              <a:t>D'autres leçons sont disponibles à l'adresse suivante </a:t>
            </a:r>
            <a:r>
              <a:rPr lang="en-US" sz="1600" dirty="0">
                <a:hlinkClick r:id="rId2"/>
              </a:rPr>
              <a:t>www.primelessons.org</a:t>
            </a:r>
            <a:endParaRPr lang="en-US" sz="1600" dirty="0"/>
          </a:p>
        </p:txBody>
      </p:sp>
      <p:sp>
        <p:nvSpPr>
          <p:cNvPr id="4" name="Footer Placeholder 3"/>
          <p:cNvSpPr>
            <a:spLocks noGrp="1"/>
          </p:cNvSpPr>
          <p:nvPr>
            <p:ph type="ftr" sz="quarter" idx="11"/>
          </p:nvPr>
        </p:nvSpPr>
        <p:spPr/>
        <p:txBody>
          <a:bodyPr/>
          <a:lstStyle/>
          <a:p>
            <a:r>
              <a:rPr lang="en-US" dirty="0"/>
              <a:t>© 2020 </a:t>
            </a:r>
            <a:r>
              <a:rPr lang="en-US" dirty="0" err="1"/>
              <a:t>FLLTutorials</a:t>
            </a:r>
            <a:r>
              <a:rPr lang="en-US" dirty="0"/>
              <a:t>, Last edit 05/25/2020</a:t>
            </a:r>
          </a:p>
        </p:txBody>
      </p:sp>
      <p:sp>
        <p:nvSpPr>
          <p:cNvPr id="5" name="Rectangle 4"/>
          <p:cNvSpPr>
            <a:spLocks noChangeArrowheads="1"/>
          </p:cNvSpPr>
          <p:nvPr/>
        </p:nvSpPr>
        <p:spPr bwMode="auto">
          <a:xfrm>
            <a:off x="175260" y="5862802"/>
            <a:ext cx="8831580"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lang="fr-FR" altLang="en-US" sz="1200" dirty="0">
                <a:solidFill>
                  <a:srgbClr val="000000"/>
                </a:solidFill>
                <a:latin typeface="Helvetica Neue"/>
              </a:rPr>
              <a:t>Ce travail est autorisé dans le cadre d</a:t>
            </a:r>
            <a:r>
              <a:rPr lang="fr-FR" altLang="en-US" sz="1200" dirty="0">
                <a:solidFill>
                  <a:srgbClr val="000000"/>
                </a:solidFill>
                <a:latin typeface="Helvetica Neue"/>
                <a:hlinkClick r:id="rId3"/>
              </a:rPr>
              <a:t>’</a:t>
            </a:r>
            <a:r>
              <a:rPr lang="fr-FR" altLang="en-US" sz="1200" dirty="0">
                <a:solidFill>
                  <a:srgbClr val="000000"/>
                </a:solidFill>
                <a:latin typeface="Helvetica Neue"/>
              </a:rPr>
              <a:t>une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9</a:t>
            </a:fld>
            <a:endParaRPr lang="en-US"/>
          </a:p>
        </p:txBody>
      </p:sp>
    </p:spTree>
    <p:extLst>
      <p:ext uri="{BB962C8B-B14F-4D97-AF65-F5344CB8AC3E}">
        <p14:creationId xmlns:p14="http://schemas.microsoft.com/office/powerpoint/2010/main" val="1777067036"/>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1519</TotalTime>
  <Words>763</Words>
  <Application>Microsoft Office PowerPoint</Application>
  <PresentationFormat>Affichage à l'écran (4:3)</PresentationFormat>
  <Paragraphs>69</Paragraphs>
  <Slides>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Gill Sans MT</vt:lpstr>
      <vt:lpstr>Helvetica Neue</vt:lpstr>
      <vt:lpstr>Wingdings</vt:lpstr>
      <vt:lpstr>Wingdings 2</vt:lpstr>
      <vt:lpstr>Dividend</vt:lpstr>
      <vt:lpstr>Déplacement du gyroscope en ligne droite</vt:lpstr>
      <vt:lpstr>Objectifs de la leçon</vt:lpstr>
      <vt:lpstr>Conseils pour réussir</vt:lpstr>
      <vt:lpstr>Qu'est-ce que le gyroscope se déplace en ligne droite ?</vt:lpstr>
      <vt:lpstr>Comment ça marche ?</vt:lpstr>
      <vt:lpstr>Pseudo-code</vt:lpstr>
      <vt:lpstr>Solution : Le gyroscope se déplace en ligne droite</vt:lpstr>
      <vt:lpstr>Guide de discussion</vt:lpstr>
      <vt:lpstr>Générique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Sofia BEN SOUDA</cp:lastModifiedBy>
  <cp:revision>150</cp:revision>
  <dcterms:created xsi:type="dcterms:W3CDTF">2016-07-04T02:35:12Z</dcterms:created>
  <dcterms:modified xsi:type="dcterms:W3CDTF">2020-08-02T12:26:56Z</dcterms:modified>
</cp:coreProperties>
</file>