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7" r:id="rId3"/>
    <p:sldId id="304" r:id="rId4"/>
    <p:sldId id="305" r:id="rId5"/>
    <p:sldId id="326" r:id="rId6"/>
    <p:sldId id="302" r:id="rId7"/>
    <p:sldId id="307" r:id="rId8"/>
    <p:sldId id="308" r:id="rId9"/>
    <p:sldId id="309" r:id="rId10"/>
    <p:sldId id="318" r:id="rId11"/>
    <p:sldId id="311" r:id="rId12"/>
    <p:sldId id="312" r:id="rId13"/>
    <p:sldId id="303" r:id="rId14"/>
    <p:sldId id="314" r:id="rId15"/>
    <p:sldId id="313" r:id="rId16"/>
    <p:sldId id="327" r:id="rId17"/>
    <p:sldId id="316" r:id="rId18"/>
    <p:sldId id="319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Erreur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Temps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Intensité</a:t>
            </a:r>
            <a:r>
              <a:rPr lang="en-US" dirty="0"/>
              <a:t> </a:t>
            </a:r>
            <a:r>
              <a:rPr lang="en-US" dirty="0" err="1"/>
              <a:t>lumineuse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Temps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Temps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>
                    <a:solidFill>
                      <a:schemeClr val="tx1"/>
                    </a:solidFill>
                  </a:rPr>
                  <a:t>Erreur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Temps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>
                    <a:solidFill>
                      <a:schemeClr val="tx1"/>
                    </a:solidFill>
                  </a:rPr>
                  <a:t>Intégrale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Temps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Erreur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Temps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Dérivé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Suivi</a:t>
            </a:r>
            <a:r>
              <a:rPr lang="en-US" dirty="0"/>
              <a:t> de la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/>
              <a:t>PID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417-072A-0248-84EE-01B68F49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 algn="just">
              <a:buFont typeface="+mj-lt"/>
              <a:buAutoNum type="arabicPeriod"/>
            </a:pPr>
            <a:r>
              <a:rPr lang="fr-FR" dirty="0"/>
              <a:t>Faites une nouvelle lecture du capteur de lumière</a:t>
            </a:r>
          </a:p>
          <a:p>
            <a:pPr marL="350838" indent="-350838" algn="just">
              <a:buFont typeface="+mj-lt"/>
              <a:buAutoNum type="arabicPeriod"/>
            </a:pPr>
            <a:r>
              <a:rPr lang="fr-FR" dirty="0"/>
              <a:t>Calculez l'"erreur« </a:t>
            </a:r>
          </a:p>
          <a:p>
            <a:pPr marL="350838" indent="-350838" algn="just">
              <a:buFont typeface="+mj-lt"/>
              <a:buAutoNum type="arabicPeriod"/>
            </a:pPr>
            <a:r>
              <a:rPr lang="fr-FR" dirty="0"/>
              <a:t>Mettez à l'échelle l'erreur pour déterminer la contribution à la mise à jour du pilotage (contrôle proportionnel)</a:t>
            </a:r>
          </a:p>
          <a:p>
            <a:pPr marL="350838" indent="-350838" algn="just">
              <a:buFont typeface="+mj-lt"/>
              <a:buAutoNum type="arabicPeriod"/>
            </a:pPr>
            <a:r>
              <a:rPr lang="fr-FR" dirty="0"/>
              <a:t>Utilisez l'erreur pour mettre à jour l'intégrale (somme de toutes les erreurs passées)</a:t>
            </a:r>
          </a:p>
          <a:p>
            <a:pPr marL="350838" indent="-350838" algn="just">
              <a:buFont typeface="+mj-lt"/>
              <a:buAutoNum type="arabicPeriod"/>
            </a:pPr>
            <a:r>
              <a:rPr lang="fr-FR" dirty="0"/>
              <a:t>Mettez à l'échelle l'intégrale pour déterminer la contribution à la mise à jour du pilotage (contrôle intégral)</a:t>
            </a:r>
          </a:p>
          <a:p>
            <a:pPr marL="350838" indent="-350838" algn="just">
              <a:buFont typeface="+mj-lt"/>
              <a:buAutoNum type="arabicPeriod"/>
            </a:pPr>
            <a:r>
              <a:rPr lang="fr-FR" dirty="0"/>
              <a:t>Utilisez l'erreur pour mettre à jour le dérivé (différence par rapport à la dernière erreur)</a:t>
            </a:r>
          </a:p>
          <a:p>
            <a:pPr marL="350838" indent="-350838" algn="just">
              <a:buFont typeface="+mj-lt"/>
              <a:buAutoNum type="arabicPeriod"/>
            </a:pPr>
            <a:r>
              <a:rPr lang="fr-FR" dirty="0"/>
              <a:t>Mettez à l'échelle le dérivé pour déterminer la contribution à la mise à jour du pilotage (contrôle du dérivé)</a:t>
            </a:r>
          </a:p>
          <a:p>
            <a:pPr marL="350838" indent="-350838" algn="just">
              <a:buFont typeface="+mj-lt"/>
              <a:buAutoNum type="arabicPeriod"/>
            </a:pPr>
            <a:r>
              <a:rPr lang="fr-FR" dirty="0"/>
              <a:t>Combinez les réactions P, I et D et dirigez le robot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BA66-84AE-8545-B3E0-7EC43641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4512D-FB62-CB43-BB5F-6117257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42841-7272-4723-B111-9DEFFEE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196EE-284E-FF4B-A106-C12471B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C'est la même chose que le code de contrôle proportionnel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F4AB-32A8-3F4B-AE16-2A75515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8652A-AFF8-E44D-B98E-2E83AE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</a:t>
            </a:r>
            <a:r>
              <a:rPr lang="en-US" dirty="0" err="1"/>
              <a:t>Proportionnel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34661-28ED-534B-8591-C6393E189584}"/>
              </a:ext>
            </a:extLst>
          </p:cNvPr>
          <p:cNvSpPr txBox="1"/>
          <p:nvPr/>
        </p:nvSpPr>
        <p:spPr>
          <a:xfrm>
            <a:off x="175260" y="2146409"/>
            <a:ext cx="87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Erreur = distance de la ligne = lecture - cible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4D0D-C4C1-3241-99B0-DD3668C43AEF}"/>
              </a:ext>
            </a:extLst>
          </p:cNvPr>
          <p:cNvSpPr txBox="1"/>
          <p:nvPr/>
        </p:nvSpPr>
        <p:spPr>
          <a:xfrm>
            <a:off x="175260" y="4505396"/>
            <a:ext cx="874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Correction (</a:t>
            </a:r>
            <a:r>
              <a:rPr lang="fr-FR" dirty="0" err="1"/>
              <a:t>P_fix</a:t>
            </a:r>
            <a:r>
              <a:rPr lang="fr-FR" dirty="0"/>
              <a:t>) = Erreur mise à l'échelle par la constante proportionnelle (</a:t>
            </a:r>
            <a:r>
              <a:rPr lang="fr-FR" dirty="0" err="1"/>
              <a:t>Kp</a:t>
            </a:r>
            <a:r>
              <a:rPr lang="fr-FR" dirty="0"/>
              <a:t>) = 0,3</a:t>
            </a:r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7C4D877-EF1D-4EE3-A0A1-A6645F88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515741"/>
            <a:ext cx="5991225" cy="1866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E2D40-B517-4337-B547-2362040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7832509-7C89-E94B-ACC1-983D214C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0" y="1463693"/>
            <a:ext cx="8238707" cy="1442562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Cette section calcule l'intégrale. Elle ajoute l'erreur actuelle à une variable qui a la somme de toutes les erreurs précédentes. </a:t>
            </a:r>
          </a:p>
          <a:p>
            <a:pPr algn="just"/>
            <a:r>
              <a:rPr lang="fr-FR" dirty="0"/>
              <a:t>La constante d'échelle est généralement petite puisque l'intégrale peut être grande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CFE3-7F11-554D-B9C9-70CC0A9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CA48-28F2-1949-BCAC-C8BFB46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</a:t>
            </a:r>
            <a:r>
              <a:rPr lang="en-US" dirty="0" err="1"/>
              <a:t>Intégral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2168-CB6E-F74E-B6E2-DDEAC1F1D47E}"/>
              </a:ext>
            </a:extLst>
          </p:cNvPr>
          <p:cNvSpPr txBox="1"/>
          <p:nvPr/>
        </p:nvSpPr>
        <p:spPr>
          <a:xfrm>
            <a:off x="268250" y="3139601"/>
            <a:ext cx="865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Intégrale=somme de toutes les erreurs passées=dernière intégrale + erreur la plus récente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8A71-A22C-1645-87BA-E7E1AB925975}"/>
              </a:ext>
            </a:extLst>
          </p:cNvPr>
          <p:cNvSpPr txBox="1"/>
          <p:nvPr/>
        </p:nvSpPr>
        <p:spPr>
          <a:xfrm>
            <a:off x="268250" y="5369507"/>
            <a:ext cx="865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Correction (</a:t>
            </a:r>
            <a:r>
              <a:rPr lang="fr-FR" dirty="0" err="1"/>
              <a:t>I_fix</a:t>
            </a:r>
            <a:r>
              <a:rPr lang="fr-FR" dirty="0"/>
              <a:t>) = Intégrale mise à l'échelle par la constante proportionnelle (Ki) = 0,001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AA278-4148-42F1-822F-A9B1AD2B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84" y="3476469"/>
            <a:ext cx="4448175" cy="16478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75F50-573A-439F-BAAC-69BCD04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0B9A07B-11EA-5D42-9266-89AF2BB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44519"/>
            <a:ext cx="8238707" cy="890111"/>
          </a:xfrm>
        </p:spPr>
        <p:txBody>
          <a:bodyPr>
            <a:normAutofit/>
          </a:bodyPr>
          <a:lstStyle/>
          <a:p>
            <a:pPr algn="just"/>
            <a:r>
              <a:rPr lang="fr-FR" sz="2100" dirty="0"/>
              <a:t>Cette section du code calcule le dérivé. Elle soustrait l'erreur actuelle de l'erreur passée pour trouver la variation de l'erreur.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4A51-3DA4-424B-A074-D9B8E40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55F3B-2D7E-F442-80BD-4DF17A1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</a:t>
            </a:r>
            <a:r>
              <a:rPr lang="en-US" dirty="0" err="1"/>
              <a:t>Dérivé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8AF98-4BB7-4D46-86FC-0D012440DD3B}"/>
              </a:ext>
            </a:extLst>
          </p:cNvPr>
          <p:cNvSpPr txBox="1"/>
          <p:nvPr/>
        </p:nvSpPr>
        <p:spPr>
          <a:xfrm>
            <a:off x="175260" y="2358555"/>
            <a:ext cx="874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Dérivé = taux de variation de l'erreur = erreur actuelle - dernière erreur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4A8D4-DC8D-414B-A1A1-F689D4C38883}"/>
              </a:ext>
            </a:extLst>
          </p:cNvPr>
          <p:cNvSpPr txBox="1"/>
          <p:nvPr/>
        </p:nvSpPr>
        <p:spPr>
          <a:xfrm>
            <a:off x="175260" y="4763068"/>
            <a:ext cx="874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Correction (</a:t>
            </a:r>
            <a:r>
              <a:rPr lang="fr-FR" dirty="0" err="1"/>
              <a:t>D_fix</a:t>
            </a:r>
            <a:r>
              <a:rPr lang="fr-FR" dirty="0"/>
              <a:t>) = Dérivé mis à l'échelle par une constante proportionnelle (</a:t>
            </a:r>
            <a:r>
              <a:rPr lang="fr-FR" dirty="0" err="1"/>
              <a:t>Kd</a:t>
            </a:r>
            <a:r>
              <a:rPr lang="fr-FR" dirty="0"/>
              <a:t>) = 1,0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D73557-BFB9-4F2A-8525-349566F9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1" y="2919670"/>
            <a:ext cx="3876675" cy="1819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F4E43-1D00-4F9E-A8A6-97C509F7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FA2ADF-E0D6-A041-88E0-B3F869B0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7" y="1341072"/>
            <a:ext cx="8238707" cy="17490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Chacun des composants a déjà été mis à l'échelle.  À ce stade, nous pouvons simplement les additionner</a:t>
            </a:r>
          </a:p>
          <a:p>
            <a:pPr algn="just"/>
            <a:r>
              <a:rPr lang="fr-FR" dirty="0"/>
              <a:t>Additionnez les trois corrections pour P, I et D.  Cela permettra de calculer la correction finale</a:t>
            </a:r>
          </a:p>
          <a:p>
            <a:pPr algn="just"/>
            <a:r>
              <a:rPr lang="fr-FR" dirty="0"/>
              <a:t>Dans SPIKE Prime, nous utilisons le % de puissance pour que les moteurs soient non régulés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DB7F-1B76-E747-8DFB-18152F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4DF29-AFEB-6541-873F-14091C7D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Tout </a:t>
            </a:r>
            <a:r>
              <a:rPr lang="en-US" dirty="0" err="1"/>
              <a:t>mettre</a:t>
            </a:r>
            <a:r>
              <a:rPr lang="en-US" dirty="0"/>
              <a:t> ensemble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F50BC-78AA-F54B-A84C-A8BA460539CA}"/>
              </a:ext>
            </a:extLst>
          </p:cNvPr>
          <p:cNvSpPr txBox="1"/>
          <p:nvPr/>
        </p:nvSpPr>
        <p:spPr>
          <a:xfrm>
            <a:off x="1553639" y="3635254"/>
            <a:ext cx="60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the correction the the steering of a move steering block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A839E3D-7604-42E5-A5CF-3AED187E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4" y="3090166"/>
            <a:ext cx="6286500" cy="17811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5318C-C037-4B4E-BAD9-DD22637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1602"/>
            <a:ext cx="3408907" cy="4082898"/>
          </a:xfrm>
        </p:spPr>
        <p:txBody>
          <a:bodyPr>
            <a:noAutofit/>
          </a:bodyPr>
          <a:lstStyle/>
          <a:p>
            <a:pPr algn="just"/>
            <a:r>
              <a:rPr lang="fr-FR" sz="2100" dirty="0"/>
              <a:t>C'est ce que vous obtenez si vous mettez toutes ces parties ensemble</a:t>
            </a:r>
          </a:p>
          <a:p>
            <a:pPr algn="just"/>
            <a:r>
              <a:rPr lang="fr-FR" sz="2100" dirty="0"/>
              <a:t>Nous espérons que vous comprenez maintenant un peu mieux comment fonctionne le PID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complet</a:t>
            </a:r>
            <a:endParaRPr lang="en-US" dirty="0"/>
          </a:p>
        </p:txBody>
      </p:sp>
      <p:pic>
        <p:nvPicPr>
          <p:cNvPr id="5" name="Picture 4" descr="A picture containing phone&#10;&#10;Description automatically generated">
            <a:extLst>
              <a:ext uri="{FF2B5EF4-FFF2-40B4-BE49-F238E27FC236}">
                <a16:creationId xmlns:a16="http://schemas.microsoft.com/office/drawing/2014/main" id="{8EA83F2D-D6B9-47FF-80E5-E7217267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67" y="1258613"/>
            <a:ext cx="5337957" cy="49267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F941-A375-4CCC-90D7-0F5C73B4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3870-68F3-3842-AF03-CCBAA437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8D74F9-CFF5-B247-BE99-3959E6CA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complet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4C6DF-CB1A-704E-A786-CD231B76994F}"/>
              </a:ext>
            </a:extLst>
          </p:cNvPr>
          <p:cNvSpPr txBox="1"/>
          <p:nvPr/>
        </p:nvSpPr>
        <p:spPr>
          <a:xfrm>
            <a:off x="151401" y="1325596"/>
            <a:ext cx="4512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Définissez les variables pour la dernière erreur et l'intégrale avant la boucle et initialisez-les à 0 car elles sont lues avant d'être écrites.  En outre, réglez les moteurs de mouvement.</a:t>
            </a:r>
          </a:p>
        </p:txBody>
      </p:sp>
      <p:pic>
        <p:nvPicPr>
          <p:cNvPr id="219" name="Picture 21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70148145-0A46-4D66-BBAC-64084AC3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32" y="1233935"/>
            <a:ext cx="3920432" cy="5000593"/>
          </a:xfrm>
          <a:prstGeom prst="rect">
            <a:avLst/>
          </a:prstGeom>
        </p:spPr>
      </p:pic>
      <p:sp>
        <p:nvSpPr>
          <p:cNvPr id="220" name="Slide Number Placeholder 219">
            <a:extLst>
              <a:ext uri="{FF2B5EF4-FFF2-40B4-BE49-F238E27FC236}">
                <a16:creationId xmlns:a16="http://schemas.microsoft.com/office/drawing/2014/main" id="{4FADA013-DC2A-4A37-8AE2-48DF3D34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3513"/>
            <a:ext cx="8238707" cy="4217512"/>
          </a:xfrm>
        </p:spPr>
        <p:txBody>
          <a:bodyPr>
            <a:noAutofit/>
          </a:bodyPr>
          <a:lstStyle/>
          <a:p>
            <a:pPr algn="just"/>
            <a:r>
              <a:rPr lang="fr-FR" sz="1650" dirty="0"/>
              <a:t>La façon la plus courante de régler vos constantes PID est l'essai et l'erreur</a:t>
            </a:r>
          </a:p>
          <a:p>
            <a:pPr algn="just"/>
            <a:r>
              <a:rPr lang="fr-FR" sz="1650" dirty="0"/>
              <a:t>Cela peut prendre du temps. Voici quelques conseils :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575" dirty="0"/>
              <a:t>Désactivez tout sauf la partie proportionnelle (mettez les autres constantes à zéro)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575" dirty="0"/>
              <a:t>Ajustez seulement la constante proportionnelle jusqu'à ce que le robot suive bien la ligne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575" dirty="0"/>
              <a:t>Ensuite, activez l'intégrale et ajustez jusqu'à ce qu'elle fournisse de bonnes performances sur une série de lignes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575" dirty="0"/>
              <a:t>Enfin, activez la dérivée et ajustez jusqu'à ce que vous soyez satisfait du suivi de la ligne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575" dirty="0"/>
              <a:t>Lorsque vous activez chaque segment, voici quelques bons chiffres pour commencer pour les constantes :</a:t>
            </a:r>
            <a:endParaRPr lang="en-US" sz="1575" dirty="0"/>
          </a:p>
          <a:p>
            <a:pPr marL="1081088" lvl="2" indent="-360363" algn="just">
              <a:buFont typeface="Arial" panose="020B0604020202020204" pitchFamily="34" charset="0"/>
              <a:buChar char="•"/>
            </a:pPr>
            <a:r>
              <a:rPr lang="fr-FR" sz="1500" dirty="0"/>
              <a:t>P : 1,0 ajusté par ±0,5 initialement et ±0,1 pour le réglage fin</a:t>
            </a:r>
          </a:p>
          <a:p>
            <a:pPr marL="1081088" lvl="2" indent="-360363" algn="just">
              <a:buFont typeface="Arial" panose="020B0604020202020204" pitchFamily="34" charset="0"/>
              <a:buChar char="•"/>
            </a:pPr>
            <a:r>
              <a:rPr lang="fr-FR" sz="1500" dirty="0"/>
              <a:t>I : 0,05 ajusté par ±0,01 initialement et ±0,005 pour le réglage fin</a:t>
            </a:r>
          </a:p>
          <a:p>
            <a:pPr marL="1081088" lvl="2" indent="-360363" algn="just">
              <a:buFont typeface="Arial" panose="020B0604020202020204" pitchFamily="34" charset="0"/>
              <a:buChar char="•"/>
            </a:pPr>
            <a:r>
              <a:rPr lang="fr-FR" sz="1500" dirty="0"/>
              <a:t>D : 1,0 ajusté par ±0,5 initialement et ±0,1 pour le réglage fin</a:t>
            </a:r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clé : Régler les constantes du PID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79314-7043-4AAF-91FD-A60D19C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16F7-8906-684E-8AE3-92B8F16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Evaluer</a:t>
            </a:r>
            <a:r>
              <a:rPr lang="fr-FR" dirty="0"/>
              <a:t> les suiveurs de la ligne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F97346-3594-7D45-9D4E-6F05328A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019" y="1651741"/>
            <a:ext cx="3593500" cy="576262"/>
          </a:xfrm>
        </p:spPr>
        <p:txBody>
          <a:bodyPr/>
          <a:lstStyle/>
          <a:p>
            <a:pPr algn="ctr"/>
            <a:r>
              <a:rPr lang="en-US" dirty="0" err="1"/>
              <a:t>Proportionnel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3FFF0D-A93B-DB48-8B1A-BC57D47A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92" y="2349789"/>
            <a:ext cx="3899527" cy="2934999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utilise le "P" dans PID</a:t>
            </a:r>
          </a:p>
          <a:p>
            <a:pPr algn="just"/>
            <a:r>
              <a:rPr lang="fr-FR" dirty="0"/>
              <a:t>Effectue des tours proportionnels</a:t>
            </a:r>
          </a:p>
          <a:p>
            <a:pPr algn="just"/>
            <a:r>
              <a:rPr lang="fr-FR" dirty="0"/>
              <a:t>Fonctionne bien sur les lignes droites et courbées.</a:t>
            </a:r>
          </a:p>
          <a:p>
            <a:pPr algn="just"/>
            <a:r>
              <a:rPr lang="fr-FR" dirty="0"/>
              <a:t>Bon pour les équipes intermédiaires à avancées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Doivent connaître les blocs de mathématiques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CC97C-0228-094C-834E-2BFB3D52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3108" y="1651741"/>
            <a:ext cx="3601635" cy="576262"/>
          </a:xfrm>
        </p:spPr>
        <p:txBody>
          <a:bodyPr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B7C373-B3EE-4640-BEEB-530C3348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7082" y="2349789"/>
            <a:ext cx="3907662" cy="2934999"/>
          </a:xfrm>
        </p:spPr>
        <p:txBody>
          <a:bodyPr/>
          <a:lstStyle/>
          <a:p>
            <a:pPr algn="just"/>
            <a:r>
              <a:rPr lang="fr-FR" dirty="0"/>
              <a:t>C'est mieux que le contrôle proportionnel sur une ligne très courbée, car le robot s'adapte à la courbure</a:t>
            </a:r>
          </a:p>
          <a:p>
            <a:pPr algn="just"/>
            <a:r>
              <a:rPr lang="fr-FR" dirty="0"/>
              <a:t>Cependant, pour la </a:t>
            </a:r>
            <a:r>
              <a:rPr lang="fr-FR" dirty="0" err="1"/>
              <a:t>FLL</a:t>
            </a:r>
            <a:r>
              <a:rPr lang="fr-FR" dirty="0"/>
              <a:t> (FIRST LEGO League), qui a surtout des lignes droites, un contrôle proportionnel peut être suffisant</a:t>
            </a:r>
          </a:p>
          <a:p>
            <a:pPr algn="just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90E8799-F679-46FB-B8BC-D7D48DB6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 Last edit 05/25/2020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B34F7CD-9167-439D-B9A0-154BBD0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les limites du contrôle proportionnel</a:t>
            </a:r>
          </a:p>
          <a:p>
            <a:pPr algn="just"/>
            <a:r>
              <a:rPr lang="fr-FR" dirty="0"/>
              <a:t>Apprenez ce que signifie le PID</a:t>
            </a:r>
          </a:p>
          <a:p>
            <a:pPr algn="just"/>
            <a:r>
              <a:rPr lang="fr-FR" dirty="0"/>
              <a:t>Apprenez à programmer le PID et à le régler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447EA-3777-5F45-BC08-5638AC0E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Quand le contrôle proportionnel pose-t-il problème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03" y="1474759"/>
            <a:ext cx="3150076" cy="515996"/>
          </a:xfrm>
        </p:spPr>
        <p:txBody>
          <a:bodyPr/>
          <a:lstStyle/>
          <a:p>
            <a:pPr algn="ctr"/>
            <a:r>
              <a:rPr lang="en-US" sz="2400" dirty="0"/>
              <a:t>Que </a:t>
            </a:r>
            <a:r>
              <a:rPr lang="en-US" sz="2400" dirty="0" err="1"/>
              <a:t>ferait</a:t>
            </a:r>
            <a:r>
              <a:rPr lang="en-US" sz="2400" dirty="0"/>
              <a:t> un </a:t>
            </a:r>
            <a:r>
              <a:rPr lang="en-US" sz="2400" dirty="0" err="1"/>
              <a:t>humain</a:t>
            </a:r>
            <a:r>
              <a:rPr lang="en-US" sz="2400" dirty="0"/>
              <a:t> 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703" y="2498563"/>
            <a:ext cx="3281534" cy="2678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En ligne </a:t>
            </a:r>
            <a:r>
              <a:rPr lang="fr-FR" dirty="0">
                <a:sym typeface="Wingdings" panose="05000000000000000000" pitchFamily="2" charset="2"/>
              </a:rPr>
              <a:t> allez </a:t>
            </a:r>
            <a:r>
              <a:rPr lang="fr-FR" dirty="0"/>
              <a:t>tout droit</a:t>
            </a:r>
          </a:p>
          <a:p>
            <a:pPr marL="0" indent="0" algn="just">
              <a:buNone/>
            </a:pPr>
            <a:r>
              <a:rPr lang="fr-FR" dirty="0"/>
              <a:t>Sur le blanc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tournez à gauche</a:t>
            </a:r>
          </a:p>
          <a:p>
            <a:pPr marL="0" indent="0" algn="just">
              <a:buNone/>
            </a:pPr>
            <a:r>
              <a:rPr lang="fr-FR" dirty="0"/>
              <a:t>En traversant la ligne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tournez à droite</a:t>
            </a:r>
          </a:p>
          <a:p>
            <a:pPr marL="0" indent="0" algn="just">
              <a:buNone/>
            </a:pPr>
            <a:r>
              <a:rPr lang="fr-FR" dirty="0"/>
              <a:t>Sur le blanc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tournez à gauche</a:t>
            </a:r>
          </a:p>
          <a:p>
            <a:pPr marL="0" indent="0" algn="just">
              <a:buNone/>
            </a:pPr>
            <a:r>
              <a:rPr lang="fr-FR" dirty="0"/>
              <a:t>Éloignez-vous encore plus de la ligne !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6101" y="1474759"/>
            <a:ext cx="3706023" cy="764740"/>
          </a:xfrm>
        </p:spPr>
        <p:txBody>
          <a:bodyPr/>
          <a:lstStyle/>
          <a:p>
            <a:pPr algn="ctr"/>
            <a:r>
              <a:rPr lang="fr-FR" sz="2400" dirty="0"/>
              <a:t>Que ferait un contrôle proportionnel ?</a:t>
            </a: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3005" y="2498563"/>
            <a:ext cx="3202154" cy="267818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/>
              <a:t>En ligne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allez tout droit</a:t>
            </a:r>
          </a:p>
          <a:p>
            <a:pPr marL="0" indent="0" algn="just">
              <a:buNone/>
            </a:pPr>
            <a:r>
              <a:rPr lang="fr-FR" dirty="0"/>
              <a:t>Sur le blanc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tournez à gauche</a:t>
            </a:r>
          </a:p>
          <a:p>
            <a:pPr marL="0" indent="0" algn="just">
              <a:buNone/>
            </a:pPr>
            <a:r>
              <a:rPr lang="fr-FR" dirty="0">
                <a:solidFill>
                  <a:srgbClr val="FF0000"/>
                </a:solidFill>
              </a:rPr>
              <a:t>En traversant la ligne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</a:rPr>
              <a:t>allez tout droit !</a:t>
            </a:r>
          </a:p>
          <a:p>
            <a:pPr marL="0" indent="0" algn="just">
              <a:buNone/>
            </a:pPr>
            <a:r>
              <a:rPr lang="fr-FR" dirty="0"/>
              <a:t>Sur la ligne blanche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tournez à gauche</a:t>
            </a:r>
          </a:p>
          <a:p>
            <a:pPr marL="0" indent="0" algn="just">
              <a:buNone/>
            </a:pPr>
            <a:r>
              <a:rPr lang="fr-FR" dirty="0">
                <a:solidFill>
                  <a:srgbClr val="FF0000"/>
                </a:solidFill>
              </a:rPr>
              <a:t>En s'éloignant de la ligne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</a:rPr>
              <a:t>tournez à gauche du même nombre 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218832-CB29-0C46-B45D-880DC05ADAF7}"/>
              </a:ext>
            </a:extLst>
          </p:cNvPr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DCBB1DC-8D45-0C4C-940E-4100BEE2ACF4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3E96B5E-877C-4542-A785-D0CA1B7C962F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E62D3B2-528E-7342-B117-020FDAA353D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AA311E-7D56-4647-B616-3C703384A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0C44D7-9CF0-4648-B224-6F3FFB2AB695}"/>
              </a:ext>
            </a:extLst>
          </p:cNvPr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81A96F1-2EB2-B146-83D6-50FE41B2F20D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F6CD93C-5D48-294E-8E1A-BD08757B68D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973B8D-4B9F-314C-AB62-56E5E6C521B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6526E8-6934-7645-B046-79D26FCEB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0E2BF1-26D5-AE4C-B21C-48DB88F64B87}"/>
              </a:ext>
            </a:extLst>
          </p:cNvPr>
          <p:cNvSpPr txBox="1"/>
          <p:nvPr/>
        </p:nvSpPr>
        <p:spPr>
          <a:xfrm>
            <a:off x="5793006" y="5318789"/>
            <a:ext cx="268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LECTURE DE LA LUMIÈRE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280FFE-2D66-7A48-B30A-1E649A1C7864}"/>
              </a:ext>
            </a:extLst>
          </p:cNvPr>
          <p:cNvSpPr txBox="1"/>
          <p:nvPr/>
        </p:nvSpPr>
        <p:spPr>
          <a:xfrm>
            <a:off x="8387186" y="5294674"/>
            <a:ext cx="158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CF5B-CEAE-4523-88AD-9986725A8BD9}"/>
              </a:ext>
            </a:extLst>
          </p:cNvPr>
          <p:cNvSpPr txBox="1"/>
          <p:nvPr/>
        </p:nvSpPr>
        <p:spPr>
          <a:xfrm>
            <a:off x="101600" y="1219200"/>
            <a:ext cx="8893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Note : les quelques diapositives suivantes sont animées. Utilisez le mode de présentation PowerPoint pour les visualiser</a:t>
            </a:r>
          </a:p>
        </p:txBody>
      </p:sp>
      <p:sp>
        <p:nvSpPr>
          <p:cNvPr id="73" name="TextBox 71">
            <a:extLst>
              <a:ext uri="{FF2B5EF4-FFF2-40B4-BE49-F238E27FC236}">
                <a16:creationId xmlns:a16="http://schemas.microsoft.com/office/drawing/2014/main" id="{295CDA70-6B88-4D60-B3DC-A6A160BBB62D}"/>
              </a:ext>
            </a:extLst>
          </p:cNvPr>
          <p:cNvSpPr txBox="1"/>
          <p:nvPr/>
        </p:nvSpPr>
        <p:spPr>
          <a:xfrm>
            <a:off x="8387186" y="5303643"/>
            <a:ext cx="87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DB3E692B-3F7A-4C9C-8EAB-2E34734D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 Last edit 05/25/2020</a:t>
            </a:r>
          </a:p>
        </p:txBody>
      </p:sp>
      <p:sp>
        <p:nvSpPr>
          <p:cNvPr id="75" name="Slide Number Placeholder 4">
            <a:extLst>
              <a:ext uri="{FF2B5EF4-FFF2-40B4-BE49-F238E27FC236}">
                <a16:creationId xmlns:a16="http://schemas.microsoft.com/office/drawing/2014/main" id="{B2522907-5AD2-4994-AAE4-D23DEA7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1" grpId="2"/>
      <p:bldP spid="71" grpId="3"/>
      <p:bldP spid="73" grpId="0"/>
      <p:bldP spid="73" grpId="1"/>
      <p:bldP spid="73" grpId="2"/>
      <p:bldP spid="73" grpId="3"/>
      <p:bldP spid="73" grpId="4"/>
      <p:bldP spid="73" grpId="5"/>
      <p:bldP spid="73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87" y="1736722"/>
            <a:ext cx="2743200" cy="432197"/>
          </a:xfrm>
        </p:spPr>
        <p:txBody>
          <a:bodyPr/>
          <a:lstStyle/>
          <a:p>
            <a:pPr algn="ctr"/>
            <a:r>
              <a:rPr lang="en-US" sz="2000" dirty="0"/>
              <a:t>Que </a:t>
            </a:r>
            <a:r>
              <a:rPr lang="en-US" sz="2000" dirty="0" err="1"/>
              <a:t>ferait</a:t>
            </a:r>
            <a:r>
              <a:rPr lang="en-US" sz="2000" dirty="0"/>
              <a:t> un </a:t>
            </a:r>
            <a:r>
              <a:rPr lang="en-US" sz="2000" dirty="0" err="1"/>
              <a:t>humain</a:t>
            </a:r>
            <a:r>
              <a:rPr lang="en-US" sz="2000" dirty="0"/>
              <a:t> 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0954" y="1736722"/>
            <a:ext cx="3826257" cy="672462"/>
          </a:xfrm>
        </p:spPr>
        <p:txBody>
          <a:bodyPr/>
          <a:lstStyle/>
          <a:p>
            <a:pPr algn="ctr"/>
            <a:r>
              <a:rPr lang="fr-FR" sz="2000" dirty="0"/>
              <a:t>Que ferait un contrôle proportionnel ?</a:t>
            </a:r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0822" y="2542764"/>
            <a:ext cx="3103833" cy="2201249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Tournez à gauche/en ligne  allez tout droit !</a:t>
            </a:r>
          </a:p>
          <a:p>
            <a:pPr marL="0" indent="0" algn="just">
              <a:buNone/>
            </a:pPr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Éloignez-vous de la ligne  tournez à gauche du même nombre !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2891B99-6725-2C4E-BC30-A2EE297FBE8F}"/>
              </a:ext>
            </a:extLst>
          </p:cNvPr>
          <p:cNvSpPr/>
          <p:nvPr/>
        </p:nvSpPr>
        <p:spPr>
          <a:xfrm>
            <a:off x="456587" y="4199496"/>
            <a:ext cx="3166215" cy="13843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0" dirty="0"/>
              <a:t>1. Prévoir le prochain relevé du capteur</a:t>
            </a:r>
            <a:endParaRPr lang="en-US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C93A7-AAF5-9542-84ED-6F6A08165C02}"/>
              </a:ext>
            </a:extLst>
          </p:cNvPr>
          <p:cNvSpPr/>
          <p:nvPr/>
        </p:nvSpPr>
        <p:spPr>
          <a:xfrm>
            <a:off x="5682777" y="4199497"/>
            <a:ext cx="3166215" cy="13843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</a:t>
            </a:r>
            <a:r>
              <a:rPr lang="fr-FR" sz="2100" dirty="0"/>
              <a:t>Les corrections de pilotage passées ont-elles contribué à réduire les erreurs ?</a:t>
            </a:r>
            <a:endParaRPr lang="en-US" sz="2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77313-DEC2-3944-82E9-A8A6590F928C}"/>
              </a:ext>
            </a:extLst>
          </p:cNvPr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C70F47-CA62-5C40-9D83-733A271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pouvons-nous régler le problème du contrôle proportionnel 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326" y="2458437"/>
            <a:ext cx="3162736" cy="13079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>
                <a:sym typeface="Wingdings" pitchFamily="2" charset="2"/>
              </a:rPr>
              <a:t>Tournez à gauche/en ligne  tournez à droite</a:t>
            </a:r>
          </a:p>
          <a:p>
            <a:pPr marL="0" indent="0" algn="just">
              <a:buNone/>
            </a:pPr>
            <a:r>
              <a:rPr lang="fr-FR" dirty="0">
                <a:sym typeface="Wingdings" pitchFamily="2" charset="2"/>
              </a:rPr>
              <a:t>S'éloigner encore plus de la ligne  tourner encore plus !</a:t>
            </a:r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72A13F19-B384-4763-A659-F0E733C4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 Last edit 05/25/2020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C8A0A445-C65A-47B6-9034-C12C3376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B18F-011D-A647-B265-1FF2DCC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Intégrales</a:t>
            </a:r>
            <a:r>
              <a:rPr lang="en-US" dirty="0"/>
              <a:t> et </a:t>
            </a:r>
            <a:r>
              <a:rPr lang="en-US" dirty="0" err="1"/>
              <a:t>dérivés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30F17F-917E-3F4A-B800-CC032CCD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8415" y="2029539"/>
            <a:ext cx="4058426" cy="4577738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ym typeface="Wingdings" pitchFamily="2" charset="2"/>
              </a:rPr>
              <a:t>Lorsque la correction fonctionne bien, à quoi ressemblent les erreurs de lecture?</a:t>
            </a:r>
            <a:endParaRPr lang="en-US" sz="1700" dirty="0">
              <a:sym typeface="Wingdings" pitchFamily="2" charset="2"/>
            </a:endParaRPr>
          </a:p>
          <a:p>
            <a:pPr lvl="1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+5, -6, +4 -3.... c'est-à-dire rebondissant autour de 0</a:t>
            </a:r>
            <a:endParaRPr lang="en-US" dirty="0">
              <a:sym typeface="Wingdings" pitchFamily="2" charset="2"/>
            </a:endParaRPr>
          </a:p>
          <a:p>
            <a:pPr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ym typeface="Wingdings" pitchFamily="2" charset="2"/>
              </a:rPr>
              <a:t>Lorsque le pilotage ne fonctionne pas, à quoi ressemble l'erreur ?</a:t>
            </a:r>
            <a:endParaRPr lang="en-US" sz="1700" dirty="0">
              <a:sym typeface="Wingdings" pitchFamily="2" charset="2"/>
            </a:endParaRPr>
          </a:p>
          <a:p>
            <a:pPr lvl="1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+5, +5, +6, +5... c'est-à-dire toujours d'un côté de 0</a:t>
            </a:r>
            <a:endParaRPr lang="en-US" dirty="0">
              <a:sym typeface="Wingdings" pitchFamily="2" charset="2"/>
            </a:endParaRPr>
          </a:p>
          <a:p>
            <a:pPr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ym typeface="Wingdings" pitchFamily="2" charset="2"/>
              </a:rPr>
              <a:t>Comment pouvons-nous le détecter facilement ?</a:t>
            </a:r>
            <a:endParaRPr lang="en-US" sz="1700" dirty="0">
              <a:sym typeface="Wingdings" pitchFamily="2" charset="2"/>
            </a:endParaRPr>
          </a:p>
          <a:p>
            <a:pPr lvl="1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Conseil : examinez la somme de toutes les erreurs passées</a:t>
            </a:r>
            <a:endParaRPr lang="en-US" dirty="0">
              <a:sym typeface="Wingdings" pitchFamily="2" charset="2"/>
            </a:endParaRPr>
          </a:p>
          <a:p>
            <a:pPr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ym typeface="Wingdings" pitchFamily="2" charset="2"/>
              </a:rPr>
              <a:t>Quelle est la valeur idéale de cette somme ? Qu'est-ce que cela signifie si la somme est importante ?</a:t>
            </a:r>
          </a:p>
          <a:p>
            <a:pPr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fr-FR" sz="1700" dirty="0">
                <a:sym typeface="Wingdings" pitchFamily="2" charset="2"/>
              </a:rPr>
              <a:t>Intégrale --&gt; La "somme" des valeurs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AE4A7-FBBB-FB4E-8E4E-3F37F8AADF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C29332-D3EA-464B-8E3F-F7A08CBFEB3E}"/>
              </a:ext>
            </a:extLst>
          </p:cNvPr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A08A2D-92D0-0B43-8163-752FE9AC651C}"/>
              </a:ext>
            </a:extLst>
          </p:cNvPr>
          <p:cNvGrpSpPr/>
          <p:nvPr/>
        </p:nvGrpSpPr>
        <p:grpSpPr>
          <a:xfrm rot="19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A59CF6-16A1-B447-BCB3-349402ABDD56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A59158-BDF7-E74C-B92C-69166696B40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3799FD-77D2-B64F-B115-6D67E79705A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B47AD2-F584-884F-888C-31081C699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8CC231-14BC-6545-A2DA-0FAE27DEFC28}"/>
              </a:ext>
            </a:extLst>
          </p:cNvPr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178748-FB36-2044-BD4A-E3D917EF334B}"/>
              </a:ext>
            </a:extLst>
          </p:cNvPr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7B2C61-783C-1E41-BC62-190920FDCC1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43987C-27F1-6B40-89DC-7C14195D3E7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E489E40-24C5-2040-B7B7-9E7749216E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84017F-F69B-2C4D-BB09-2255BA071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9675D6-68C3-A94B-B9DE-826CB4349A8E}"/>
              </a:ext>
            </a:extLst>
          </p:cNvPr>
          <p:cNvGrpSpPr/>
          <p:nvPr/>
        </p:nvGrpSpPr>
        <p:grpSpPr>
          <a:xfrm rot="19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08B9872-0951-F543-A539-5CCE9F0907A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3CA6DB2-1B30-344F-BC0B-6265F7E62EB6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4126E7F-0333-0A42-8F19-F5B47EC6553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980F73-0190-CC42-951E-36FD4BCA2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5B58ED-89B0-2647-B363-934FCB7FE493}"/>
              </a:ext>
            </a:extLst>
          </p:cNvPr>
          <p:cNvGrpSpPr/>
          <p:nvPr/>
        </p:nvGrpSpPr>
        <p:grpSpPr>
          <a:xfrm rot="18947227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5B39603-53C2-684A-994B-B5C35D957F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33FBE14-BDDF-074C-9A3D-95DEA6B6951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7FE9521-9EE0-C64B-A3E4-929FB05C1B0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E4467A-DDC6-4348-A83B-EE4821F4D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FE1C4-09AC-D14A-9195-A750D55D780D}"/>
              </a:ext>
            </a:extLst>
          </p:cNvPr>
          <p:cNvSpPr/>
          <p:nvPr/>
        </p:nvSpPr>
        <p:spPr>
          <a:xfrm>
            <a:off x="168001" y="1129601"/>
            <a:ext cx="3755517" cy="889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0" dirty="0"/>
              <a:t>1. Prévoir le prochain relevé du capteur</a:t>
            </a:r>
            <a:endParaRPr lang="en-US" sz="2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975CF-3F3D-9845-9166-4A726A95E464}"/>
              </a:ext>
            </a:extLst>
          </p:cNvPr>
          <p:cNvSpPr/>
          <p:nvPr/>
        </p:nvSpPr>
        <p:spPr>
          <a:xfrm>
            <a:off x="5205262" y="1136073"/>
            <a:ext cx="3755517" cy="8830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0" dirty="0"/>
              <a:t>2. Les corrections de direction passées ont-elles contribué à réduire les erreurs ?</a:t>
            </a:r>
            <a:endParaRPr lang="en-US" sz="2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6D93E-C842-834B-A4E1-78E8BE7556CE}"/>
              </a:ext>
            </a:extLst>
          </p:cNvPr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EC5F1F4-E397-1E49-B510-1B2754CD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954" y="2019152"/>
            <a:ext cx="3296899" cy="32256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Si les lectures sont : 75, 65, 55, quelle sera la prochaine lecture, selon vous ?</a:t>
            </a:r>
            <a:endParaRPr lang="en-US" dirty="0">
              <a:sym typeface="Wingdings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Et si les lectures étaient 57, 56, 55...</a:t>
            </a:r>
            <a:endParaRPr 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Quelles informations avez-vous utilisées pour deviner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Dérivée --&gt; Le taux auquel une valeur change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20BD0504-A4A3-49A6-B52B-FDDDCED6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 Last edit 05/25/2020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8C99C05C-828F-4B01-9DDB-1AC3FA63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0872-E8BE-CA4D-A3D6-1331421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u="sng" dirty="0">
                <a:solidFill>
                  <a:srgbClr val="FF0000"/>
                </a:solidFill>
              </a:rPr>
              <a:t>P</a:t>
            </a:r>
            <a:r>
              <a:rPr lang="fr-FR" dirty="0">
                <a:solidFill>
                  <a:schemeClr val="tx1"/>
                </a:solidFill>
              </a:rPr>
              <a:t>roportionnelle [Erreur]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tx1"/>
                </a:solidFill>
              </a:rPr>
              <a:t> Quelle est la situation actuelle ?</a:t>
            </a:r>
          </a:p>
          <a:p>
            <a:pPr algn="just"/>
            <a:r>
              <a:rPr lang="fr-FR" b="1" u="sng" dirty="0">
                <a:solidFill>
                  <a:srgbClr val="FF0000"/>
                </a:solidFill>
              </a:rPr>
              <a:t>I</a:t>
            </a:r>
            <a:r>
              <a:rPr lang="fr-FR" dirty="0">
                <a:solidFill>
                  <a:schemeClr val="tx1"/>
                </a:solidFill>
              </a:rPr>
              <a:t>ntégrale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tx1"/>
                </a:solidFill>
              </a:rPr>
              <a:t> Mes corrections passées ont-elles aidé à arranger les choses ?</a:t>
            </a:r>
          </a:p>
          <a:p>
            <a:pPr algn="just"/>
            <a:r>
              <a:rPr lang="fr-FR" b="1" u="sng" dirty="0">
                <a:solidFill>
                  <a:srgbClr val="FF0000"/>
                </a:solidFill>
              </a:rPr>
              <a:t>D</a:t>
            </a:r>
            <a:r>
              <a:rPr lang="fr-FR" dirty="0">
                <a:solidFill>
                  <a:schemeClr val="tx1"/>
                </a:solidFill>
              </a:rPr>
              <a:t>érivée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tx1"/>
                </a:solidFill>
              </a:rPr>
              <a:t> Comment la situation évolue-t-elle ? 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 contrôle </a:t>
            </a:r>
            <a:r>
              <a:rPr lang="fr-FR" b="1" u="sng" dirty="0">
                <a:solidFill>
                  <a:srgbClr val="FF0000"/>
                </a:solidFill>
              </a:rPr>
              <a:t>PID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tx1"/>
                </a:solidFill>
              </a:rPr>
              <a:t> combine les valeurs d'erreur, d'intégrale et de dérivée pour décider de la manière de diriger le robot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D8AE-B1B5-AD4B-8B48-B99A8ED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BD92-8E35-9446-8450-299F5F4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Qu'est-ce</a:t>
            </a:r>
            <a:r>
              <a:rPr lang="en-US" dirty="0"/>
              <a:t> que le </a:t>
            </a:r>
            <a:r>
              <a:rPr lang="en-US" dirty="0" err="1"/>
              <a:t>PID</a:t>
            </a:r>
            <a:r>
              <a:rPr lang="en-US" dirty="0"/>
              <a:t> 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7487C-B9BD-4868-B875-3CE39DF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2DEA-5D93-784D-9CC4-FB20DC80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0" y="1624877"/>
            <a:ext cx="8628255" cy="1036496"/>
          </a:xfrm>
        </p:spPr>
        <p:txBody>
          <a:bodyPr>
            <a:normAutofit/>
          </a:bodyPr>
          <a:lstStyle/>
          <a:p>
            <a:r>
              <a:rPr lang="fr-FR" dirty="0"/>
              <a:t>La ligne continue représente ce que vous avez vu, la ligne pointillée est l'avenir</a:t>
            </a:r>
          </a:p>
          <a:p>
            <a:r>
              <a:rPr lang="fr-FR" dirty="0"/>
              <a:t>Au temps 20 sec, vous voyez une lecture lumineuse = 40 et une erreur = -10 (</a:t>
            </a:r>
            <a:r>
              <a:rPr lang="fr-FR" dirty="0">
                <a:solidFill>
                  <a:srgbClr val="FF0000"/>
                </a:solidFill>
              </a:rPr>
              <a:t>X</a:t>
            </a:r>
            <a:r>
              <a:rPr lang="fr-FR" dirty="0"/>
              <a:t> rouge)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872-D455-6449-83F8-5A71D32B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6187B-6AE4-2943-97EC-D0A0590F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Erreur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C408A9-1E9A-0244-8B63-A42BEAA2E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07105"/>
              </p:ext>
            </p:extLst>
          </p:nvPr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57CAD7D0-EBDA-D742-877F-BECB8BA4E22B}"/>
              </a:ext>
            </a:extLst>
          </p:cNvPr>
          <p:cNvSpPr/>
          <p:nvPr/>
        </p:nvSpPr>
        <p:spPr>
          <a:xfrm>
            <a:off x="4199692" y="4095231"/>
            <a:ext cx="728663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851716-A5CB-D34E-A0B0-C50126D8D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528668"/>
              </p:ext>
            </p:extLst>
          </p:nvPr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4F721-6F62-2043-8548-2B5954CDC5BF}"/>
              </a:ext>
            </a:extLst>
          </p:cNvPr>
          <p:cNvSpPr txBox="1"/>
          <p:nvPr/>
        </p:nvSpPr>
        <p:spPr>
          <a:xfrm>
            <a:off x="3976099" y="3608439"/>
            <a:ext cx="1187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350" dirty="0" err="1"/>
              <a:t>Soustraire</a:t>
            </a:r>
            <a:r>
              <a:rPr lang="en-US" sz="1350" dirty="0"/>
              <a:t> la </a:t>
            </a:r>
            <a:r>
              <a:rPr lang="en-US" sz="1350" dirty="0" err="1"/>
              <a:t>cible</a:t>
            </a:r>
            <a:r>
              <a:rPr lang="en-US" sz="1350" dirty="0"/>
              <a:t>(50)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5459834" y="4581820"/>
            <a:ext cx="3088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913199" y="4581820"/>
            <a:ext cx="30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96755-F3E6-4524-8C44-46F08E5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60EA-A85E-1A4A-83E8-C701B846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3883277" cy="3264911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Regard sur l'histoire passée du suiveur de ligne</a:t>
            </a:r>
          </a:p>
          <a:p>
            <a:pPr algn="just"/>
            <a:r>
              <a:rPr lang="fr-FR" dirty="0"/>
              <a:t>Somme des erreurs passées</a:t>
            </a:r>
          </a:p>
          <a:p>
            <a:pPr algn="just"/>
            <a:r>
              <a:rPr lang="fr-FR" dirty="0"/>
              <a:t>Surface similaire sous la courbe dans le graphique (intégrale)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 pitchFamily="2" charset="2"/>
              </a:rPr>
              <a:t>Vert = zone positive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 pitchFamily="2" charset="2"/>
              </a:rPr>
              <a:t>Rouge = zone négative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D347-DBE9-4341-BE5D-AEFAD31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527D-5917-4F40-927B-40967E0E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Intégrale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0E20D2-85AB-9341-8A94-CEE4C1AA3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866552"/>
              </p:ext>
            </p:extLst>
          </p:nvPr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DF68B-CAB7-6F47-A9A3-E260F9874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065775"/>
              </p:ext>
            </p:extLst>
          </p:nvPr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0C5F-2DF3-46FA-B0CC-402ECDB9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FCD3-5555-7845-ACDA-E1410BD0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4355874" cy="3264911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À quelle vitesse la position change-t-elle ?</a:t>
            </a:r>
            <a:endParaRPr lang="en-US" dirty="0"/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Prévoir où se trouvera le robot dans un avenir immédiat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Même chose que la vitesse à laquelle l'erreur change</a:t>
            </a:r>
            <a:endParaRPr lang="en-US" dirty="0"/>
          </a:p>
          <a:p>
            <a:pPr algn="just"/>
            <a:r>
              <a:rPr lang="fr-FR" dirty="0"/>
              <a:t>Peut être mesurée en utilisant la tangente aux mesures --&gt; dérivée</a:t>
            </a:r>
            <a:endParaRPr lang="en-US" dirty="0">
              <a:sym typeface="Wingdings" pitchFamily="2" charset="2"/>
            </a:endParaRP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 pitchFamily="2" charset="2"/>
              </a:rPr>
              <a:t>Approximatif en utilisant deux points proches sur le graphique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D4EE-EE08-0944-8EF9-DAEFE64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1D0E-5012-F240-AD2F-A4413AD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Dérivée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8ABDE0-E2C3-CA46-BD96-C0C5146B4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736188"/>
              </p:ext>
            </p:extLst>
          </p:nvPr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6F5FA-F186-5745-B168-1429AF108D41}"/>
              </a:ext>
            </a:extLst>
          </p:cNvPr>
          <p:cNvCxnSpPr>
            <a:cxnSpLocks/>
          </p:cNvCxnSpPr>
          <p:nvPr/>
        </p:nvCxnSpPr>
        <p:spPr>
          <a:xfrm flipV="1">
            <a:off x="6324600" y="2945643"/>
            <a:ext cx="2147807" cy="48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F878E7-A7D2-4A42-BE72-F6C206AAAE89}"/>
              </a:ext>
            </a:extLst>
          </p:cNvPr>
          <p:cNvSpPr txBox="1"/>
          <p:nvPr/>
        </p:nvSpPr>
        <p:spPr>
          <a:xfrm>
            <a:off x="7635085" y="2677992"/>
            <a:ext cx="12025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FF0000"/>
                </a:solidFill>
              </a:rPr>
              <a:t>Ligne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tangente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E6788-D0CB-DC47-AA8D-D818D4C13604}"/>
              </a:ext>
            </a:extLst>
          </p:cNvPr>
          <p:cNvSpPr>
            <a:spLocks noChangeAspect="1"/>
          </p:cNvSpPr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4629B8-F9CB-1141-B9D9-C4D430B1F30B}"/>
              </a:ext>
            </a:extLst>
          </p:cNvPr>
          <p:cNvSpPr>
            <a:spLocks noChangeAspect="1"/>
          </p:cNvSpPr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08B5EE-B1C0-7242-83D7-6615EABD1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007514"/>
              </p:ext>
            </p:extLst>
          </p:nvPr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22330A-AA40-44D0-A214-A9AC701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1507</Words>
  <Application>Microsoft Office PowerPoint</Application>
  <PresentationFormat>Affichage à l'écran (4:3)</PresentationFormat>
  <Paragraphs>173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Suivi de la ligne PID</vt:lpstr>
      <vt:lpstr>Objectifs de la leçon</vt:lpstr>
      <vt:lpstr>Quand le contrôle proportionnel pose-t-il problème ?</vt:lpstr>
      <vt:lpstr>Comment pouvons-nous régler le problème du contrôle proportionnel ?</vt:lpstr>
      <vt:lpstr>Intégrales et dérivés</vt:lpstr>
      <vt:lpstr>Qu'est-ce que le PID ? </vt:lpstr>
      <vt:lpstr>Erreur</vt:lpstr>
      <vt:lpstr>Intégrale</vt:lpstr>
      <vt:lpstr>Dérivée</vt:lpstr>
      <vt:lpstr>Pseudo-code</vt:lpstr>
      <vt:lpstr>Code - Proportionnel</vt:lpstr>
      <vt:lpstr>Code - Intégral</vt:lpstr>
      <vt:lpstr>Code - Dérivé</vt:lpstr>
      <vt:lpstr>Tout mettre ensemble</vt:lpstr>
      <vt:lpstr>Code complet</vt:lpstr>
      <vt:lpstr>Code complet</vt:lpstr>
      <vt:lpstr>Étape clé : Régler les constantes du PID</vt:lpstr>
      <vt:lpstr>Evaluer les suiveurs de la ligne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140</cp:revision>
  <dcterms:created xsi:type="dcterms:W3CDTF">2016-07-04T02:35:12Z</dcterms:created>
  <dcterms:modified xsi:type="dcterms:W3CDTF">2020-08-02T14:15:55Z</dcterms:modified>
</cp:coreProperties>
</file>