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</p:sldMasterIdLst>
  <p:notesMasterIdLst>
    <p:notesMasterId r:id="rId9"/>
  </p:notesMasterIdLst>
  <p:handoutMasterIdLst>
    <p:handoutMasterId r:id="rId10"/>
  </p:handoutMasterIdLst>
  <p:sldIdLst>
    <p:sldId id="275" r:id="rId2"/>
    <p:sldId id="276" r:id="rId3"/>
    <p:sldId id="278" r:id="rId4"/>
    <p:sldId id="279" r:id="rId5"/>
    <p:sldId id="277" r:id="rId6"/>
    <p:sldId id="280" r:id="rId7"/>
    <p:sldId id="28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290F8"/>
    <a:srgbClr val="0EAE9F"/>
    <a:srgbClr val="13B09B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87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80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3200" b="1" dirty="0"/>
              <a:t>УРОКИ ПО </a:t>
            </a:r>
            <a:r>
              <a:rPr lang="en-US" sz="3200" b="1" dirty="0"/>
              <a:t>SPIKE PRIME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06FE326-E8D4-4A86-BB0E-50BCB0301616}"/>
              </a:ext>
            </a:extLst>
          </p:cNvPr>
          <p:cNvGrpSpPr/>
          <p:nvPr userDrawn="1"/>
        </p:nvGrpSpPr>
        <p:grpSpPr>
          <a:xfrm>
            <a:off x="191917" y="5040728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0A1B9632-31EB-46B3-8B78-F74CE2DC2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D71F9B2E-D737-45A1-88AE-03CDB6C13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4CF09C73-F1B8-425D-928D-DEA985B78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8D13510C-3C33-4F0E-AA41-8A8FE9830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Как использовать эти уроки</a:t>
            </a:r>
            <a:endParaRPr lang="en-US" sz="3200" b="1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BB30102-B120-3D4E-8B7C-172126856F13}"/>
              </a:ext>
            </a:extLst>
          </p:cNvPr>
          <p:cNvSpPr txBox="1">
            <a:spLocks/>
          </p:cNvSpPr>
          <p:nvPr/>
        </p:nvSpPr>
        <p:spPr>
          <a:xfrm>
            <a:off x="88409" y="6320275"/>
            <a:ext cx="89266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Copyright © 2020 SPIKE Prime Lessons (primelessons.org) CC-BY-NC-SA.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058605" y="737053"/>
            <a:ext cx="291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By the Makers of EV3Lessons</a:t>
            </a:r>
          </a:p>
          <a:p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712" y="3800535"/>
            <a:ext cx="5741894" cy="590321"/>
          </a:xfrm>
        </p:spPr>
        <p:txBody>
          <a:bodyPr/>
          <a:lstStyle/>
          <a:p>
            <a:r>
              <a:rPr lang="en-US" dirty="0"/>
              <a:t>By sanjay and Arvind Seshan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8EB0-F9C5-AB4F-9AD6-09996149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КТО АВТОРЫ?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30102-B120-3D4E-8B7C-17212685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  <a:endParaRPr lang="ru-RU" dirty="0"/>
          </a:p>
          <a:p>
            <a:r>
              <a:rPr lang="ru-RU" dirty="0"/>
              <a:t>Переведено и адаптировано </a:t>
            </a:r>
            <a:r>
              <a:rPr lang="en-US" dirty="0"/>
              <a:t>@vladik.bo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A29DE-AD26-5346-97E9-5824D580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8F8AD0-0360-C948-9835-941AA7232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276350"/>
            <a:ext cx="6217137" cy="4946257"/>
          </a:xfrm>
        </p:spPr>
        <p:txBody>
          <a:bodyPr>
            <a:normAutofit/>
          </a:bodyPr>
          <a:lstStyle/>
          <a:p>
            <a:r>
              <a:rPr lang="ru-RU" dirty="0"/>
              <a:t>Мы - старшеклассники из </a:t>
            </a:r>
            <a:r>
              <a:rPr lang="ru-RU" dirty="0" err="1"/>
              <a:t>Питтсбурга</a:t>
            </a:r>
            <a:r>
              <a:rPr lang="ru-RU" dirty="0"/>
              <a:t>, штат Пенсильвания, США.</a:t>
            </a:r>
          </a:p>
          <a:p>
            <a:r>
              <a:rPr lang="ru-RU" dirty="0"/>
              <a:t>Мы завоевали первое место по программированию и первое место на мировом фестивале. Каждый год наши роботы неизменно в шестерке лучших в мире.</a:t>
            </a:r>
          </a:p>
          <a:p>
            <a:r>
              <a:rPr lang="ru-RU" dirty="0"/>
              <a:t>Мы также написали все уроки на EV3Lessons.com, которые используются более чем 550 000 пользователей по всему миру. А FLLTutorials.com посещают более          100 000 пользователей.</a:t>
            </a:r>
          </a:p>
          <a:p>
            <a:r>
              <a:rPr lang="ru-RU" dirty="0"/>
              <a:t>Мы также были выбраны в качестве «первых 5» - двух из первых пяти членов сообщества, выбранных LEGO, чтобы дать обратную связь по SPIKE </a:t>
            </a:r>
            <a:r>
              <a:rPr lang="ru-RU" dirty="0" err="1"/>
              <a:t>Prime</a:t>
            </a:r>
            <a:r>
              <a:rPr lang="ru-RU" dirty="0"/>
              <a:t>, когда он только разрабатывался.</a:t>
            </a:r>
          </a:p>
          <a:p>
            <a:r>
              <a:rPr lang="ru-RU" dirty="0"/>
              <a:t>Короче говоря, у нас есть хороший опыт в обучении, написании уроков и конкуренции в LEGO </a:t>
            </a:r>
            <a:r>
              <a:rPr lang="ru-RU" dirty="0" err="1"/>
              <a:t>robotics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6" name="Picture 5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0332A208-5577-41F9-A50A-B53A56831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73" t="31734" r="17828"/>
          <a:stretch/>
        </p:blipFill>
        <p:spPr>
          <a:xfrm>
            <a:off x="6540874" y="1353967"/>
            <a:ext cx="2400300" cy="2133599"/>
          </a:xfrm>
          <a:prstGeom prst="rect">
            <a:avLst/>
          </a:prstGeom>
        </p:spPr>
      </p:pic>
      <p:pic>
        <p:nvPicPr>
          <p:cNvPr id="8" name="Picture 7" descr="A close up of a box&#10;&#10;Description automatically generated">
            <a:extLst>
              <a:ext uri="{FF2B5EF4-FFF2-40B4-BE49-F238E27FC236}">
                <a16:creationId xmlns:a16="http://schemas.microsoft.com/office/drawing/2014/main" id="{73BF9DBC-0E1D-3644-90AC-3F2AEFE395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79" r="12411"/>
          <a:stretch/>
        </p:blipFill>
        <p:spPr>
          <a:xfrm>
            <a:off x="6775937" y="4308727"/>
            <a:ext cx="1761523" cy="17404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F7F5AA-8A0E-45D4-B882-19BDEA466B76}"/>
              </a:ext>
            </a:extLst>
          </p:cNvPr>
          <p:cNvSpPr txBox="1"/>
          <p:nvPr/>
        </p:nvSpPr>
        <p:spPr>
          <a:xfrm>
            <a:off x="6521824" y="3439941"/>
            <a:ext cx="2269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Arvind and Sanjay </a:t>
            </a:r>
            <a:r>
              <a:rPr lang="en-US" sz="1400" dirty="0" err="1"/>
              <a:t>Seshan</a:t>
            </a:r>
            <a:r>
              <a:rPr lang="en-US" sz="1400" dirty="0"/>
              <a:t> in Billund, Denmark in 2017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18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5DBC9-5BEB-486C-89A6-36FD3B7E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МИССИЯ И ФОКУС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C34ED-7115-4831-93B0-60CD740FC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программном обеспечении SPIKE </a:t>
            </a:r>
            <a:r>
              <a:rPr lang="ru-RU" dirty="0" err="1"/>
              <a:t>Prime</a:t>
            </a:r>
            <a:r>
              <a:rPr lang="ru-RU" dirty="0"/>
              <a:t> есть уроки программирования. Но эти уроки короткие. В комплект также входит курс подготовки к соревнованиям.</a:t>
            </a:r>
          </a:p>
          <a:p>
            <a:r>
              <a:rPr lang="ru-RU" dirty="0"/>
              <a:t>Наши уроки по SPIKE </a:t>
            </a:r>
            <a:r>
              <a:rPr lang="ru-RU" dirty="0" err="1"/>
              <a:t>Prime</a:t>
            </a:r>
            <a:r>
              <a:rPr lang="ru-RU" dirty="0"/>
              <a:t> предлагают другую перспективу. Мы фокусируемся на одной сборке - базовом обучающем роботе с двумя ведущими колесами, и концентрируемся на развитии навыков программирования.</a:t>
            </a:r>
          </a:p>
          <a:p>
            <a:r>
              <a:rPr lang="ru-RU" dirty="0"/>
              <a:t>Навыки, которым мы обучаем, могут быть применены к любому проекту или соревнованию.</a:t>
            </a:r>
          </a:p>
          <a:p>
            <a:r>
              <a:rPr lang="ru-RU" dirty="0"/>
              <a:t>Мы твердо верим в необходимость открытия.  Мы ни в коем случае не будем предлагать готовые решения. Мы ждем, что вы изучите концепцию и примените ее в ситуациях, которые вам нужны в соревнованиях.</a:t>
            </a:r>
          </a:p>
          <a:p>
            <a:r>
              <a:rPr lang="ru-RU" dirty="0"/>
              <a:t>Мы твердо верим, что использование датчиков является полезным инструментом для повышения надежности роботов, и поэтому вы найдете много наших уроков, рассказывающих о них.</a:t>
            </a:r>
          </a:p>
          <a:p>
            <a:r>
              <a:rPr lang="ru-RU" dirty="0"/>
              <a:t>Наши уроки разработаны таким образом, чтобы у вас было правильное направление для изучения в каждом уроке. Они организованы в удобные блоки, которые зависят и следуют друг из друга.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4ECD6-436D-471A-8563-C89F87D5F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DE132-EDB9-4849-9588-A9540D06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41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F9CE-45E5-49BD-AAD8-5D514689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ФОРМАТ УРОКОВ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F897-CE7C-4DFB-9AAF-52E68114F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Содержание и формат нашего урока основаны на семи годах написания и преподавания уроков программирования.</a:t>
            </a:r>
          </a:p>
          <a:p>
            <a:r>
              <a:rPr lang="ru-RU" dirty="0"/>
              <a:t>Мы стараемся, чтобы наши уроки были короткими (10-12 слайдов).</a:t>
            </a:r>
          </a:p>
          <a:p>
            <a:r>
              <a:rPr lang="ru-RU" dirty="0"/>
              <a:t>Наши уроки не в видео формате.  Тем не менее, когда необходимо предоставляется дополнительное видео, чтобы продемонстрировать движение робота.</a:t>
            </a:r>
          </a:p>
          <a:p>
            <a:r>
              <a:rPr lang="ru-RU" dirty="0"/>
              <a:t>Каждый урок включает в себя следующие компоненты: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Цели, Основные Блоки, Задача, Решение.</a:t>
            </a:r>
            <a:endParaRPr lang="en-US" dirty="0"/>
          </a:p>
          <a:p>
            <a:r>
              <a:rPr lang="ru-RU" dirty="0"/>
              <a:t>Уроки сгруппированы в блоки.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F7ADB-F2A9-46D8-9B96-8A84E9081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745A5-7EF0-4C5C-9B8E-31B1E465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82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24DD-7FEB-DC43-96CA-4491C598D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УРОКИ ПО </a:t>
            </a:r>
            <a:r>
              <a:rPr lang="en-US" b="1" dirty="0"/>
              <a:t>SPIKE PRIME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AFD5-4CCA-3645-841C-2F277EF95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299882"/>
            <a:ext cx="4255614" cy="484990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Блок </a:t>
            </a:r>
            <a:r>
              <a:rPr lang="en-US" dirty="0"/>
              <a:t>1 – </a:t>
            </a:r>
            <a:r>
              <a:rPr lang="ru-RU" dirty="0"/>
              <a:t>Начало работы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Как использовать уроки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Создание робота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Новые элементы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Установка ПО и прошивка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Блок </a:t>
            </a:r>
            <a:r>
              <a:rPr lang="en-US" dirty="0"/>
              <a:t>2 – </a:t>
            </a:r>
            <a:r>
              <a:rPr lang="ru-RU" dirty="0"/>
              <a:t>Навигация по </a:t>
            </a:r>
            <a:r>
              <a:rPr lang="ru-RU" dirty="0" err="1"/>
              <a:t>ПО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 err="1"/>
              <a:t>Хаб</a:t>
            </a:r>
            <a:r>
              <a:rPr lang="ru-RU" dirty="0"/>
              <a:t> и программное обеспечение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Управление проектами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Просмотр значений датчиков 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Блок </a:t>
            </a:r>
            <a:r>
              <a:rPr lang="en-US" dirty="0"/>
              <a:t>3 – </a:t>
            </a:r>
            <a:r>
              <a:rPr lang="ru-RU" dirty="0"/>
              <a:t>Движение и повороты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Настройка движения робота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Движение прямо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Повороты с гироскопом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Точные повороты 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Блок </a:t>
            </a:r>
            <a:r>
              <a:rPr lang="en-US" dirty="0"/>
              <a:t>4 – </a:t>
            </a:r>
            <a:r>
              <a:rPr lang="ru-RU" dirty="0"/>
              <a:t>Практика программирования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Псевдокод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Комментирование кода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F97D66-77C4-4C43-B316-CCBBA7AA8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F24DE-9FFD-404F-98E6-A475D2E7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6327447-98A0-4C47-A548-B9F4C4B4D9A9}"/>
              </a:ext>
            </a:extLst>
          </p:cNvPr>
          <p:cNvSpPr txBox="1">
            <a:spLocks/>
          </p:cNvSpPr>
          <p:nvPr/>
        </p:nvSpPr>
        <p:spPr>
          <a:xfrm>
            <a:off x="4745017" y="1299882"/>
            <a:ext cx="4310574" cy="503500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Блок </a:t>
            </a:r>
            <a:r>
              <a:rPr lang="en-US" dirty="0"/>
              <a:t>5 – </a:t>
            </a:r>
            <a:r>
              <a:rPr lang="ru-RU" dirty="0"/>
              <a:t>Использование датчиков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Датчик силы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Датчик цвета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Датчик расстояния 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Блок </a:t>
            </a:r>
            <a:r>
              <a:rPr lang="en-US" dirty="0"/>
              <a:t>6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Методы программирования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Блоки циклов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Блоки звуков и музыки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Блоки подсветки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Блоки «Если-То»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Блок </a:t>
            </a:r>
            <a:r>
              <a:rPr lang="en-US" dirty="0"/>
              <a:t>7</a:t>
            </a:r>
            <a:r>
              <a:rPr lang="ru-RU" dirty="0"/>
              <a:t> </a:t>
            </a:r>
            <a:r>
              <a:rPr lang="en-US" dirty="0"/>
              <a:t>–</a:t>
            </a:r>
            <a:r>
              <a:rPr lang="ru-RU" dirty="0"/>
              <a:t> Объединение знаний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Перемещение объектов и обнаружение пробуксовки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Движение по линии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Финальные задачи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Блок 8 </a:t>
            </a:r>
            <a:r>
              <a:rPr lang="en-US" dirty="0"/>
              <a:t>–</a:t>
            </a:r>
            <a:r>
              <a:rPr lang="ru-RU" dirty="0"/>
              <a:t> Продвинутые методы программирования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События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Синхронизация событий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Переменные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Мои блоки</a:t>
            </a:r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7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24DD-7FEB-DC43-96CA-4491C598D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УРОКИ ПО </a:t>
            </a:r>
            <a:r>
              <a:rPr lang="en-US" b="1" dirty="0"/>
              <a:t>SPIKE PRIME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AFD5-4CCA-3645-841C-2F277EF95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299882"/>
            <a:ext cx="4255614" cy="484990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Блок 9</a:t>
            </a:r>
            <a:r>
              <a:rPr lang="en-US" dirty="0"/>
              <a:t> – </a:t>
            </a:r>
            <a:r>
              <a:rPr lang="ru-RU" dirty="0"/>
              <a:t>Продвинутое использование датчиков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Выравнивание по линии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Движение по прямой с гироскопом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Пропорциональное движение по линии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PID </a:t>
            </a:r>
            <a:r>
              <a:rPr lang="ru-RU" dirty="0"/>
              <a:t>движение по линии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Блок 10</a:t>
            </a:r>
            <a:r>
              <a:rPr lang="en-US" dirty="0"/>
              <a:t> – </a:t>
            </a:r>
            <a:r>
              <a:rPr lang="ru-RU" dirty="0"/>
              <a:t>Техники для </a:t>
            </a:r>
            <a:r>
              <a:rPr lang="en-US" dirty="0"/>
              <a:t>FIRST LEGO League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Ускорение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Методы отладки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Методы надежности 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Блок 11 </a:t>
            </a:r>
            <a:r>
              <a:rPr lang="en-US" dirty="0"/>
              <a:t>– </a:t>
            </a:r>
            <a:r>
              <a:rPr lang="ru-RU" dirty="0"/>
              <a:t>Микро Питон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F97D66-77C4-4C43-B316-CCBBA7AA8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F24DE-9FFD-404F-98E6-A475D2E7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3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0622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954</TotalTime>
  <Words>712</Words>
  <Application>Microsoft Macintosh PowerPoint</Application>
  <PresentationFormat>On-screen Show (4:3)</PresentationFormat>
  <Paragraphs>89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Corbel</vt:lpstr>
      <vt:lpstr>Gill Sans MT</vt:lpstr>
      <vt:lpstr>Helvetica Neue</vt:lpstr>
      <vt:lpstr>Wingdings 2</vt:lpstr>
      <vt:lpstr>Dividend</vt:lpstr>
      <vt:lpstr>Как использовать эти уроки</vt:lpstr>
      <vt:lpstr>КТО АВТОРЫ?</vt:lpstr>
      <vt:lpstr>МИССИЯ И ФОКУС</vt:lpstr>
      <vt:lpstr>ФОРМАТ УРОКОВ</vt:lpstr>
      <vt:lpstr>УРОКИ ПО SPIKE PRIME</vt:lpstr>
      <vt:lpstr>УРОКИ ПО SPIKE PRIME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management</dc:title>
  <dc:creator>Srinivasan Seshan</dc:creator>
  <cp:lastModifiedBy>Srinivasan Seshan</cp:lastModifiedBy>
  <cp:revision>61</cp:revision>
  <dcterms:created xsi:type="dcterms:W3CDTF">2019-12-31T03:18:51Z</dcterms:created>
  <dcterms:modified xsi:type="dcterms:W3CDTF">2020-06-07T11:41:03Z</dcterms:modified>
</cp:coreProperties>
</file>