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302" r:id="rId3"/>
    <p:sldId id="306" r:id="rId4"/>
    <p:sldId id="290" r:id="rId5"/>
    <p:sldId id="291" r:id="rId6"/>
    <p:sldId id="292" r:id="rId7"/>
    <p:sldId id="307" r:id="rId8"/>
    <p:sldId id="296" r:id="rId9"/>
    <p:sldId id="300" r:id="rId10"/>
    <p:sldId id="297" r:id="rId11"/>
    <p:sldId id="298" r:id="rId12"/>
    <p:sldId id="299" r:id="rId13"/>
    <p:sldId id="311" r:id="rId14"/>
    <p:sldId id="310" r:id="rId15"/>
    <p:sldId id="309" r:id="rId16"/>
    <p:sldId id="258" r:id="rId17"/>
    <p:sldId id="293" r:id="rId18"/>
    <p:sldId id="294" r:id="rId19"/>
    <p:sldId id="287" r:id="rId20"/>
    <p:sldId id="303" r:id="rId21"/>
    <p:sldId id="304" r:id="rId22"/>
    <p:sldId id="308" r:id="rId23"/>
    <p:sldId id="305" r:id="rId24"/>
    <p:sldId id="301" r:id="rId25"/>
  </p:sldIdLst>
  <p:sldSz cx="9144000" cy="5143500" type="screen16x9"/>
  <p:notesSz cx="6858000" cy="9144000"/>
  <p:embeddedFontLst>
    <p:embeddedFont>
      <p:font typeface="Barlow Light" panose="020B0604020202020204" charset="0"/>
      <p:regular r:id="rId27"/>
      <p:bold r:id="rId28"/>
      <p:italic r:id="rId29"/>
      <p:boldItalic r:id="rId30"/>
    </p:embeddedFont>
    <p:embeddedFont>
      <p:font typeface="Barlow SemiBold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EBA1D9-6BEB-45D5-A10A-77A63B48A42B}">
  <a:tblStyle styleId="{6BEBA1D9-6BEB-45D5-A10A-77A63B48A4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4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701" y="72"/>
      </p:cViewPr>
      <p:guideLst/>
    </p:cSldViewPr>
  </p:slideViewPr>
  <p:outlineViewPr>
    <p:cViewPr>
      <p:scale>
        <a:sx n="33" d="100"/>
        <a:sy n="33" d="100"/>
      </p:scale>
      <p:origin x="0" y="-1062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8004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70139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2590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63472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8354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8501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712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5806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823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2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Display?</a:t>
            </a:r>
          </a:p>
          <a:p>
            <a:r>
              <a:rPr lang="en-US" dirty="0"/>
              <a:t>Buttons</a:t>
            </a:r>
          </a:p>
          <a:p>
            <a:r>
              <a:rPr lang="en-US" dirty="0"/>
              <a:t>Menu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853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Display?</a:t>
            </a:r>
          </a:p>
          <a:p>
            <a:r>
              <a:rPr lang="en-US" dirty="0"/>
              <a:t>Buttons</a:t>
            </a:r>
          </a:p>
          <a:p>
            <a:r>
              <a:rPr lang="en-US" dirty="0"/>
              <a:t>Menu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189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25" y="0"/>
            <a:ext cx="9144224" cy="5143512"/>
            <a:chOff x="-225" y="0"/>
            <a:chExt cx="9144224" cy="5143512"/>
          </a:xfrm>
        </p:grpSpPr>
        <p:sp>
          <p:nvSpPr>
            <p:cNvPr id="11" name="Google Shape;11;p2"/>
            <p:cNvSpPr/>
            <p:nvPr/>
          </p:nvSpPr>
          <p:spPr>
            <a:xfrm>
              <a:off x="0" y="0"/>
              <a:ext cx="61002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175" y="1541675"/>
              <a:ext cx="6870000" cy="206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8477595" y="4477088"/>
              <a:ext cx="666403" cy="666424"/>
              <a:chOff x="7996345" y="980275"/>
              <a:chExt cx="666403" cy="666424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042555" y="1541664"/>
              <a:ext cx="730045" cy="2060087"/>
              <a:chOff x="7022220" y="1541675"/>
              <a:chExt cx="666403" cy="1880499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7022220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224547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426873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022220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224547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426873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022220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7224547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7426873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7022220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7224547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426873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629199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629199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7629199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7629224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7022220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7224547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7426873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7022220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7224547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7426873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022220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7224547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7426873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7022220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7224547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7426873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7629199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7629199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7629199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7629224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7022220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7224547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7426873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7022220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7224547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7426873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7629199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7629224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71" name="Google Shape;71;p2"/>
            <p:cNvGrpSpPr/>
            <p:nvPr/>
          </p:nvGrpSpPr>
          <p:grpSpPr>
            <a:xfrm>
              <a:off x="-225" y="2008293"/>
              <a:ext cx="301775" cy="1126923"/>
              <a:chOff x="-225" y="1987280"/>
              <a:chExt cx="318900" cy="1190873"/>
            </a:xfrm>
          </p:grpSpPr>
          <p:sp>
            <p:nvSpPr>
              <p:cNvPr id="72" name="Google Shape;72;p2"/>
              <p:cNvSpPr/>
              <p:nvPr/>
            </p:nvSpPr>
            <p:spPr>
              <a:xfrm>
                <a:off x="-175" y="1987280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175" y="2255817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-175" y="2524353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77" name="Google Shape;77;p2"/>
            <p:cNvGrpSpPr/>
            <p:nvPr/>
          </p:nvGrpSpPr>
          <p:grpSpPr>
            <a:xfrm>
              <a:off x="8842175" y="668859"/>
              <a:ext cx="301822" cy="872807"/>
              <a:chOff x="-225" y="2255817"/>
              <a:chExt cx="318950" cy="922336"/>
            </a:xfrm>
          </p:grpSpPr>
          <p:sp>
            <p:nvSpPr>
              <p:cNvPr id="78" name="Google Shape;78;p2"/>
              <p:cNvSpPr/>
              <p:nvPr/>
            </p:nvSpPr>
            <p:spPr>
              <a:xfrm>
                <a:off x="-175" y="2255817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-175" y="25243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82" name="Google Shape;82;p2"/>
            <p:cNvGrpSpPr/>
            <p:nvPr/>
          </p:nvGrpSpPr>
          <p:grpSpPr>
            <a:xfrm>
              <a:off x="5798375" y="4270684"/>
              <a:ext cx="301822" cy="872807"/>
              <a:chOff x="1611209" y="2255817"/>
              <a:chExt cx="318950" cy="922336"/>
            </a:xfrm>
          </p:grpSpPr>
          <p:sp>
            <p:nvSpPr>
              <p:cNvPr id="83" name="Google Shape;83;p2"/>
              <p:cNvSpPr/>
              <p:nvPr/>
            </p:nvSpPr>
            <p:spPr>
              <a:xfrm>
                <a:off x="1611259" y="2255817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1611259" y="25243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1611209" y="2792878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611209" y="30614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87" name="Google Shape;87;p2"/>
            <p:cNvGrpSpPr/>
            <p:nvPr/>
          </p:nvGrpSpPr>
          <p:grpSpPr>
            <a:xfrm>
              <a:off x="685795" y="0"/>
              <a:ext cx="666403" cy="666424"/>
              <a:chOff x="7996345" y="980275"/>
              <a:chExt cx="666403" cy="666424"/>
            </a:xfrm>
          </p:grpSpPr>
          <p:sp>
            <p:nvSpPr>
              <p:cNvPr id="88" name="Google Shape;88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104" name="Google Shape;104;p2"/>
          <p:cNvSpPr txBox="1">
            <a:spLocks noGrp="1"/>
          </p:cNvSpPr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>
            <a:off x="6100358" y="13"/>
            <a:ext cx="3050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3"/>
          <p:cNvSpPr/>
          <p:nvPr/>
        </p:nvSpPr>
        <p:spPr>
          <a:xfrm>
            <a:off x="-175" y="1541675"/>
            <a:ext cx="6870000" cy="206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8" name="Google Shape;108;p3"/>
          <p:cNvGrpSpPr/>
          <p:nvPr/>
        </p:nvGrpSpPr>
        <p:grpSpPr>
          <a:xfrm>
            <a:off x="8477595" y="4477088"/>
            <a:ext cx="666403" cy="666424"/>
            <a:chOff x="7996345" y="980275"/>
            <a:chExt cx="666403" cy="666424"/>
          </a:xfrm>
        </p:grpSpPr>
        <p:sp>
          <p:nvSpPr>
            <p:cNvPr id="109" name="Google Shape;109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5" name="Google Shape;125;p3"/>
          <p:cNvGrpSpPr/>
          <p:nvPr/>
        </p:nvGrpSpPr>
        <p:grpSpPr>
          <a:xfrm>
            <a:off x="7042555" y="1541664"/>
            <a:ext cx="508369" cy="2060087"/>
            <a:chOff x="7022220" y="1541675"/>
            <a:chExt cx="464052" cy="1880499"/>
          </a:xfrm>
        </p:grpSpPr>
        <p:sp>
          <p:nvSpPr>
            <p:cNvPr id="126" name="Google Shape;126;p3"/>
            <p:cNvSpPr/>
            <p:nvPr/>
          </p:nvSpPr>
          <p:spPr>
            <a:xfrm>
              <a:off x="7022220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224547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7426873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022220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224547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426873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7022220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7224547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7426873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7022220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7224547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426873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7022220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7224547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426873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022220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224547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426873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022220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224547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426873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022220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7224547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426873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7022220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7224547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7426873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7022220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7224547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7426873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6" name="Google Shape;156;p3"/>
          <p:cNvGrpSpPr/>
          <p:nvPr/>
        </p:nvGrpSpPr>
        <p:grpSpPr>
          <a:xfrm>
            <a:off x="-225" y="2135380"/>
            <a:ext cx="301822" cy="872770"/>
            <a:chOff x="-225" y="1987280"/>
            <a:chExt cx="318950" cy="922298"/>
          </a:xfrm>
        </p:grpSpPr>
        <p:sp>
          <p:nvSpPr>
            <p:cNvPr id="157" name="Google Shape;157;p3"/>
            <p:cNvSpPr/>
            <p:nvPr/>
          </p:nvSpPr>
          <p:spPr>
            <a:xfrm>
              <a:off x="-175" y="1987280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1" name="Google Shape;161;p3"/>
          <p:cNvGrpSpPr/>
          <p:nvPr/>
        </p:nvGrpSpPr>
        <p:grpSpPr>
          <a:xfrm>
            <a:off x="8842175" y="668859"/>
            <a:ext cx="301822" cy="872807"/>
            <a:chOff x="-225" y="2255817"/>
            <a:chExt cx="318950" cy="922336"/>
          </a:xfrm>
        </p:grpSpPr>
        <p:sp>
          <p:nvSpPr>
            <p:cNvPr id="162" name="Google Shape;162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6" name="Google Shape;166;p3"/>
          <p:cNvGrpSpPr/>
          <p:nvPr/>
        </p:nvGrpSpPr>
        <p:grpSpPr>
          <a:xfrm>
            <a:off x="6100350" y="4270684"/>
            <a:ext cx="301822" cy="872807"/>
            <a:chOff x="-225" y="2255817"/>
            <a:chExt cx="318950" cy="922336"/>
          </a:xfrm>
        </p:grpSpPr>
        <p:sp>
          <p:nvSpPr>
            <p:cNvPr id="167" name="Google Shape;167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71" name="Google Shape;171;p3"/>
          <p:cNvGrpSpPr/>
          <p:nvPr/>
        </p:nvGrpSpPr>
        <p:grpSpPr>
          <a:xfrm>
            <a:off x="685795" y="0"/>
            <a:ext cx="666403" cy="666424"/>
            <a:chOff x="7996345" y="980275"/>
            <a:chExt cx="666403" cy="666424"/>
          </a:xfrm>
        </p:grpSpPr>
        <p:sp>
          <p:nvSpPr>
            <p:cNvPr id="172" name="Google Shape;172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88" name="Google Shape;188;p3"/>
          <p:cNvSpPr txBox="1">
            <a:spLocks noGrp="1"/>
          </p:cNvSpPr>
          <p:nvPr>
            <p:ph type="ctrTitle"/>
          </p:nvPr>
        </p:nvSpPr>
        <p:spPr>
          <a:xfrm>
            <a:off x="603425" y="1794125"/>
            <a:ext cx="5497200" cy="8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3"/>
          <p:cNvSpPr txBox="1">
            <a:spLocks noGrp="1"/>
          </p:cNvSpPr>
          <p:nvPr>
            <p:ph type="subTitle" idx="1"/>
          </p:nvPr>
        </p:nvSpPr>
        <p:spPr>
          <a:xfrm>
            <a:off x="603425" y="2604674"/>
            <a:ext cx="5497200" cy="37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7"/>
          <p:cNvSpPr/>
          <p:nvPr/>
        </p:nvSpPr>
        <p:spPr>
          <a:xfrm>
            <a:off x="8504250" y="4489800"/>
            <a:ext cx="653700" cy="65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4" name="Google Shape;324;p7"/>
          <p:cNvSpPr/>
          <p:nvPr/>
        </p:nvSpPr>
        <p:spPr>
          <a:xfrm>
            <a:off x="0" y="0"/>
            <a:ext cx="653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5" name="Google Shape;325;p7"/>
          <p:cNvSpPr/>
          <p:nvPr/>
        </p:nvSpPr>
        <p:spPr>
          <a:xfrm>
            <a:off x="322375" y="664300"/>
            <a:ext cx="8181900" cy="65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26" name="Google Shape;326;p7"/>
          <p:cNvGrpSpPr/>
          <p:nvPr/>
        </p:nvGrpSpPr>
        <p:grpSpPr>
          <a:xfrm>
            <a:off x="-207" y="664293"/>
            <a:ext cx="155867" cy="653721"/>
            <a:chOff x="5385375" y="498300"/>
            <a:chExt cx="802200" cy="556500"/>
          </a:xfrm>
        </p:grpSpPr>
        <p:sp>
          <p:nvSpPr>
            <p:cNvPr id="327" name="Google Shape;327;p7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31" name="Google Shape;331;p7"/>
          <p:cNvSpPr/>
          <p:nvPr/>
        </p:nvSpPr>
        <p:spPr>
          <a:xfrm>
            <a:off x="198400" y="4483463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2" name="Google Shape;332;p7"/>
          <p:cNvSpPr/>
          <p:nvPr/>
        </p:nvSpPr>
        <p:spPr>
          <a:xfrm>
            <a:off x="361981" y="4483463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3" name="Google Shape;333;p7"/>
          <p:cNvSpPr/>
          <p:nvPr/>
        </p:nvSpPr>
        <p:spPr>
          <a:xfrm>
            <a:off x="510064" y="4483463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4" name="Google Shape;334;p7"/>
          <p:cNvSpPr/>
          <p:nvPr/>
        </p:nvSpPr>
        <p:spPr>
          <a:xfrm>
            <a:off x="198400" y="4685805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5" name="Google Shape;335;p7"/>
          <p:cNvSpPr/>
          <p:nvPr/>
        </p:nvSpPr>
        <p:spPr>
          <a:xfrm>
            <a:off x="361981" y="4685805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6" name="Google Shape;336;p7"/>
          <p:cNvSpPr/>
          <p:nvPr/>
        </p:nvSpPr>
        <p:spPr>
          <a:xfrm>
            <a:off x="510064" y="4685805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7" name="Google Shape;337;p7"/>
          <p:cNvSpPr/>
          <p:nvPr/>
        </p:nvSpPr>
        <p:spPr>
          <a:xfrm>
            <a:off x="198400" y="4888146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8" name="Google Shape;338;p7"/>
          <p:cNvSpPr/>
          <p:nvPr/>
        </p:nvSpPr>
        <p:spPr>
          <a:xfrm>
            <a:off x="361981" y="4888146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9" name="Google Shape;339;p7"/>
          <p:cNvSpPr/>
          <p:nvPr/>
        </p:nvSpPr>
        <p:spPr>
          <a:xfrm>
            <a:off x="510064" y="4888146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0" name="Google Shape;340;p7"/>
          <p:cNvSpPr/>
          <p:nvPr/>
        </p:nvSpPr>
        <p:spPr>
          <a:xfrm>
            <a:off x="198400" y="5090488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1" name="Google Shape;341;p7"/>
          <p:cNvSpPr/>
          <p:nvPr/>
        </p:nvSpPr>
        <p:spPr>
          <a:xfrm>
            <a:off x="361981" y="5090488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2" name="Google Shape;342;p7"/>
          <p:cNvSpPr/>
          <p:nvPr/>
        </p:nvSpPr>
        <p:spPr>
          <a:xfrm>
            <a:off x="510064" y="5090488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3" name="Google Shape;343;p7"/>
          <p:cNvSpPr/>
          <p:nvPr/>
        </p:nvSpPr>
        <p:spPr>
          <a:xfrm>
            <a:off x="658147" y="4483463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4" name="Google Shape;344;p7"/>
          <p:cNvSpPr/>
          <p:nvPr/>
        </p:nvSpPr>
        <p:spPr>
          <a:xfrm>
            <a:off x="658147" y="4685805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5" name="Google Shape;345;p7"/>
          <p:cNvSpPr/>
          <p:nvPr/>
        </p:nvSpPr>
        <p:spPr>
          <a:xfrm>
            <a:off x="658147" y="4888146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6" name="Google Shape;346;p7"/>
          <p:cNvSpPr/>
          <p:nvPr/>
        </p:nvSpPr>
        <p:spPr>
          <a:xfrm>
            <a:off x="658172" y="5090488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47" name="Google Shape;347;p7"/>
          <p:cNvGrpSpPr/>
          <p:nvPr/>
        </p:nvGrpSpPr>
        <p:grpSpPr>
          <a:xfrm>
            <a:off x="8832384" y="670955"/>
            <a:ext cx="311815" cy="653721"/>
            <a:chOff x="5385375" y="498300"/>
            <a:chExt cx="802200" cy="556500"/>
          </a:xfrm>
        </p:grpSpPr>
        <p:sp>
          <p:nvSpPr>
            <p:cNvPr id="348" name="Google Shape;348;p7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51" name="Google Shape;351;p7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7"/>
          <p:cNvSpPr txBox="1">
            <a:spLocks noGrp="1"/>
          </p:cNvSpPr>
          <p:nvPr>
            <p:ph type="body" idx="1"/>
          </p:nvPr>
        </p:nvSpPr>
        <p:spPr>
          <a:xfrm>
            <a:off x="810547" y="1455438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 dirty="0"/>
          </a:p>
        </p:txBody>
      </p:sp>
      <p:sp>
        <p:nvSpPr>
          <p:cNvPr id="353" name="Google Shape;353;p7"/>
          <p:cNvSpPr txBox="1">
            <a:spLocks noGrp="1"/>
          </p:cNvSpPr>
          <p:nvPr>
            <p:ph type="body" idx="2"/>
          </p:nvPr>
        </p:nvSpPr>
        <p:spPr>
          <a:xfrm>
            <a:off x="4694785" y="1455438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354" name="Google Shape;354;p7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 dirty="0"/>
          </a:p>
        </p:txBody>
      </p:sp>
      <p:sp>
        <p:nvSpPr>
          <p:cNvPr id="35" name="Google Shape;343;p7">
            <a:extLst>
              <a:ext uri="{FF2B5EF4-FFF2-40B4-BE49-F238E27FC236}">
                <a16:creationId xmlns:a16="http://schemas.microsoft.com/office/drawing/2014/main" id="{C01B246A-2024-5D49-AC06-30913089B6B5}"/>
              </a:ext>
            </a:extLst>
          </p:cNvPr>
          <p:cNvSpPr/>
          <p:nvPr userDrawn="1"/>
        </p:nvSpPr>
        <p:spPr>
          <a:xfrm>
            <a:off x="810547" y="4488632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44;p7">
            <a:extLst>
              <a:ext uri="{FF2B5EF4-FFF2-40B4-BE49-F238E27FC236}">
                <a16:creationId xmlns:a16="http://schemas.microsoft.com/office/drawing/2014/main" id="{608ED338-511C-0F4B-874E-FB388EC87FC0}"/>
              </a:ext>
            </a:extLst>
          </p:cNvPr>
          <p:cNvSpPr/>
          <p:nvPr userDrawn="1"/>
        </p:nvSpPr>
        <p:spPr>
          <a:xfrm>
            <a:off x="810547" y="4690974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45;p7">
            <a:extLst>
              <a:ext uri="{FF2B5EF4-FFF2-40B4-BE49-F238E27FC236}">
                <a16:creationId xmlns:a16="http://schemas.microsoft.com/office/drawing/2014/main" id="{782043DC-AE87-814E-9844-E0F017B28471}"/>
              </a:ext>
            </a:extLst>
          </p:cNvPr>
          <p:cNvSpPr/>
          <p:nvPr userDrawn="1"/>
        </p:nvSpPr>
        <p:spPr>
          <a:xfrm>
            <a:off x="810547" y="4893315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" name="Google Shape;346;p7">
            <a:extLst>
              <a:ext uri="{FF2B5EF4-FFF2-40B4-BE49-F238E27FC236}">
                <a16:creationId xmlns:a16="http://schemas.microsoft.com/office/drawing/2014/main" id="{E48C8E77-7F02-E442-A353-AD0C7BB7C6C5}"/>
              </a:ext>
            </a:extLst>
          </p:cNvPr>
          <p:cNvSpPr/>
          <p:nvPr userDrawn="1"/>
        </p:nvSpPr>
        <p:spPr>
          <a:xfrm>
            <a:off x="810572" y="5095657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preserve="1" userDrawn="1">
  <p:cSld name="1_Title + 2 columns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7"/>
          <p:cNvSpPr/>
          <p:nvPr/>
        </p:nvSpPr>
        <p:spPr>
          <a:xfrm>
            <a:off x="8504250" y="4489800"/>
            <a:ext cx="653700" cy="65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4" name="Google Shape;324;p7"/>
          <p:cNvSpPr/>
          <p:nvPr/>
        </p:nvSpPr>
        <p:spPr>
          <a:xfrm>
            <a:off x="0" y="0"/>
            <a:ext cx="653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5" name="Google Shape;325;p7"/>
          <p:cNvSpPr/>
          <p:nvPr/>
        </p:nvSpPr>
        <p:spPr>
          <a:xfrm>
            <a:off x="322375" y="664300"/>
            <a:ext cx="8181900" cy="65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26" name="Google Shape;326;p7"/>
          <p:cNvGrpSpPr/>
          <p:nvPr/>
        </p:nvGrpSpPr>
        <p:grpSpPr>
          <a:xfrm>
            <a:off x="-207" y="664293"/>
            <a:ext cx="155867" cy="653721"/>
            <a:chOff x="5385375" y="498300"/>
            <a:chExt cx="802200" cy="556500"/>
          </a:xfrm>
        </p:grpSpPr>
        <p:sp>
          <p:nvSpPr>
            <p:cNvPr id="327" name="Google Shape;327;p7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31" name="Google Shape;331;p7"/>
          <p:cNvSpPr/>
          <p:nvPr/>
        </p:nvSpPr>
        <p:spPr>
          <a:xfrm>
            <a:off x="198400" y="4483463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2" name="Google Shape;332;p7"/>
          <p:cNvSpPr/>
          <p:nvPr/>
        </p:nvSpPr>
        <p:spPr>
          <a:xfrm>
            <a:off x="361981" y="4483463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3" name="Google Shape;333;p7"/>
          <p:cNvSpPr/>
          <p:nvPr/>
        </p:nvSpPr>
        <p:spPr>
          <a:xfrm>
            <a:off x="510064" y="4483463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4" name="Google Shape;334;p7"/>
          <p:cNvSpPr/>
          <p:nvPr/>
        </p:nvSpPr>
        <p:spPr>
          <a:xfrm>
            <a:off x="198400" y="4685805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5" name="Google Shape;335;p7"/>
          <p:cNvSpPr/>
          <p:nvPr/>
        </p:nvSpPr>
        <p:spPr>
          <a:xfrm>
            <a:off x="361981" y="4685805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6" name="Google Shape;336;p7"/>
          <p:cNvSpPr/>
          <p:nvPr/>
        </p:nvSpPr>
        <p:spPr>
          <a:xfrm>
            <a:off x="510064" y="4685805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7" name="Google Shape;337;p7"/>
          <p:cNvSpPr/>
          <p:nvPr/>
        </p:nvSpPr>
        <p:spPr>
          <a:xfrm>
            <a:off x="198400" y="4888146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8" name="Google Shape;338;p7"/>
          <p:cNvSpPr/>
          <p:nvPr/>
        </p:nvSpPr>
        <p:spPr>
          <a:xfrm>
            <a:off x="361981" y="4888146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9" name="Google Shape;339;p7"/>
          <p:cNvSpPr/>
          <p:nvPr/>
        </p:nvSpPr>
        <p:spPr>
          <a:xfrm>
            <a:off x="510064" y="4888146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0" name="Google Shape;340;p7"/>
          <p:cNvSpPr/>
          <p:nvPr/>
        </p:nvSpPr>
        <p:spPr>
          <a:xfrm>
            <a:off x="198400" y="5090488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1" name="Google Shape;341;p7"/>
          <p:cNvSpPr/>
          <p:nvPr/>
        </p:nvSpPr>
        <p:spPr>
          <a:xfrm>
            <a:off x="361981" y="5090488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2" name="Google Shape;342;p7"/>
          <p:cNvSpPr/>
          <p:nvPr/>
        </p:nvSpPr>
        <p:spPr>
          <a:xfrm>
            <a:off x="510064" y="5090488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3" name="Google Shape;343;p7"/>
          <p:cNvSpPr/>
          <p:nvPr/>
        </p:nvSpPr>
        <p:spPr>
          <a:xfrm>
            <a:off x="658147" y="4483463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4" name="Google Shape;344;p7"/>
          <p:cNvSpPr/>
          <p:nvPr/>
        </p:nvSpPr>
        <p:spPr>
          <a:xfrm>
            <a:off x="658147" y="4685805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5" name="Google Shape;345;p7"/>
          <p:cNvSpPr/>
          <p:nvPr/>
        </p:nvSpPr>
        <p:spPr>
          <a:xfrm>
            <a:off x="658147" y="4888146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6" name="Google Shape;346;p7"/>
          <p:cNvSpPr/>
          <p:nvPr/>
        </p:nvSpPr>
        <p:spPr>
          <a:xfrm>
            <a:off x="658172" y="5090488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47" name="Google Shape;347;p7"/>
          <p:cNvGrpSpPr/>
          <p:nvPr/>
        </p:nvGrpSpPr>
        <p:grpSpPr>
          <a:xfrm>
            <a:off x="8832384" y="670955"/>
            <a:ext cx="311815" cy="653721"/>
            <a:chOff x="5385375" y="498300"/>
            <a:chExt cx="802200" cy="556500"/>
          </a:xfrm>
        </p:grpSpPr>
        <p:sp>
          <p:nvSpPr>
            <p:cNvPr id="348" name="Google Shape;348;p7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51" name="Google Shape;351;p7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7"/>
          <p:cNvSpPr txBox="1">
            <a:spLocks noGrp="1"/>
          </p:cNvSpPr>
          <p:nvPr>
            <p:ph type="body" idx="1"/>
          </p:nvPr>
        </p:nvSpPr>
        <p:spPr>
          <a:xfrm>
            <a:off x="639812" y="1599700"/>
            <a:ext cx="7864434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 dirty="0"/>
          </a:p>
        </p:txBody>
      </p:sp>
      <p:sp>
        <p:nvSpPr>
          <p:cNvPr id="354" name="Google Shape;354;p7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 dirty="0"/>
          </a:p>
        </p:txBody>
      </p:sp>
      <p:sp>
        <p:nvSpPr>
          <p:cNvPr id="35" name="Google Shape;343;p7">
            <a:extLst>
              <a:ext uri="{FF2B5EF4-FFF2-40B4-BE49-F238E27FC236}">
                <a16:creationId xmlns:a16="http://schemas.microsoft.com/office/drawing/2014/main" id="{C01B246A-2024-5D49-AC06-30913089B6B5}"/>
              </a:ext>
            </a:extLst>
          </p:cNvPr>
          <p:cNvSpPr/>
          <p:nvPr userDrawn="1"/>
        </p:nvSpPr>
        <p:spPr>
          <a:xfrm>
            <a:off x="810547" y="4488632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44;p7">
            <a:extLst>
              <a:ext uri="{FF2B5EF4-FFF2-40B4-BE49-F238E27FC236}">
                <a16:creationId xmlns:a16="http://schemas.microsoft.com/office/drawing/2014/main" id="{608ED338-511C-0F4B-874E-FB388EC87FC0}"/>
              </a:ext>
            </a:extLst>
          </p:cNvPr>
          <p:cNvSpPr/>
          <p:nvPr userDrawn="1"/>
        </p:nvSpPr>
        <p:spPr>
          <a:xfrm>
            <a:off x="810547" y="4690974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45;p7">
            <a:extLst>
              <a:ext uri="{FF2B5EF4-FFF2-40B4-BE49-F238E27FC236}">
                <a16:creationId xmlns:a16="http://schemas.microsoft.com/office/drawing/2014/main" id="{782043DC-AE87-814E-9844-E0F017B28471}"/>
              </a:ext>
            </a:extLst>
          </p:cNvPr>
          <p:cNvSpPr/>
          <p:nvPr userDrawn="1"/>
        </p:nvSpPr>
        <p:spPr>
          <a:xfrm>
            <a:off x="810547" y="4893315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" name="Google Shape;346;p7">
            <a:extLst>
              <a:ext uri="{FF2B5EF4-FFF2-40B4-BE49-F238E27FC236}">
                <a16:creationId xmlns:a16="http://schemas.microsoft.com/office/drawing/2014/main" id="{E48C8E77-7F02-E442-A353-AD0C7BB7C6C5}"/>
              </a:ext>
            </a:extLst>
          </p:cNvPr>
          <p:cNvSpPr/>
          <p:nvPr userDrawn="1"/>
        </p:nvSpPr>
        <p:spPr>
          <a:xfrm>
            <a:off x="810572" y="5095657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2167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14800" y="1599700"/>
            <a:ext cx="7189500" cy="28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60" r:id="rId4"/>
  </p:sldLayoutIdLst>
  <p:transition>
    <p:fade thruBlk="1"/>
  </p:transition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PrimeLessons/photos/a.475884480005878/559955338265458/?type=3&amp;eid=ARCbGLeK-4XfPdpYQ0lv96UylA3KoJtfylN9NXTlbwu7AEpIVvqIPeQIG08am71DfKbQf9bQ_Fgp_QUy&amp;__xts__%5B0%5D=68.ARBSXnqLPFj_dw1lly-uMAPxuHWvFoO6sB5d0MS0esHGbuclo-VgAH0TFFv6iFRRLDrnzXuDb9XJ_CS5Fyb2e4FbjLU1N5eNHnha9pmQwN7xfg4StUdwhtAX5f8Sotnss_F8jdSkf8taUP8B5Fxnq6MWWpV7ze46keUGMLkOtEC2WvEd94sjvTobpiwqlbD0TicinUjSJ8IjUsBbgU7E7kjPyqD1vy4N3bmirFzrmTJ40u1wNQBn7d7bvG3WywhdnaEgqrxlHzWoyMTido3o8LAKcLcRTKGFoHHP6_Caou_IDPTpvwF02eFVqs9zB5258hkPctnSDnUCZGnrmYcKAfA&amp;__tn__=EEHH-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eg"/><Relationship Id="rId5" Type="http://schemas.openxmlformats.org/officeDocument/2006/relationships/image" Target="../media/image12.tiff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facebook.com/PrimeLessons/photos/a.475884480005878/559955338265458/?type=3&amp;eid=ARCbGLeK-4XfPdpYQ0lv96UylA3KoJtfylN9NXTlbwu7AEpIVvqIPeQIG08am71DfKbQf9bQ_Fgp_QUy&amp;__xts__%5B0%5D=68.ARBSXnqLPFj_dw1lly-uMAPxuHWvFoO6sB5d0MS0esHGbuclo-VgAH0TFFv6iFRRLDrnzXuDb9XJ_CS5Fyb2e4FbjLU1N5eNHnha9pmQwN7xfg4StUdwhtAX5f8Sotnss_F8jdSkf8taUP8B5Fxnq6MWWpV7ze46keUGMLkOtEC2WvEd94sjvTobpiwqlbD0TicinUjSJ8IjUsBbgU7E7kjPyqD1vy4N3bmirFzrmTJ40u1wNQBn7d7bvG3WywhdnaEgqrxlHzWoyMTido3o8LAKcLcRTKGFoHHP6_Caou_IDPTpvwF02eFVqs9zB5258hkPctnSDnUCZGnrmYcKAfA&amp;__tn__=EEHH-R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ltutorial.com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jpeg"/><Relationship Id="rId5" Type="http://schemas.openxmlformats.org/officeDocument/2006/relationships/hyperlink" Target="https://www.facebook.com/groups/FLLShareandLearn/" TargetMode="External"/><Relationship Id="rId4" Type="http://schemas.openxmlformats.org/officeDocument/2006/relationships/hyperlink" Target="http://www.ev3lessons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www.facebook.com/PrimeLessons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://www.primelessons.org/" TargetMode="External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3"/>
          <p:cNvSpPr txBox="1">
            <a:spLocks noGrp="1"/>
          </p:cNvSpPr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SPIKE PRIME &amp; </a:t>
            </a:r>
            <a:br>
              <a:rPr lang="en" dirty="0"/>
            </a:br>
            <a:r>
              <a:rPr lang="en" dirty="0"/>
              <a:t>FIRST LEGO LEAGUE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A72996-92F1-A843-A6FF-AF8B0B3C4B9F}"/>
              </a:ext>
            </a:extLst>
          </p:cNvPr>
          <p:cNvSpPr txBox="1"/>
          <p:nvPr/>
        </p:nvSpPr>
        <p:spPr>
          <a:xfrm>
            <a:off x="685800" y="3680848"/>
            <a:ext cx="4967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Sanjay Seshan and Arvind Seshan</a:t>
            </a:r>
          </a:p>
          <a:p>
            <a:r>
              <a:rPr lang="en-US" dirty="0"/>
              <a:t>Primelessons.org, EV3Lessons.com, FLLTutorials.com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6670C0-F6C0-C04F-B5D3-0CF18BFD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Améliorations avec SPIKE Prime (matériel)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F3B31B-4128-CB49-8530-3F3182366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101" y="1427802"/>
            <a:ext cx="5832690" cy="360749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1600" b="1" dirty="0"/>
              <a:t>La taille : </a:t>
            </a:r>
            <a:r>
              <a:rPr lang="fr-FR" sz="1600" dirty="0"/>
              <a:t>Facteur de forme plus petit pour les composants électroniques</a:t>
            </a:r>
          </a:p>
          <a:p>
            <a:pPr>
              <a:lnSpc>
                <a:spcPct val="100000"/>
              </a:lnSpc>
            </a:pPr>
            <a:r>
              <a:rPr lang="fr-FR" sz="1600" b="1" dirty="0"/>
              <a:t>La forme : </a:t>
            </a:r>
            <a:r>
              <a:rPr lang="fr-FR" sz="1600" dirty="0"/>
              <a:t>Les composants électriques ont une forme plus rectangulaire et plus de points de connexion (globalement plus facile à construire)</a:t>
            </a:r>
          </a:p>
          <a:p>
            <a:pPr>
              <a:lnSpc>
                <a:spcPct val="100000"/>
              </a:lnSpc>
            </a:pPr>
            <a:r>
              <a:rPr lang="fr-FR" sz="1600" b="1" dirty="0"/>
              <a:t>Les câbles : </a:t>
            </a:r>
            <a:r>
              <a:rPr lang="fr-FR" sz="1600" dirty="0"/>
              <a:t>Les câbles sont plus faciles à gérer avec des câbles plus fins et des pinces</a:t>
            </a:r>
          </a:p>
          <a:p>
            <a:pPr>
              <a:lnSpc>
                <a:spcPct val="100000"/>
              </a:lnSpc>
            </a:pPr>
            <a:r>
              <a:rPr lang="fr-FR" sz="1600" b="1" dirty="0"/>
              <a:t>Les moteurs : </a:t>
            </a:r>
            <a:r>
              <a:rPr lang="fr-FR" sz="1600" dirty="0"/>
              <a:t>Positionnement absolu intégré sur les moteurs</a:t>
            </a:r>
          </a:p>
          <a:p>
            <a:pPr>
              <a:lnSpc>
                <a:spcPct val="100000"/>
              </a:lnSpc>
            </a:pPr>
            <a:r>
              <a:rPr lang="fr-FR" sz="1600" b="1" dirty="0"/>
              <a:t>Le chargement : </a:t>
            </a:r>
            <a:r>
              <a:rPr lang="fr-FR" sz="1600" dirty="0"/>
              <a:t>Chargement de la batterie par USB - même que le port de téléchargement</a:t>
            </a:r>
          </a:p>
          <a:p>
            <a:pPr>
              <a:lnSpc>
                <a:spcPct val="100000"/>
              </a:lnSpc>
            </a:pPr>
            <a:r>
              <a:rPr lang="fr-FR" sz="1600" b="1" dirty="0"/>
              <a:t>Le capteur de couleur : </a:t>
            </a:r>
            <a:r>
              <a:rPr lang="fr-FR" sz="1600" dirty="0"/>
              <a:t>Capteur de couleur amélioré - plus de couleurs et fonctionne à une plus grande distance du tapis</a:t>
            </a:r>
          </a:p>
        </p:txBody>
      </p:sp>
      <p:pic>
        <p:nvPicPr>
          <p:cNvPr id="1026" name="Picture 2" descr="No photo description available.">
            <a:hlinkClick r:id="rId3"/>
            <a:extLst>
              <a:ext uri="{FF2B5EF4-FFF2-40B4-BE49-F238E27FC236}">
                <a16:creationId xmlns:a16="http://schemas.microsoft.com/office/drawing/2014/main" id="{590EC05A-82C4-F346-9746-B61E6AA99F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505" b="13469"/>
          <a:stretch/>
        </p:blipFill>
        <p:spPr bwMode="auto">
          <a:xfrm>
            <a:off x="6496644" y="1497966"/>
            <a:ext cx="2399544" cy="165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3C48C6-1A04-8A4D-87D9-872A2FE9B18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12876" y="3224443"/>
            <a:ext cx="943464" cy="1188630"/>
          </a:xfrm>
          <a:prstGeom prst="rect">
            <a:avLst/>
          </a:prstGeom>
        </p:spPr>
      </p:pic>
      <p:pic>
        <p:nvPicPr>
          <p:cNvPr id="1028" name="Picture 4" descr="Spike | H-Didakt">
            <a:extLst>
              <a:ext uri="{FF2B5EF4-FFF2-40B4-BE49-F238E27FC236}">
                <a16:creationId xmlns:a16="http://schemas.microsoft.com/office/drawing/2014/main" id="{35883226-0E3B-FA45-82FB-EBEA7B4281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775977" y="3349925"/>
            <a:ext cx="986484" cy="96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69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6670C0-F6C0-C04F-B5D3-0CF18BFD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 </a:t>
            </a:r>
            <a:r>
              <a:rPr lang="en-US" dirty="0" err="1"/>
              <a:t>compromis</a:t>
            </a:r>
            <a:r>
              <a:rPr lang="en-US" dirty="0"/>
              <a:t> : </a:t>
            </a:r>
            <a:r>
              <a:rPr lang="en-US" dirty="0" err="1"/>
              <a:t>Mes</a:t>
            </a:r>
            <a:r>
              <a:rPr lang="en-US" dirty="0"/>
              <a:t> blocs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F3B31B-4128-CB49-8530-3F3182366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101" y="1427575"/>
            <a:ext cx="5776544" cy="289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1600" dirty="0"/>
              <a:t>Mes blocs ne sont disponibles que pour le projet dans lequel ils ont été créés.</a:t>
            </a:r>
          </a:p>
          <a:p>
            <a:pPr lvl="1">
              <a:lnSpc>
                <a:spcPct val="100000"/>
              </a:lnSpc>
            </a:pPr>
            <a:r>
              <a:rPr lang="fr-FR" sz="1600" dirty="0"/>
              <a:t>Toutefois, ils peuvent être copiés et collés d'un projet à l'autre</a:t>
            </a:r>
          </a:p>
          <a:p>
            <a:pPr>
              <a:lnSpc>
                <a:spcPct val="100000"/>
              </a:lnSpc>
            </a:pPr>
            <a:r>
              <a:rPr lang="fr-FR" sz="1600" dirty="0"/>
              <a:t>Aucune sortie de Mes blocs</a:t>
            </a:r>
          </a:p>
          <a:p>
            <a:pPr lvl="1">
              <a:lnSpc>
                <a:spcPct val="100000"/>
              </a:lnSpc>
            </a:pPr>
            <a:r>
              <a:rPr lang="fr-FR" sz="1600" dirty="0"/>
              <a:t>Il existe un travail de contournement qui utilise des variables</a:t>
            </a:r>
          </a:p>
          <a:p>
            <a:pPr>
              <a:lnSpc>
                <a:spcPct val="100000"/>
              </a:lnSpc>
            </a:pPr>
            <a:r>
              <a:rPr lang="fr-FR" sz="1600" dirty="0"/>
              <a:t>Dans MicroPython, les fonctions peuvent être importées et avoir des sorties</a:t>
            </a:r>
          </a:p>
          <a:p>
            <a:pPr>
              <a:lnSpc>
                <a:spcPct val="100000"/>
              </a:lnSpc>
            </a:pPr>
            <a:r>
              <a:rPr lang="fr-FR" sz="1600" dirty="0"/>
              <a:t>Ce sont tous des problèmes spécifiques à Scratch (également des problèmes avec la classe EV3)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30204F-8D50-DE42-8298-49C5F500E4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9076" y="1571457"/>
            <a:ext cx="2042797" cy="9575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63DE85-9F36-1140-8453-46543A1A0F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8400" y="2921345"/>
            <a:ext cx="2648687" cy="70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4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6670C0-F6C0-C04F-B5D3-0CF18BFD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compromis : Calibrage, fichiers, câbles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F3B31B-4128-CB49-8530-3F3182366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100" y="1452468"/>
            <a:ext cx="5336744" cy="369103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1" dirty="0"/>
              <a:t>Capteur de distance : </a:t>
            </a:r>
            <a:r>
              <a:rPr lang="fr-FR" sz="1200" dirty="0"/>
              <a:t>Ne fonctionne pas aux angles lorsqu'il est proche d'une surface</a:t>
            </a:r>
          </a:p>
          <a:p>
            <a:pPr>
              <a:lnSpc>
                <a:spcPct val="100000"/>
              </a:lnSpc>
            </a:pPr>
            <a:r>
              <a:rPr lang="fr-FR" sz="1200" b="1" dirty="0"/>
              <a:t>Calibrage du capteur de couleur : </a:t>
            </a:r>
            <a:r>
              <a:rPr lang="fr-FR" sz="1200" dirty="0"/>
              <a:t>Aucun</a:t>
            </a:r>
          </a:p>
          <a:p>
            <a:pPr lvl="1">
              <a:lnSpc>
                <a:spcPct val="100000"/>
              </a:lnSpc>
            </a:pPr>
            <a:r>
              <a:rPr lang="fr-FR" sz="1200" dirty="0"/>
              <a:t>Vous pouvez contourner ce problème grâce à un code</a:t>
            </a:r>
          </a:p>
          <a:p>
            <a:pPr lvl="1">
              <a:lnSpc>
                <a:spcPct val="100000"/>
              </a:lnSpc>
            </a:pPr>
            <a:r>
              <a:rPr lang="fr-FR" sz="1200" dirty="0"/>
              <a:t>Le capteur semble bien fonctionner sans calibration.</a:t>
            </a:r>
          </a:p>
          <a:p>
            <a:pPr>
              <a:lnSpc>
                <a:spcPct val="100000"/>
              </a:lnSpc>
            </a:pPr>
            <a:r>
              <a:rPr lang="fr-FR" sz="1200" b="1" dirty="0"/>
              <a:t>Fichiers : </a:t>
            </a:r>
            <a:r>
              <a:rPr lang="fr-FR" sz="1200" dirty="0"/>
              <a:t>Pas de lecture/écriture de fichiers</a:t>
            </a:r>
          </a:p>
          <a:p>
            <a:pPr lvl="1">
              <a:lnSpc>
                <a:spcPct val="100000"/>
              </a:lnSpc>
            </a:pPr>
            <a:r>
              <a:rPr lang="fr-FR" sz="1200" dirty="0"/>
              <a:t>Cela peut être fait dans MicroPython</a:t>
            </a:r>
          </a:p>
          <a:p>
            <a:pPr>
              <a:lnSpc>
                <a:spcPct val="100000"/>
              </a:lnSpc>
            </a:pPr>
            <a:r>
              <a:rPr lang="fr-FR" sz="1200" b="1" dirty="0"/>
              <a:t>Batterie : </a:t>
            </a:r>
            <a:r>
              <a:rPr lang="fr-FR" sz="1200" dirty="0"/>
              <a:t>la batterie doit être connectée au concentrateur pour être chargée - vous ne pouvez pas avoir de batteries supplémentaires sur le côté de la charge (c'est-à-dire que vous devez posséder un autre concentrateur pour charger les extras)</a:t>
            </a:r>
          </a:p>
          <a:p>
            <a:pPr>
              <a:lnSpc>
                <a:spcPct val="100000"/>
              </a:lnSpc>
            </a:pPr>
            <a:r>
              <a:rPr lang="fr-FR" sz="1200" b="1" dirty="0"/>
              <a:t>Longueur du câble : </a:t>
            </a:r>
            <a:r>
              <a:rPr lang="fr-FR" sz="1200" dirty="0"/>
              <a:t>Fixe</a:t>
            </a:r>
          </a:p>
          <a:p>
            <a:pPr lvl="1">
              <a:lnSpc>
                <a:spcPct val="100000"/>
              </a:lnSpc>
            </a:pPr>
            <a:r>
              <a:rPr lang="fr-FR" sz="1200" dirty="0"/>
              <a:t>Toutefois, pour la FIRST LEGO League, la longueur du câble est suffisante</a:t>
            </a:r>
          </a:p>
          <a:p>
            <a:pPr lvl="1">
              <a:lnSpc>
                <a:spcPct val="100000"/>
              </a:lnSpc>
            </a:pPr>
            <a:r>
              <a:rPr lang="fr-FR" sz="1200" dirty="0"/>
              <a:t>Si la longueur est trop importante, vous pouvez utiliser les pinces pour maintenir les câbles à l'écart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A7D059-694D-0E4D-9CEB-69CA115BD19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94323" y="2146650"/>
            <a:ext cx="2682977" cy="150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3F270-18FB-AA41-B2AA-4128EE1D8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compromis : Blocs de direction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F6CF6-D510-5D4C-A4B8-2AA26F91D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0547" y="1455438"/>
            <a:ext cx="5475954" cy="289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1600" dirty="0"/>
              <a:t>La contribution au pilotage n'est pas linéaire</a:t>
            </a:r>
          </a:p>
          <a:p>
            <a:pPr>
              <a:lnSpc>
                <a:spcPct val="100000"/>
              </a:lnSpc>
            </a:pPr>
            <a:r>
              <a:rPr lang="fr-FR" sz="1600" dirty="0"/>
              <a:t>La différence entre le pilotage 100 et le pilotage 99 est significative</a:t>
            </a:r>
          </a:p>
          <a:p>
            <a:pPr>
              <a:lnSpc>
                <a:spcPct val="100000"/>
              </a:lnSpc>
            </a:pPr>
            <a:r>
              <a:rPr lang="fr-FR" sz="1600" dirty="0"/>
              <a:t>Solution de contournement : Utiliser des blocs de réservoir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CFC592-2524-934A-9F51-A7405D979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78270" y="1455438"/>
            <a:ext cx="240665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B80BA515-477C-7944-B7EF-54CAF0B26711}"/>
              </a:ext>
            </a:extLst>
          </p:cNvPr>
          <p:cNvSpPr/>
          <p:nvPr/>
        </p:nvSpPr>
        <p:spPr>
          <a:xfrm>
            <a:off x="6911340" y="2914407"/>
            <a:ext cx="792480" cy="3888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2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3F270-18FB-AA41-B2AA-4128EE1D8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compromis : Taille du fichier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F6CF6-D510-5D4C-A4B8-2AA26F91D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0546" y="1455438"/>
            <a:ext cx="7693753" cy="289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1600" dirty="0"/>
              <a:t>À une certaine taille de projet (nous l'avons vu dans des programmes aussi petits que 100 blocs), le programme commence à échouer</a:t>
            </a:r>
          </a:p>
          <a:p>
            <a:pPr lvl="1">
              <a:lnSpc>
                <a:spcPct val="100000"/>
              </a:lnSpc>
            </a:pPr>
            <a:r>
              <a:rPr lang="fr-FR" sz="1600" dirty="0"/>
              <a:t>Les moteurs et les capteurs se déconnectent au démarrage du programme puis se reconnectent. Le code exécuté lorsque les capteurs et les moteurs sont déconnectés ne fonctionnent pas correctement.</a:t>
            </a:r>
          </a:p>
          <a:p>
            <a:pPr lvl="1">
              <a:lnSpc>
                <a:spcPct val="100000"/>
              </a:lnSpc>
            </a:pPr>
            <a:r>
              <a:rPr lang="fr-FR" sz="1600" dirty="0"/>
              <a:t>Pour les programmes encore plus importants, le code peut ne pas se télécharger du tout</a:t>
            </a:r>
          </a:p>
          <a:p>
            <a:pPr>
              <a:lnSpc>
                <a:spcPct val="100000"/>
              </a:lnSpc>
            </a:pPr>
            <a:r>
              <a:rPr lang="fr-FR" sz="1600" dirty="0"/>
              <a:t>Solution de contournement : Les équipes devront attendre au début de leur code que les capteurs et les moteurs se reconnectent</a:t>
            </a:r>
          </a:p>
        </p:txBody>
      </p:sp>
    </p:spTree>
    <p:extLst>
      <p:ext uri="{BB962C8B-B14F-4D97-AF65-F5344CB8AC3E}">
        <p14:creationId xmlns:p14="http://schemas.microsoft.com/office/powerpoint/2010/main" val="5276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E78126B-3C51-8B46-87EC-AA32416C96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07880" y="1533360"/>
            <a:ext cx="2875280" cy="25949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96670C0-F6C0-C04F-B5D3-0CF18BFD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 </a:t>
            </a:r>
            <a:r>
              <a:rPr lang="en-US" dirty="0" err="1"/>
              <a:t>compromis</a:t>
            </a:r>
            <a:r>
              <a:rPr lang="en-US" dirty="0"/>
              <a:t> : Gyro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F3B31B-4128-CB49-8530-3F3182366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100" y="1452468"/>
            <a:ext cx="5336744" cy="3691032"/>
          </a:xfrm>
        </p:spPr>
        <p:txBody>
          <a:bodyPr>
            <a:noAutofit/>
          </a:bodyPr>
          <a:lstStyle/>
          <a:p>
            <a:pPr marL="101600" indent="0">
              <a:lnSpc>
                <a:spcPct val="110000"/>
              </a:lnSpc>
              <a:buNone/>
            </a:pPr>
            <a:r>
              <a:rPr lang="fr-FR" sz="1200" b="1" dirty="0"/>
              <a:t>Il n'y a pas de dérive ou de retard du gyroscope, mais il y a d'autres compromis</a:t>
            </a:r>
          </a:p>
          <a:p>
            <a:pPr>
              <a:lnSpc>
                <a:spcPct val="110000"/>
              </a:lnSpc>
            </a:pPr>
            <a:r>
              <a:rPr lang="fr-FR" sz="1200" b="1" dirty="0"/>
              <a:t>Gyro taux </a:t>
            </a:r>
            <a:r>
              <a:rPr lang="fr-FR" sz="1200" dirty="0"/>
              <a:t>: Impossible d'accéder au taux gyroscopique ou à l'accéléromètre dans Scratch, mais cela peut être fait dans MicroPython</a:t>
            </a:r>
          </a:p>
          <a:p>
            <a:pPr>
              <a:lnSpc>
                <a:spcPct val="110000"/>
              </a:lnSpc>
            </a:pPr>
            <a:r>
              <a:rPr lang="fr-FR" sz="1200" b="1" dirty="0"/>
              <a:t>Erreurs de gyroscope : </a:t>
            </a:r>
            <a:r>
              <a:rPr lang="fr-FR" sz="1200" dirty="0"/>
              <a:t>Par exemple, tourner le hub de 360 degrés produit une lecture gyroscopique qui n'est pas à 360 degrés.</a:t>
            </a:r>
          </a:p>
          <a:p>
            <a:pPr lvl="1">
              <a:lnSpc>
                <a:spcPct val="110000"/>
              </a:lnSpc>
              <a:buFont typeface="+mj-lt"/>
              <a:buAutoNum type="arabicParenR"/>
            </a:pPr>
            <a:r>
              <a:rPr lang="fr-FR" sz="1200" dirty="0"/>
              <a:t>Cette mesure est généralement spécifique au hub. Par exemple, le hub 1 sera toujours décalé de 7 degrés et le hub 2 sera toujours décalé de 4 degrés. </a:t>
            </a:r>
          </a:p>
          <a:p>
            <a:pPr lvl="1">
              <a:lnSpc>
                <a:spcPct val="110000"/>
              </a:lnSpc>
              <a:buFont typeface="+mj-lt"/>
              <a:buAutoNum type="arabicParenR"/>
            </a:pPr>
            <a:r>
              <a:rPr lang="fr-FR" sz="1200" dirty="0"/>
              <a:t>L'erreur est influencée par la complexité des autres codes de fonctionnement. Par exemple, la mise à jour simultanée de la matrice lumineuse augmentera l'erreur d'environ 25 degrés par tour de 360 degrés. </a:t>
            </a:r>
          </a:p>
          <a:p>
            <a:pPr>
              <a:lnSpc>
                <a:spcPct val="110000"/>
              </a:lnSpc>
            </a:pPr>
            <a:r>
              <a:rPr lang="fr-FR" sz="1200" b="1" dirty="0"/>
              <a:t>Solution de contournement : </a:t>
            </a:r>
            <a:r>
              <a:rPr lang="fr-FR" sz="1200" dirty="0"/>
              <a:t>Pour (1), vous devrez peut-être mettre à l'échelle les lectures du gyroscope après avoir mesuré l'erreur pour votre hub. Pour (2), vous devrez vous assurer que les lectures du gyroscope sont effectuées moins fréquemment et/ou que peu de code est exécuté en même temps. </a:t>
            </a:r>
          </a:p>
        </p:txBody>
      </p:sp>
    </p:spTree>
    <p:extLst>
      <p:ext uri="{BB962C8B-B14F-4D97-AF65-F5344CB8AC3E}">
        <p14:creationId xmlns:p14="http://schemas.microsoft.com/office/powerpoint/2010/main" val="285265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5"/>
          <p:cNvSpPr txBox="1">
            <a:spLocks noGrp="1"/>
          </p:cNvSpPr>
          <p:nvPr>
            <p:ph type="ctrTitle"/>
          </p:nvPr>
        </p:nvSpPr>
        <p:spPr>
          <a:xfrm>
            <a:off x="603425" y="1794125"/>
            <a:ext cx="5497200" cy="8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fr-MA" dirty="0"/>
              <a:t>Idées fausses courantes</a:t>
            </a:r>
            <a:endParaRPr dirty="0"/>
          </a:p>
        </p:txBody>
      </p:sp>
      <p:sp>
        <p:nvSpPr>
          <p:cNvPr id="531" name="Google Shape;531;p15"/>
          <p:cNvSpPr txBox="1">
            <a:spLocks noGrp="1"/>
          </p:cNvSpPr>
          <p:nvPr>
            <p:ph type="subTitle" idx="1"/>
          </p:nvPr>
        </p:nvSpPr>
        <p:spPr>
          <a:xfrm>
            <a:off x="603425" y="2604674"/>
            <a:ext cx="5497200" cy="37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fr-FR" dirty="0"/>
              <a:t>Ce que les gens pensent de SPIKE Prime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6670C0-F6C0-C04F-B5D3-0CF18BFD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Niveau</a:t>
            </a:r>
            <a:r>
              <a:rPr lang="en-US" dirty="0"/>
              <a:t> </a:t>
            </a:r>
            <a:r>
              <a:rPr lang="fr-FR" dirty="0"/>
              <a:t>d'âge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F3B31B-4128-CB49-8530-3F3182366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4275" y="1477915"/>
            <a:ext cx="2878858" cy="861444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1400" dirty="0">
                <a:solidFill>
                  <a:srgbClr val="FF0000"/>
                </a:solidFill>
              </a:rPr>
              <a:t>SPIKE Prime est réservé aux débutants et aux élèves de l'école primaire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68EA0D-2ACE-1B46-96E3-19216C17400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023360" y="1455438"/>
            <a:ext cx="4480940" cy="221435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1600" dirty="0">
                <a:solidFill>
                  <a:srgbClr val="00B050"/>
                </a:solidFill>
              </a:rPr>
              <a:t>Même si le logiciel par défaut est Scratch et que les couleurs ciblent les jeunes, les capacités de SPIKE Prime correspondent à celles de l'EV3</a:t>
            </a:r>
          </a:p>
          <a:p>
            <a:pPr>
              <a:lnSpc>
                <a:spcPct val="100000"/>
              </a:lnSpc>
            </a:pPr>
            <a:r>
              <a:rPr lang="fr-FR" sz="1600" dirty="0">
                <a:solidFill>
                  <a:srgbClr val="00B050"/>
                </a:solidFill>
              </a:rPr>
              <a:t>Il existe également MicroPython pour les étudiants plus âgés</a:t>
            </a:r>
          </a:p>
          <a:p>
            <a:pPr>
              <a:lnSpc>
                <a:spcPct val="100000"/>
              </a:lnSpc>
            </a:pPr>
            <a:r>
              <a:rPr lang="fr-FR" sz="1600" dirty="0">
                <a:solidFill>
                  <a:srgbClr val="00B050"/>
                </a:solidFill>
              </a:rPr>
              <a:t>SPIKE Prime a abaissé le point d'entrée, mais le plafond est aussi élevé que EV3</a:t>
            </a:r>
            <a:endParaRPr 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70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6670C0-F6C0-C04F-B5D3-0CF18BFD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Moteurs</a:t>
            </a:r>
            <a:r>
              <a:rPr lang="en-US" dirty="0"/>
              <a:t> SPIKE Prime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F3B31B-4128-CB49-8530-3F3182366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07" y="1537426"/>
            <a:ext cx="2938493" cy="977174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1400" dirty="0">
                <a:solidFill>
                  <a:srgbClr val="FF0000"/>
                </a:solidFill>
              </a:rPr>
              <a:t>Les moteurs SPIKE Prime sont moins puissants et pire pour la FIRST LEGO League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68EA0D-2ACE-1B46-96E3-19216C17400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107180" y="1455438"/>
            <a:ext cx="4034905" cy="218997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1600" dirty="0">
                <a:solidFill>
                  <a:srgbClr val="00B050"/>
                </a:solidFill>
              </a:rPr>
              <a:t>Il est vrai que les moteurs sont moins puissants</a:t>
            </a:r>
          </a:p>
          <a:p>
            <a:pPr>
              <a:lnSpc>
                <a:spcPct val="100000"/>
              </a:lnSpc>
            </a:pPr>
            <a:r>
              <a:rPr lang="fr-FR" sz="1600" dirty="0">
                <a:solidFill>
                  <a:srgbClr val="00B050"/>
                </a:solidFill>
              </a:rPr>
              <a:t>Cependant, il n'est pas vraiment nécessaire d'avoir plus de puissance que celle des moteurs SPIKE Prime. Si un couple plus important est nécessaire, il suffit d'augmenter le rapport de transmission.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EB0EA6-3370-2544-9562-DA7AFF1E5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59" y="2870319"/>
            <a:ext cx="2359616" cy="176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68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 err="1"/>
              <a:t>Précision</a:t>
            </a:r>
            <a:r>
              <a:rPr lang="en-US" dirty="0"/>
              <a:t> et </a:t>
            </a:r>
            <a:r>
              <a:rPr lang="en-US" dirty="0" err="1"/>
              <a:t>fiabilité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DC34D-8EBF-4045-A0A1-9EB07AF8C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280" y="1589000"/>
            <a:ext cx="2296680" cy="972050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1400" dirty="0">
                <a:solidFill>
                  <a:srgbClr val="FF0000"/>
                </a:solidFill>
              </a:rPr>
              <a:t>SPIKE Prime est moins précis et moins fiable que EV3.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426CB4-2369-2C42-8269-A1858EB941B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268980" y="1589000"/>
            <a:ext cx="5355827" cy="261724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1600" dirty="0">
                <a:solidFill>
                  <a:srgbClr val="00B050"/>
                </a:solidFill>
              </a:rPr>
              <a:t>SPIKE Prime a intégré la détection de décrochage, un capteur de couleur amélioré</a:t>
            </a:r>
          </a:p>
          <a:p>
            <a:pPr>
              <a:lnSpc>
                <a:spcPct val="100000"/>
              </a:lnSpc>
            </a:pPr>
            <a:r>
              <a:rPr lang="fr-FR" sz="1600" dirty="0">
                <a:solidFill>
                  <a:srgbClr val="00B050"/>
                </a:solidFill>
              </a:rPr>
              <a:t>Le gyroscope SPIKE Prime est moins précis, mais il n'a pas de dérive et de décalage</a:t>
            </a:r>
          </a:p>
          <a:p>
            <a:pPr>
              <a:lnSpc>
                <a:spcPct val="100000"/>
              </a:lnSpc>
            </a:pPr>
            <a:r>
              <a:rPr lang="fr-FR" sz="1600" dirty="0">
                <a:solidFill>
                  <a:srgbClr val="00B050"/>
                </a:solidFill>
              </a:rPr>
              <a:t>En ce qui concerne la précision, les moteurs SPIKE Prime sont comparables aux moteurs EV3</a:t>
            </a:r>
          </a:p>
          <a:p>
            <a:pPr>
              <a:lnSpc>
                <a:spcPct val="100000"/>
              </a:lnSpc>
            </a:pPr>
            <a:r>
              <a:rPr lang="fr-FR" sz="1600" dirty="0">
                <a:solidFill>
                  <a:srgbClr val="00B050"/>
                </a:solidFill>
              </a:rPr>
              <a:t>Toutes les techniques de fiabilité qui peuvent être réalisées dans EV3 peuvent également être réalisées dans SPIKE Prime.</a:t>
            </a:r>
            <a:endParaRPr lang="en-US" sz="1600" dirty="0">
              <a:solidFill>
                <a:srgbClr val="00B05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8AB9E8-0A2B-454E-ADF1-FFF052A5F0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983" y="2697606"/>
            <a:ext cx="1961273" cy="196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92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6670C0-F6C0-C04F-B5D3-0CF18BFD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F3B31B-4128-CB49-8530-3F3182366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099" y="1378642"/>
            <a:ext cx="7255733" cy="289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1600" dirty="0"/>
              <a:t>Comparer EV3 et SPIKE Prime</a:t>
            </a:r>
          </a:p>
          <a:p>
            <a:pPr>
              <a:lnSpc>
                <a:spcPct val="100000"/>
              </a:lnSpc>
            </a:pPr>
            <a:r>
              <a:rPr lang="fr-FR" sz="1600" dirty="0"/>
              <a:t>Se concentrer sur les besoins des équipes de la FIRST LEGO League</a:t>
            </a:r>
            <a:endParaRPr lang="en-US" sz="1600" dirty="0"/>
          </a:p>
        </p:txBody>
      </p:sp>
      <p:pic>
        <p:nvPicPr>
          <p:cNvPr id="1026" name="Picture 2" descr="No photo description available.">
            <a:hlinkClick r:id="rId2"/>
            <a:extLst>
              <a:ext uri="{FF2B5EF4-FFF2-40B4-BE49-F238E27FC236}">
                <a16:creationId xmlns:a16="http://schemas.microsoft.com/office/drawing/2014/main" id="{590EC05A-82C4-F346-9746-B61E6AA99F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505" b="13469"/>
          <a:stretch/>
        </p:blipFill>
        <p:spPr bwMode="auto">
          <a:xfrm>
            <a:off x="5649529" y="2276936"/>
            <a:ext cx="2399544" cy="165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icture containing photo, many, different, sitting&#10;&#10;Description automatically generated">
            <a:extLst>
              <a:ext uri="{FF2B5EF4-FFF2-40B4-BE49-F238E27FC236}">
                <a16:creationId xmlns:a16="http://schemas.microsoft.com/office/drawing/2014/main" id="{235AA72A-467A-5045-B005-21EF2F46471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4226" y="2276936"/>
            <a:ext cx="3839781" cy="19610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881D10-EB40-0142-AA14-5DD0E69549ED}"/>
              </a:ext>
            </a:extLst>
          </p:cNvPr>
          <p:cNvSpPr txBox="1"/>
          <p:nvPr/>
        </p:nvSpPr>
        <p:spPr>
          <a:xfrm>
            <a:off x="1061331" y="4489800"/>
            <a:ext cx="7255733" cy="523220"/>
          </a:xfrm>
          <a:prstGeom prst="rect">
            <a:avLst/>
          </a:prstGeom>
          <a:solidFill>
            <a:srgbClr val="FFCA0A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Note : Nous ne représentons pas FIRST ou LEGO Education. Toutes les opinions sont les nôtres.</a:t>
            </a:r>
          </a:p>
        </p:txBody>
      </p:sp>
    </p:spTree>
    <p:extLst>
      <p:ext uri="{BB962C8B-B14F-4D97-AF65-F5344CB8AC3E}">
        <p14:creationId xmlns:p14="http://schemas.microsoft.com/office/powerpoint/2010/main" val="387151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 err="1"/>
              <a:t>Ressources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DC34D-8EBF-4045-A0A1-9EB07AF8C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664" y="1470629"/>
            <a:ext cx="2731020" cy="1020128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1400" dirty="0">
                <a:solidFill>
                  <a:srgbClr val="FF0000"/>
                </a:solidFill>
              </a:rPr>
              <a:t>Il y a peu de ressources pour SPIKE Prime, mais beaucoup de ressources disponibles pour EV3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426CB4-2369-2C42-8269-A1858EB941B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523364" y="1421333"/>
            <a:ext cx="3980936" cy="3150667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fr-FR" sz="1600" dirty="0">
                <a:solidFill>
                  <a:srgbClr val="00B050"/>
                </a:solidFill>
              </a:rPr>
              <a:t>PrimeLessons.org proposera un ensemble complet de leçons, du débutant au confirmé</a:t>
            </a:r>
          </a:p>
          <a:p>
            <a:pPr>
              <a:lnSpc>
                <a:spcPct val="100000"/>
              </a:lnSpc>
            </a:pPr>
            <a:r>
              <a:rPr lang="fr-FR" sz="1600" dirty="0">
                <a:solidFill>
                  <a:srgbClr val="00B050"/>
                </a:solidFill>
              </a:rPr>
              <a:t>Nous soutiendrons toutes les équipes</a:t>
            </a:r>
          </a:p>
          <a:p>
            <a:pPr>
              <a:lnSpc>
                <a:spcPct val="100000"/>
              </a:lnSpc>
            </a:pPr>
            <a:r>
              <a:rPr lang="fr-FR" sz="1600" dirty="0">
                <a:solidFill>
                  <a:srgbClr val="00B050"/>
                </a:solidFill>
              </a:rPr>
              <a:t>Il existe une communauté en ligne pour demander de l'aide (LEGO SPIKE Community et </a:t>
            </a:r>
            <a:r>
              <a:rPr lang="fr-FR" sz="1600" dirty="0" err="1">
                <a:solidFill>
                  <a:srgbClr val="00B050"/>
                </a:solidFill>
              </a:rPr>
              <a:t>FLL</a:t>
            </a:r>
            <a:r>
              <a:rPr lang="fr-FR" sz="1600" dirty="0">
                <a:solidFill>
                  <a:srgbClr val="00B050"/>
                </a:solidFill>
              </a:rPr>
              <a:t> Challenge Share &amp; </a:t>
            </a:r>
            <a:r>
              <a:rPr lang="fr-FR" sz="1600" dirty="0" err="1">
                <a:solidFill>
                  <a:srgbClr val="00B050"/>
                </a:solidFill>
              </a:rPr>
              <a:t>Learn</a:t>
            </a:r>
            <a:r>
              <a:rPr lang="fr-FR" sz="1600" dirty="0">
                <a:solidFill>
                  <a:srgbClr val="00B050"/>
                </a:solidFill>
              </a:rPr>
              <a:t> sur Facebook)</a:t>
            </a:r>
          </a:p>
          <a:p>
            <a:pPr>
              <a:lnSpc>
                <a:spcPct val="100000"/>
              </a:lnSpc>
            </a:pPr>
            <a:r>
              <a:rPr lang="fr-FR" sz="1600" dirty="0">
                <a:solidFill>
                  <a:srgbClr val="00B050"/>
                </a:solidFill>
              </a:rPr>
              <a:t>De nouvelles ressources sortent chaque semaine. </a:t>
            </a:r>
          </a:p>
          <a:p>
            <a:pPr>
              <a:lnSpc>
                <a:spcPct val="100000"/>
              </a:lnSpc>
            </a:pPr>
            <a:r>
              <a:rPr lang="fr-FR" sz="1600" dirty="0">
                <a:solidFill>
                  <a:srgbClr val="00B050"/>
                </a:solidFill>
              </a:rPr>
              <a:t>Ressources intégrées dans les logiciels pour Scratch et MicroPython</a:t>
            </a:r>
          </a:p>
        </p:txBody>
      </p:sp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F6EF245-D130-CD4A-A36E-85E1682A20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6879" y="2506237"/>
            <a:ext cx="1767631" cy="1813844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DDFA88-0DE3-5949-ADCD-83AE9EA267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9125" y="2490757"/>
            <a:ext cx="1770131" cy="182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08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 err="1"/>
              <a:t>Coût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DC34D-8EBF-4045-A0A1-9EB07AF8C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5599" y="1554508"/>
            <a:ext cx="2662440" cy="653700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1400" dirty="0">
                <a:solidFill>
                  <a:srgbClr val="FF0000"/>
                </a:solidFill>
              </a:rPr>
              <a:t>SPIKE Prime est cher ou au même prix que EV3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426CB4-2369-2C42-8269-A1858EB941B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010393" y="1589000"/>
            <a:ext cx="3493907" cy="16418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1600" dirty="0">
                <a:solidFill>
                  <a:srgbClr val="00B050"/>
                </a:solidFill>
              </a:rPr>
              <a:t>SPIKE Prime est en fait moins cher que l'EV3</a:t>
            </a:r>
          </a:p>
          <a:p>
            <a:pPr>
              <a:lnSpc>
                <a:spcPct val="100000"/>
              </a:lnSpc>
            </a:pPr>
            <a:r>
              <a:rPr lang="fr-FR" sz="1600" dirty="0">
                <a:solidFill>
                  <a:srgbClr val="00B050"/>
                </a:solidFill>
              </a:rPr>
              <a:t>Le pack d'extension vous donne des moteurs et des capteurs (bien meilleur rapport qualité-prix que l'extension EV3)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D11890-B96A-7845-A49D-68BB87C783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429" y="3506971"/>
            <a:ext cx="2444779" cy="11446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872C22-6DCF-B248-90CB-CCC7ECF06C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39101" y="2388857"/>
            <a:ext cx="2171292" cy="12904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9527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Bugs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DC34D-8EBF-4045-A0A1-9EB07AF8C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00" y="1599700"/>
            <a:ext cx="1953780" cy="653700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1400" dirty="0">
                <a:solidFill>
                  <a:srgbClr val="FF0000"/>
                </a:solidFill>
              </a:rPr>
              <a:t>SPIKE Prime aura des bugs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426CB4-2369-2C42-8269-A1858EB941B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825240" y="1589000"/>
            <a:ext cx="4799567" cy="262951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FR" sz="1600" dirty="0">
                <a:solidFill>
                  <a:srgbClr val="00B050"/>
                </a:solidFill>
              </a:rPr>
              <a:t>SPIKE Prime est une nouveauté.</a:t>
            </a:r>
          </a:p>
          <a:p>
            <a:pPr>
              <a:lnSpc>
                <a:spcPct val="100000"/>
              </a:lnSpc>
            </a:pPr>
            <a:r>
              <a:rPr lang="fr-FR" sz="1600" dirty="0">
                <a:solidFill>
                  <a:srgbClr val="00B050"/>
                </a:solidFill>
              </a:rPr>
              <a:t>Il y a des mises à jour qui arrivent tout le temps pour corriger des bugs. Installez les mises à jour.</a:t>
            </a:r>
          </a:p>
          <a:p>
            <a:pPr>
              <a:lnSpc>
                <a:spcPct val="100000"/>
              </a:lnSpc>
            </a:pPr>
            <a:r>
              <a:rPr lang="fr-FR" sz="1600" dirty="0">
                <a:solidFill>
                  <a:srgbClr val="00B050"/>
                </a:solidFill>
              </a:rPr>
              <a:t>EV3 a également des bogues. Historiquement, LEGO les a traités rapidement dans les mises à jour, mais certains bugs n'ont été découverts/réglés qu'après plusieurs années.</a:t>
            </a:r>
          </a:p>
          <a:p>
            <a:pPr>
              <a:lnSpc>
                <a:spcPct val="100000"/>
              </a:lnSpc>
            </a:pPr>
            <a:r>
              <a:rPr lang="fr-FR" sz="1600" dirty="0">
                <a:solidFill>
                  <a:srgbClr val="00B050"/>
                </a:solidFill>
              </a:rPr>
              <a:t>La communauté développe généralement des solutions de contournement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E2670C-CB04-E140-81F6-A19C040C8B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700" y="2535100"/>
            <a:ext cx="1683411" cy="168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16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Conclusions </a:t>
            </a:r>
            <a:r>
              <a:rPr lang="en-US" dirty="0" err="1"/>
              <a:t>générales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DC34D-8EBF-4045-A0A1-9EB07AF8C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700" y="1318000"/>
            <a:ext cx="7864554" cy="241275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1600" dirty="0">
                <a:solidFill>
                  <a:schemeClr val="tx1"/>
                </a:solidFill>
              </a:rPr>
              <a:t>Si vous avez des EV3 ou si vous venez de les acheter, pas de problème</a:t>
            </a:r>
            <a:endParaRPr lang="en-US" sz="160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fr-FR" sz="1600" dirty="0">
                <a:solidFill>
                  <a:schemeClr val="tx1"/>
                </a:solidFill>
              </a:rPr>
              <a:t>L'EV3 est un excellent produit</a:t>
            </a:r>
            <a:endParaRPr lang="en-US" sz="160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fr-FR" sz="1600" i="1" dirty="0">
                <a:solidFill>
                  <a:schemeClr val="tx1"/>
                </a:solidFill>
              </a:rPr>
              <a:t>FIRST permet toujours des plates-formes multiples</a:t>
            </a:r>
            <a:endParaRPr lang="en-US" sz="160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fr-FR" sz="1600" dirty="0">
                <a:solidFill>
                  <a:schemeClr val="tx1"/>
                </a:solidFill>
              </a:rPr>
              <a:t>Les concours ne sont pas adaptés à une plate-forme (pas de points supplémentaires pour une plate-forme par rapport à une autre)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fr-FR" sz="1600" dirty="0">
                <a:solidFill>
                  <a:schemeClr val="tx1"/>
                </a:solidFill>
              </a:rPr>
              <a:t>Si vous disposez du budget nécessaire ou si vous débutez (quel que soit l'âge des étudiants), si vous voulez relever un nouveau défi, vous pouvez essayer SPIKE Prime</a:t>
            </a:r>
            <a:endParaRPr lang="en-US" sz="160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fr-FR" sz="1600" dirty="0">
                <a:solidFill>
                  <a:schemeClr val="tx1"/>
                </a:solidFill>
              </a:rPr>
              <a:t>SPIKE Prime présente des limites. Il n'est pas le même que EV3</a:t>
            </a:r>
            <a:endParaRPr lang="en-US" sz="160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fr-FR" sz="1600" dirty="0">
                <a:solidFill>
                  <a:schemeClr val="tx1"/>
                </a:solidFill>
              </a:rPr>
              <a:t>Mais ne sous-estimez pas les capacités de SPIKE Prime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15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568B-99A5-8740-AAB5-D12A843F2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Merci 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D685B7-149E-2945-8F64-FCED8536F432}"/>
              </a:ext>
            </a:extLst>
          </p:cNvPr>
          <p:cNvSpPr txBox="1"/>
          <p:nvPr/>
        </p:nvSpPr>
        <p:spPr>
          <a:xfrm>
            <a:off x="1135251" y="1953701"/>
            <a:ext cx="5199682" cy="535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55600" algn="ctr">
              <a:lnSpc>
                <a:spcPct val="115000"/>
              </a:lnSpc>
              <a:buClr>
                <a:schemeClr val="accent1"/>
              </a:buClr>
              <a:buSzPts val="2000"/>
              <a:buFont typeface="Barlow Light"/>
            </a:pPr>
            <a:r>
              <a:rPr lang="fr-FR" sz="2800" b="1" dirty="0">
                <a:solidFill>
                  <a:schemeClr val="tx1"/>
                </a:solidFill>
                <a:latin typeface="Barlow Light"/>
                <a:sym typeface="Barlow Light"/>
              </a:rPr>
              <a:t>Avez-vous</a:t>
            </a:r>
            <a:r>
              <a:rPr lang="en-US" sz="2800" b="1" dirty="0">
                <a:solidFill>
                  <a:schemeClr val="tx1"/>
                </a:solidFill>
                <a:latin typeface="Barlow Light"/>
                <a:sym typeface="Barlow Light"/>
              </a:rPr>
              <a:t> des questions 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B6A48B-DA05-744D-8AC1-57DA46CB2DB0}"/>
              </a:ext>
            </a:extLst>
          </p:cNvPr>
          <p:cNvSpPr txBox="1"/>
          <p:nvPr/>
        </p:nvSpPr>
        <p:spPr>
          <a:xfrm>
            <a:off x="949271" y="2991791"/>
            <a:ext cx="5385662" cy="1195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55600" algn="ctr">
              <a:lnSpc>
                <a:spcPct val="115000"/>
              </a:lnSpc>
              <a:buClr>
                <a:schemeClr val="accent1"/>
              </a:buClr>
              <a:buSzPts val="2000"/>
              <a:buFont typeface="Barlow Light"/>
            </a:pPr>
            <a:r>
              <a:rPr lang="en-US" sz="1600" dirty="0">
                <a:solidFill>
                  <a:schemeClr val="tx1"/>
                </a:solidFill>
                <a:latin typeface="Barlow Ligh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www.primelessons.org</a:t>
            </a:r>
            <a:endParaRPr lang="en-US" sz="1600" dirty="0">
              <a:solidFill>
                <a:schemeClr val="tx1"/>
              </a:solidFill>
              <a:latin typeface="Barlow Light"/>
            </a:endParaRPr>
          </a:p>
          <a:p>
            <a:pPr indent="-355600" algn="ctr">
              <a:lnSpc>
                <a:spcPct val="115000"/>
              </a:lnSpc>
              <a:buClr>
                <a:schemeClr val="accent1"/>
              </a:buClr>
              <a:buSzPts val="2000"/>
              <a:buFont typeface="Barlow Light"/>
            </a:pPr>
            <a:r>
              <a:rPr lang="en-US" sz="1600" dirty="0">
                <a:solidFill>
                  <a:schemeClr val="tx1"/>
                </a:solidFill>
                <a:latin typeface="Barlow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www.flltutorials.com</a:t>
            </a:r>
            <a:endParaRPr lang="en-US" sz="1600" dirty="0">
              <a:solidFill>
                <a:schemeClr val="tx1"/>
              </a:solidFill>
              <a:latin typeface="Barlow Light"/>
            </a:endParaRPr>
          </a:p>
          <a:p>
            <a:pPr indent="-355600" algn="ctr">
              <a:lnSpc>
                <a:spcPct val="115000"/>
              </a:lnSpc>
              <a:buClr>
                <a:schemeClr val="accent1"/>
              </a:buClr>
              <a:buSzPts val="2000"/>
              <a:buFont typeface="Barlow Light"/>
            </a:pPr>
            <a:r>
              <a:rPr lang="en-US" sz="1600" dirty="0">
                <a:solidFill>
                  <a:schemeClr val="tx1"/>
                </a:solidFill>
                <a:latin typeface="Barlow L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www.ev3lessons.com</a:t>
            </a:r>
            <a:endParaRPr lang="en-US" sz="1600" dirty="0">
              <a:solidFill>
                <a:schemeClr val="tx1"/>
              </a:solidFill>
              <a:latin typeface="Barlow Light"/>
            </a:endParaRPr>
          </a:p>
          <a:p>
            <a:pPr indent="-355600" algn="ctr">
              <a:lnSpc>
                <a:spcPct val="115000"/>
              </a:lnSpc>
              <a:buClr>
                <a:schemeClr val="accent1"/>
              </a:buClr>
              <a:buSzPts val="2000"/>
              <a:buFont typeface="Barlow Light"/>
            </a:pPr>
            <a:r>
              <a:rPr lang="en-US" sz="1600" dirty="0">
                <a:solidFill>
                  <a:schemeClr val="tx1"/>
                </a:solidFill>
                <a:latin typeface="Barlow Ligh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https://www.facebook.com/groups/FLLShareandLearn/</a:t>
            </a:r>
            <a:endParaRPr lang="en-US" sz="1600" dirty="0">
              <a:solidFill>
                <a:schemeClr val="tx1"/>
              </a:solidFill>
              <a:latin typeface="Barlow Ligh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0CFB77-760E-C74A-B4A7-ACDCBA77D6A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3770" y="1568223"/>
            <a:ext cx="1971408" cy="26285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858F630-0B7A-6146-A0F3-E386F9229C2E}"/>
              </a:ext>
            </a:extLst>
          </p:cNvPr>
          <p:cNvSpPr txBox="1"/>
          <p:nvPr/>
        </p:nvSpPr>
        <p:spPr>
          <a:xfrm>
            <a:off x="7017978" y="1724008"/>
            <a:ext cx="17435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Barlow Light"/>
              </a:rPr>
              <a:t>Photo Printer made with SPIKE Prime in Python</a:t>
            </a:r>
          </a:p>
        </p:txBody>
      </p:sp>
    </p:spTree>
    <p:extLst>
      <p:ext uri="{BB962C8B-B14F-4D97-AF65-F5344CB8AC3E}">
        <p14:creationId xmlns:p14="http://schemas.microsoft.com/office/powerpoint/2010/main" val="33459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5"/>
          <p:cNvSpPr txBox="1">
            <a:spLocks noGrp="1"/>
          </p:cNvSpPr>
          <p:nvPr>
            <p:ph type="ctrTitle"/>
          </p:nvPr>
        </p:nvSpPr>
        <p:spPr>
          <a:xfrm>
            <a:off x="603425" y="1794125"/>
            <a:ext cx="5497200" cy="8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Compar</a:t>
            </a:r>
            <a:r>
              <a:rPr lang="fr-MA" dirty="0"/>
              <a:t>a</a:t>
            </a:r>
            <a:r>
              <a:rPr lang="en" dirty="0"/>
              <a:t>ison</a:t>
            </a:r>
            <a:endParaRPr dirty="0"/>
          </a:p>
        </p:txBody>
      </p:sp>
      <p:sp>
        <p:nvSpPr>
          <p:cNvPr id="531" name="Google Shape;531;p15"/>
          <p:cNvSpPr txBox="1">
            <a:spLocks noGrp="1"/>
          </p:cNvSpPr>
          <p:nvPr>
            <p:ph type="subTitle" idx="1"/>
          </p:nvPr>
        </p:nvSpPr>
        <p:spPr>
          <a:xfrm>
            <a:off x="603425" y="2604674"/>
            <a:ext cx="5497200" cy="37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fr-FR" dirty="0"/>
              <a:t>Vue d'ensemble de SPIKE Prime vs. EV3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22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6670C0-F6C0-C04F-B5D3-0CF18BFD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Hub/Ports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F3B31B-4128-CB49-8530-3F3182366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2650" y="1539220"/>
            <a:ext cx="3447300" cy="2561173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fr-FR" sz="1600" dirty="0">
                <a:solidFill>
                  <a:schemeClr val="bg2"/>
                </a:solidFill>
              </a:rPr>
              <a:t>5 secondes pour démarrer (pratique pour les équipes si le hub / la brique devait s'écraser avant ou pendant une course)</a:t>
            </a:r>
          </a:p>
          <a:p>
            <a:pPr>
              <a:lnSpc>
                <a:spcPct val="100000"/>
              </a:lnSpc>
            </a:pPr>
            <a:r>
              <a:rPr lang="fr-FR" sz="1600" dirty="0">
                <a:solidFill>
                  <a:schemeClr val="bg2"/>
                </a:solidFill>
              </a:rPr>
              <a:t>6 ports universels (pouvant être utilisés pour des capteurs ou des moteurs) avec un gyroscope intégré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68EA0D-2ACE-1B46-96E3-19216C17400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772416" y="1539249"/>
            <a:ext cx="3447300" cy="2561173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1600" dirty="0"/>
              <a:t>30 secondes pour démarrer, voire plus pour MicroPython</a:t>
            </a:r>
          </a:p>
          <a:p>
            <a:pPr>
              <a:lnSpc>
                <a:spcPct val="100000"/>
              </a:lnSpc>
            </a:pPr>
            <a:r>
              <a:rPr lang="fr-FR" sz="1600" dirty="0"/>
              <a:t>4 capteurs + 4 ports moteurs spécialisés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021345-8F8C-8F48-9775-FA27BADE4E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8112" y="3825501"/>
            <a:ext cx="512217" cy="5122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2C581B-A9B3-E145-A92D-35019280CB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92037" y="3799919"/>
            <a:ext cx="512217" cy="5122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259E8E1-3AA0-4ADD-86AC-301582ADA70F}"/>
              </a:ext>
            </a:extLst>
          </p:cNvPr>
          <p:cNvSpPr txBox="1"/>
          <p:nvPr/>
        </p:nvSpPr>
        <p:spPr>
          <a:xfrm>
            <a:off x="1061331" y="4489800"/>
            <a:ext cx="7255733" cy="307777"/>
          </a:xfrm>
          <a:prstGeom prst="rect">
            <a:avLst/>
          </a:prstGeom>
          <a:solidFill>
            <a:srgbClr val="FFCA0A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Barlow Light" panose="020B0604020202020204" charset="0"/>
              </a:rPr>
              <a:t>Conclusion : Vous ne perdez pas grand chose en termes de ports en passant au SPIKE Prime</a:t>
            </a:r>
            <a:endParaRPr lang="en-US" b="1" dirty="0">
              <a:latin typeface="Barlow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30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6670C0-F6C0-C04F-B5D3-0CF18BFD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Capteurs utilisés dans la FIRST LEGO League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F3B31B-4128-CB49-8530-3F3182366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1325" y="1458517"/>
            <a:ext cx="3447300" cy="3200947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fr-FR" sz="1600" dirty="0"/>
              <a:t>Capteur de couleurs (amélioré avec plus de couleurs et une meilleure reconnaissance)</a:t>
            </a:r>
          </a:p>
          <a:p>
            <a:pPr>
              <a:lnSpc>
                <a:spcPct val="100000"/>
              </a:lnSpc>
            </a:pPr>
            <a:r>
              <a:rPr lang="fr-FR" sz="1600" dirty="0"/>
              <a:t>Capteur de distance (peut être démonté pour les composants personnalisés - pour les amateurs, pas pour le </a:t>
            </a:r>
            <a:r>
              <a:rPr lang="fr-FR" sz="1600" dirty="0" err="1"/>
              <a:t>FLL</a:t>
            </a:r>
            <a:r>
              <a:rPr lang="fr-FR" sz="1600" dirty="0"/>
              <a:t>)</a:t>
            </a:r>
          </a:p>
          <a:p>
            <a:pPr>
              <a:lnSpc>
                <a:spcPct val="100000"/>
              </a:lnSpc>
            </a:pPr>
            <a:r>
              <a:rPr lang="fr-FR" sz="1600" dirty="0"/>
              <a:t>Capteur de force (lit les pressions de 0 à 10N)</a:t>
            </a:r>
          </a:p>
          <a:p>
            <a:pPr>
              <a:lnSpc>
                <a:spcPct val="100000"/>
              </a:lnSpc>
            </a:pPr>
            <a:r>
              <a:rPr lang="fr-FR" sz="1600" dirty="0"/>
              <a:t>Gyroscope et accéléromètre intégrés à 6 axes (pas de dérive et retard minimal)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68EA0D-2ACE-1B46-96E3-19216C17400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770877" y="1458516"/>
            <a:ext cx="3447300" cy="3200947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1600" dirty="0"/>
              <a:t>Capteur de couleur</a:t>
            </a:r>
          </a:p>
          <a:p>
            <a:pPr>
              <a:lnSpc>
                <a:spcPct val="100000"/>
              </a:lnSpc>
            </a:pPr>
            <a:r>
              <a:rPr lang="fr-FR" sz="1600" dirty="0"/>
              <a:t>Capteur à ultrasons</a:t>
            </a:r>
          </a:p>
          <a:p>
            <a:pPr>
              <a:lnSpc>
                <a:spcPct val="100000"/>
              </a:lnSpc>
            </a:pPr>
            <a:r>
              <a:rPr lang="fr-FR" sz="1600" dirty="0"/>
              <a:t>Capteur tactile (binaire - appuyé ou relâché)</a:t>
            </a:r>
          </a:p>
          <a:p>
            <a:pPr>
              <a:lnSpc>
                <a:spcPct val="100000"/>
              </a:lnSpc>
            </a:pPr>
            <a:r>
              <a:rPr lang="fr-FR" sz="1600" dirty="0"/>
              <a:t>Capteur gyroscopique (problèmes de dérive et de décalage)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D05DDB-F014-4E48-8BE3-F4FFBC248DAC}"/>
              </a:ext>
            </a:extLst>
          </p:cNvPr>
          <p:cNvSpPr txBox="1"/>
          <p:nvPr/>
        </p:nvSpPr>
        <p:spPr>
          <a:xfrm>
            <a:off x="1091129" y="4765489"/>
            <a:ext cx="7194130" cy="307777"/>
          </a:xfrm>
          <a:prstGeom prst="rect">
            <a:avLst/>
          </a:prstGeom>
          <a:solidFill>
            <a:srgbClr val="FFCA0A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Barlow Light" panose="020B0604020202020204" charset="0"/>
              </a:rPr>
              <a:t>Conclusion : SPIKE Prime a les mêmes capteurs et ils sont globalement meilleurs que EV3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53B74F-2559-0E4E-A5D8-2B95B66C40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9073" y="4253272"/>
            <a:ext cx="512217" cy="5122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50BE601-F90E-CE4D-943D-1D27A8E65D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5098" y="4253272"/>
            <a:ext cx="512217" cy="51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62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6670C0-F6C0-C04F-B5D3-0CF18BFD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Langages</a:t>
            </a:r>
            <a:r>
              <a:rPr lang="en-US" dirty="0"/>
              <a:t> de </a:t>
            </a:r>
            <a:r>
              <a:rPr lang="en-US" dirty="0" err="1"/>
              <a:t>programmation</a:t>
            </a:r>
            <a:r>
              <a:rPr lang="en-US" dirty="0"/>
              <a:t> </a:t>
            </a:r>
            <a:r>
              <a:rPr lang="en-US" dirty="0" err="1"/>
              <a:t>disponibles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F3B31B-4128-CB49-8530-3F3182366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94" y="1460088"/>
            <a:ext cx="3705550" cy="2889817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1400" dirty="0"/>
              <a:t>Premièrement : les blocs de mots : Programmation par scratchs</a:t>
            </a:r>
          </a:p>
          <a:p>
            <a:pPr>
              <a:lnSpc>
                <a:spcPct val="100000"/>
              </a:lnSpc>
            </a:pPr>
            <a:r>
              <a:rPr lang="fr-FR" sz="1400" dirty="0"/>
              <a:t>Deuxièmement : [Micro-]Python (basé sur le texte) : intégré dans la même application, il propose des tutoriels et des exemples de base. Possède quelques commandes et fonctionnalités supplémentaires (similaires à EV3)</a:t>
            </a:r>
          </a:p>
          <a:p>
            <a:pPr>
              <a:lnSpc>
                <a:spcPct val="100000"/>
              </a:lnSpc>
            </a:pPr>
            <a:r>
              <a:rPr lang="fr-FR" sz="1400" dirty="0"/>
              <a:t>Ne peut utiliser que Scratch ou MicroPython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68EA0D-2ACE-1B46-96E3-19216C17400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75704" y="1460088"/>
            <a:ext cx="3705550" cy="289201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FR" sz="1400" dirty="0"/>
              <a:t>Basé sur des blocs : EV3-G/EV3 </a:t>
            </a:r>
            <a:r>
              <a:rPr lang="fr-FR" sz="1400" dirty="0" err="1"/>
              <a:t>Lab</a:t>
            </a:r>
            <a:r>
              <a:rPr lang="fr-FR" sz="1400" dirty="0"/>
              <a:t> (de type </a:t>
            </a:r>
            <a:r>
              <a:rPr lang="fr-FR" sz="1400" dirty="0" err="1"/>
              <a:t>LabView</a:t>
            </a:r>
            <a:r>
              <a:rPr lang="fr-FR" sz="1400" dirty="0"/>
              <a:t>) ou EV3 Classroom (Mac uniquement pour le moment)Basé sur un texte (officiel) : MicroPython. Nécessite une carte </a:t>
            </a:r>
            <a:r>
              <a:rPr lang="fr-FR" sz="1400" dirty="0" err="1"/>
              <a:t>microSD</a:t>
            </a:r>
            <a:r>
              <a:rPr lang="fr-FR" sz="1400" dirty="0"/>
              <a:t>, Visual Studio Code IDE (nécessite un travail supplémentaire/non intégré)Peut utiliser des langages non-LEGO (par exemple Java, C++, etc.), mais nécessite généralement une carte </a:t>
            </a:r>
            <a:r>
              <a:rPr lang="fr-FR" sz="1400" dirty="0" err="1"/>
              <a:t>SDLes</a:t>
            </a:r>
            <a:r>
              <a:rPr lang="fr-FR" sz="1400" dirty="0"/>
              <a:t> langues basées sur le texte offrent généralement plus de fonctionnalités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E22C74-91D1-4DF1-9EC7-449F72D2D784}"/>
              </a:ext>
            </a:extLst>
          </p:cNvPr>
          <p:cNvSpPr txBox="1"/>
          <p:nvPr/>
        </p:nvSpPr>
        <p:spPr>
          <a:xfrm>
            <a:off x="1001864" y="4433399"/>
            <a:ext cx="7347681" cy="461665"/>
          </a:xfrm>
          <a:prstGeom prst="rect">
            <a:avLst/>
          </a:prstGeom>
          <a:solidFill>
            <a:srgbClr val="FFCA0A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latin typeface="Barlow Light" panose="020B0604020202020204" charset="0"/>
              </a:rPr>
              <a:t>Conclusion : Le logiciel de SPIKE Prime est plus facile à passer du mode bloc au mode Python, </a:t>
            </a:r>
          </a:p>
          <a:p>
            <a:pPr algn="ctr"/>
            <a:r>
              <a:rPr lang="fr-FR" sz="1200" b="1" dirty="0">
                <a:latin typeface="Barlow Light" panose="020B0604020202020204" charset="0"/>
              </a:rPr>
              <a:t>mais dispose de moins de langages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02C4F70-028D-014A-8B89-B2354E8BC0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786" y="3921182"/>
            <a:ext cx="512217" cy="5122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28D7C0-2EDE-4947-B2E6-A388E62CDB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48191" y="3921181"/>
            <a:ext cx="512217" cy="51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04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5"/>
          <p:cNvSpPr txBox="1">
            <a:spLocks noGrp="1"/>
          </p:cNvSpPr>
          <p:nvPr>
            <p:ph type="ctrTitle"/>
          </p:nvPr>
        </p:nvSpPr>
        <p:spPr>
          <a:xfrm>
            <a:off x="603424" y="1794125"/>
            <a:ext cx="6260671" cy="8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fr-MA" dirty="0"/>
              <a:t>Caractéristiques et compromis</a:t>
            </a:r>
            <a:endParaRPr dirty="0"/>
          </a:p>
        </p:txBody>
      </p:sp>
      <p:sp>
        <p:nvSpPr>
          <p:cNvPr id="531" name="Google Shape;531;p15"/>
          <p:cNvSpPr txBox="1">
            <a:spLocks noGrp="1"/>
          </p:cNvSpPr>
          <p:nvPr>
            <p:ph type="subTitle" idx="1"/>
          </p:nvPr>
        </p:nvSpPr>
        <p:spPr>
          <a:xfrm>
            <a:off x="603425" y="2604674"/>
            <a:ext cx="5497200" cy="37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fr-FR" dirty="0"/>
              <a:t>Plus de détails sur SPIKE Prime</a:t>
            </a:r>
          </a:p>
        </p:txBody>
      </p:sp>
    </p:spTree>
    <p:extLst>
      <p:ext uri="{BB962C8B-B14F-4D97-AF65-F5344CB8AC3E}">
        <p14:creationId xmlns:p14="http://schemas.microsoft.com/office/powerpoint/2010/main" val="127713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6670C0-F6C0-C04F-B5D3-0CF18BFD0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00" y="654057"/>
            <a:ext cx="7843200" cy="653700"/>
          </a:xfrm>
        </p:spPr>
        <p:txBody>
          <a:bodyPr/>
          <a:lstStyle/>
          <a:p>
            <a:r>
              <a:rPr lang="en-US" dirty="0" err="1"/>
              <a:t>Programmation</a:t>
            </a:r>
            <a:r>
              <a:rPr lang="en-US" dirty="0"/>
              <a:t> </a:t>
            </a:r>
            <a:r>
              <a:rPr lang="en-US" dirty="0" err="1"/>
              <a:t>avancée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F3B31B-4128-CB49-8530-3F3182366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400" y="1386546"/>
            <a:ext cx="3720634" cy="375695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1600" dirty="0"/>
              <a:t>Les techniques de programmation EV3 peuvent également être réalisées dans SPIKE Prime</a:t>
            </a:r>
          </a:p>
          <a:p>
            <a:pPr>
              <a:lnSpc>
                <a:spcPct val="100000"/>
              </a:lnSpc>
            </a:pPr>
            <a:r>
              <a:rPr lang="fr-FR" sz="1600" dirty="0"/>
              <a:t>Vous pouvez utiliser le contrôle proportionnel, le déplacement du gyroscope en ligne droite, le suivi de ligne PID, le quadrillage sur une ligne, etc. dans Scratch et MicroPython</a:t>
            </a:r>
          </a:p>
          <a:p>
            <a:pPr>
              <a:lnSpc>
                <a:spcPct val="100000"/>
              </a:lnSpc>
            </a:pPr>
            <a:r>
              <a:rPr lang="en-US" sz="1600" dirty="0" err="1"/>
              <a:t>Vidéos</a:t>
            </a:r>
            <a:r>
              <a:rPr lang="en-US" sz="1600" dirty="0"/>
              <a:t> </a:t>
            </a:r>
            <a:r>
              <a:rPr lang="en-US" sz="1600" dirty="0">
                <a:hlinkClick r:id="rId3"/>
              </a:rPr>
              <a:t>https://www.facebook.com/PrimeLessons/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dirty="0" err="1"/>
              <a:t>Leçons</a:t>
            </a:r>
            <a:r>
              <a:rPr lang="en-US" sz="1600" dirty="0"/>
              <a:t>: </a:t>
            </a:r>
            <a:r>
              <a:rPr lang="en-US" sz="1600" dirty="0">
                <a:hlinkClick r:id="rId4"/>
              </a:rPr>
              <a:t>http://www.primelessons.org/</a:t>
            </a:r>
            <a:r>
              <a:rPr lang="en-US" sz="1600" dirty="0"/>
              <a:t> 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FB96E3-0244-0D42-92A5-5A3C1C5755D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0330" y="1414723"/>
            <a:ext cx="1850814" cy="13775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8B2BDB-B8DA-8544-8D1D-E014C1626E5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16345" y="2899218"/>
            <a:ext cx="1840531" cy="13775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D165C8-DF15-1C4F-9853-61D45B356F2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5360" y="1856029"/>
            <a:ext cx="1896659" cy="14314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779330-0D0B-9D4A-8017-B76572BBF5A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1377" y="265186"/>
            <a:ext cx="1924627" cy="14314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8D8E797-8F94-684C-9543-8F0C5B3B0F1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1377" y="3455819"/>
            <a:ext cx="1896659" cy="14224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4491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6670C0-F6C0-C04F-B5D3-0CF18BFD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Améliorations avec SPIKE Prime (logiciel)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F3B31B-4128-CB49-8530-3F3182366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100" y="1378641"/>
            <a:ext cx="5956978" cy="3636221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fr-FR" sz="1200" b="1" dirty="0"/>
              <a:t>Trouver et commander des programmes : </a:t>
            </a:r>
            <a:r>
              <a:rPr lang="fr-FR" sz="1200" dirty="0"/>
              <a:t>Menu intégré avec des emplacements pour les projets (possibilité d'organiser la liste par numéro de série, contrairement à l'EV3)</a:t>
            </a:r>
          </a:p>
          <a:p>
            <a:pPr>
              <a:lnSpc>
                <a:spcPct val="110000"/>
              </a:lnSpc>
            </a:pPr>
            <a:r>
              <a:rPr lang="fr-FR" sz="1200" b="1" dirty="0"/>
              <a:t>Surveiller les variables facilement : </a:t>
            </a:r>
            <a:r>
              <a:rPr lang="fr-FR" sz="1200" dirty="0"/>
              <a:t>Le moniteur de variables permet aux utilisateurs de visualiser facilement les données pour débugger le code - vous pouvez facilement débugger sans écran LCD - écrivez les données de </a:t>
            </a:r>
            <a:r>
              <a:rPr lang="fr-FR" sz="1200" dirty="0" err="1"/>
              <a:t>débugage</a:t>
            </a:r>
            <a:r>
              <a:rPr lang="fr-FR" sz="1200" dirty="0"/>
              <a:t> dans une variable et elle s'affichera sur l'écran du PC lorsqu'elle sera connectée</a:t>
            </a:r>
          </a:p>
          <a:p>
            <a:pPr>
              <a:lnSpc>
                <a:spcPct val="110000"/>
              </a:lnSpc>
            </a:pPr>
            <a:r>
              <a:rPr lang="fr-FR" sz="1200" b="1" dirty="0"/>
              <a:t>Différentes plates-formes - mêmes blocs : </a:t>
            </a:r>
            <a:r>
              <a:rPr lang="fr-FR" sz="1200" dirty="0"/>
              <a:t>Même logiciel sur toutes les plateformes (pour EV3, </a:t>
            </a:r>
            <a:r>
              <a:rPr lang="fr-FR" sz="1200" dirty="0" err="1"/>
              <a:t>Chromebooks</a:t>
            </a:r>
            <a:r>
              <a:rPr lang="fr-FR" sz="1200" dirty="0"/>
              <a:t>, Android et iPads avaient une version limitée du logiciel) - permet une programmation mixte entre les membres de l'équipe</a:t>
            </a:r>
          </a:p>
          <a:p>
            <a:pPr>
              <a:lnSpc>
                <a:spcPct val="110000"/>
              </a:lnSpc>
            </a:pPr>
            <a:r>
              <a:rPr lang="fr-FR" sz="1200" b="1" dirty="0" err="1"/>
              <a:t>Move_CM</a:t>
            </a:r>
            <a:r>
              <a:rPr lang="fr-FR" sz="1200" b="1" dirty="0"/>
              <a:t> : </a:t>
            </a:r>
            <a:r>
              <a:rPr lang="fr-FR" sz="1200" dirty="0"/>
              <a:t>Les blocs de mouvement peuvent prendre des centimètres/pouces en entrée en plus des degrés, des rotations et des secondes - il est plus facile de programmer un robot pour naviguer sur le terrain (pour EV3, il faudrait faire un </a:t>
            </a:r>
            <a:r>
              <a:rPr lang="fr-FR" sz="1200" dirty="0" err="1"/>
              <a:t>My</a:t>
            </a:r>
            <a:r>
              <a:rPr lang="fr-FR" sz="1200" dirty="0"/>
              <a:t> Block)</a:t>
            </a:r>
          </a:p>
          <a:p>
            <a:pPr>
              <a:lnSpc>
                <a:spcPct val="110000"/>
              </a:lnSpc>
            </a:pPr>
            <a:r>
              <a:rPr lang="fr-FR" sz="1200" b="1" dirty="0"/>
              <a:t>Détection de décrochage : </a:t>
            </a:r>
            <a:r>
              <a:rPr lang="fr-FR" sz="1200" dirty="0"/>
              <a:t>Détection de décrochage intégrée sur les moteurs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AB97A1-400F-A549-B016-864E801D2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648" y="1469712"/>
            <a:ext cx="1425548" cy="14341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B875D0-22B2-8441-B861-632168699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222" y="3042800"/>
            <a:ext cx="19304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odovico templat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6106</TotalTime>
  <Words>1888</Words>
  <Application>Microsoft Office PowerPoint</Application>
  <PresentationFormat>Affichage à l'écran (16:9)</PresentationFormat>
  <Paragraphs>141</Paragraphs>
  <Slides>24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8" baseType="lpstr">
      <vt:lpstr>Arial</vt:lpstr>
      <vt:lpstr>Barlow Light</vt:lpstr>
      <vt:lpstr>Barlow SemiBold</vt:lpstr>
      <vt:lpstr>Lodovico template</vt:lpstr>
      <vt:lpstr>SPIKE PRIME &amp;  FIRST LEGO LEAGUE</vt:lpstr>
      <vt:lpstr>Objectifs</vt:lpstr>
      <vt:lpstr>Comparaison</vt:lpstr>
      <vt:lpstr>Hub/Ports</vt:lpstr>
      <vt:lpstr>Capteurs utilisés dans la FIRST LEGO League</vt:lpstr>
      <vt:lpstr>Langages de programmation disponibles</vt:lpstr>
      <vt:lpstr>Caractéristiques et compromis</vt:lpstr>
      <vt:lpstr>Programmation avancée</vt:lpstr>
      <vt:lpstr>Améliorations avec SPIKE Prime (logiciel)</vt:lpstr>
      <vt:lpstr>Améliorations avec SPIKE Prime (matériel)</vt:lpstr>
      <vt:lpstr>Les compromis : Mes blocs</vt:lpstr>
      <vt:lpstr>Les compromis : Calibrage, fichiers, câbles</vt:lpstr>
      <vt:lpstr>Les compromis : Blocs de direction</vt:lpstr>
      <vt:lpstr>Les compromis : Taille du fichier</vt:lpstr>
      <vt:lpstr>Les compromis : Gyro</vt:lpstr>
      <vt:lpstr>Idées fausses courantes</vt:lpstr>
      <vt:lpstr>Niveau d'âge</vt:lpstr>
      <vt:lpstr>Moteurs SPIKE Prime</vt:lpstr>
      <vt:lpstr>Précision et fiabilité</vt:lpstr>
      <vt:lpstr>Ressources</vt:lpstr>
      <vt:lpstr>Coût</vt:lpstr>
      <vt:lpstr>Bugs</vt:lpstr>
      <vt:lpstr>Conclusions générales</vt:lpstr>
      <vt:lpstr>Merci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SPIKE PRIME &amp;  FIRST LEGO LEAGUE</dc:title>
  <dc:creator>Sofia BEN SOUDA</dc:creator>
  <cp:lastModifiedBy>Sofia BEN SOUDA</cp:lastModifiedBy>
  <cp:revision>178</cp:revision>
  <dcterms:modified xsi:type="dcterms:W3CDTF">2020-07-09T13:11:18Z</dcterms:modified>
</cp:coreProperties>
</file>