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1" r:id="rId1"/>
  </p:sldMasterIdLst>
  <p:notesMasterIdLst>
    <p:notesMasterId r:id="rId9"/>
  </p:notesMasterIdLst>
  <p:handoutMasterIdLst>
    <p:handoutMasterId r:id="rId10"/>
  </p:handoutMasterIdLst>
  <p:sldIdLst>
    <p:sldId id="275" r:id="rId2"/>
    <p:sldId id="276" r:id="rId3"/>
    <p:sldId id="278" r:id="rId4"/>
    <p:sldId id="279" r:id="rId5"/>
    <p:sldId id="277" r:id="rId6"/>
    <p:sldId id="280" r:id="rId7"/>
    <p:sldId id="268"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290F8"/>
    <a:srgbClr val="0EAE9F"/>
    <a:srgbClr val="13B09B"/>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722"/>
    <p:restoredTop sz="94613"/>
  </p:normalViewPr>
  <p:slideViewPr>
    <p:cSldViewPr snapToGrid="0" snapToObjects="1">
      <p:cViewPr varScale="1">
        <p:scale>
          <a:sx n="83" d="100"/>
          <a:sy n="83" d="100"/>
        </p:scale>
        <p:origin x="821"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7/19/2020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‹N°›</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7/19/2020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‹N°›</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203290"/>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300865"/>
            <a:ext cx="5815852"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3800535"/>
            <a:ext cx="5741894"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SPIKE PRIME LESSONS</a:t>
            </a:r>
          </a:p>
        </p:txBody>
      </p:sp>
      <p:pic>
        <p:nvPicPr>
          <p:cNvPr id="9" name="Picture 8" descr="A picture containing drawing&#10;&#10;Description automatically generated">
            <a:extLst>
              <a:ext uri="{FF2B5EF4-FFF2-40B4-BE49-F238E27FC236}">
                <a16:creationId xmlns:a16="http://schemas.microsoft.com/office/drawing/2014/main" id="{26780A6E-BC42-443E-B6EE-CF18D754C376}"/>
              </a:ext>
            </a:extLst>
          </p:cNvPr>
          <p:cNvPicPr>
            <a:picLocks noChangeAspect="1"/>
          </p:cNvPicPr>
          <p:nvPr userDrawn="1"/>
        </p:nvPicPr>
        <p:blipFill rotWithShape="1">
          <a:blip r:embed="rId2">
            <a:clrChange>
              <a:clrFrom>
                <a:srgbClr val="000000"/>
              </a:clrFrom>
              <a:clrTo>
                <a:srgbClr val="000000">
                  <a:alpha val="0"/>
                </a:srgbClr>
              </a:clrTo>
            </a:clrChange>
          </a:blip>
          <a:srcRect b="32885"/>
          <a:stretch/>
        </p:blipFill>
        <p:spPr>
          <a:xfrm>
            <a:off x="179837" y="1052244"/>
            <a:ext cx="1668346" cy="1119706"/>
          </a:xfrm>
          <a:prstGeom prst="rect">
            <a:avLst/>
          </a:prstGeom>
        </p:spPr>
      </p:pic>
      <p:sp>
        <p:nvSpPr>
          <p:cNvPr id="11" name="TextBox 10">
            <a:extLst>
              <a:ext uri="{FF2B5EF4-FFF2-40B4-BE49-F238E27FC236}">
                <a16:creationId xmlns:a16="http://schemas.microsoft.com/office/drawing/2014/main" id="{8613C618-BE4E-4AD7-9CD9-0AB9F17BD5D4}"/>
              </a:ext>
            </a:extLst>
          </p:cNvPr>
          <p:cNvSpPr txBox="1"/>
          <p:nvPr userDrawn="1"/>
        </p:nvSpPr>
        <p:spPr>
          <a:xfrm>
            <a:off x="6058605" y="737053"/>
            <a:ext cx="291128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By the Makers of EV3Lessons</a:t>
            </a:r>
          </a:p>
          <a:p>
            <a:endParaRPr lang="en-US" dirty="0"/>
          </a:p>
        </p:txBody>
      </p:sp>
      <p:pic>
        <p:nvPicPr>
          <p:cNvPr id="12" name="Picture 11" descr="A picture containing sitting, game, remote, video&#10;&#10;Description automatically generated">
            <a:extLst>
              <a:ext uri="{FF2B5EF4-FFF2-40B4-BE49-F238E27FC236}">
                <a16:creationId xmlns:a16="http://schemas.microsoft.com/office/drawing/2014/main" id="{19D0660C-C674-40CA-9A39-C1E73533C99D}"/>
              </a:ext>
            </a:extLst>
          </p:cNvPr>
          <p:cNvPicPr>
            <a:picLocks noChangeAspect="1"/>
          </p:cNvPicPr>
          <p:nvPr userDrawn="1"/>
        </p:nvPicPr>
        <p:blipFill rotWithShape="1">
          <a:blip r:embed="rId3">
            <a:alphaModFix/>
          </a:blip>
          <a:srcRect l="24583" t="2888" r="29917" b="4667"/>
          <a:stretch/>
        </p:blipFill>
        <p:spPr>
          <a:xfrm>
            <a:off x="6058605" y="1349909"/>
            <a:ext cx="2672408" cy="4072241"/>
          </a:xfrm>
          <a:prstGeom prst="rect">
            <a:avLst/>
          </a:prstGeom>
        </p:spPr>
      </p:pic>
      <p:grpSp>
        <p:nvGrpSpPr>
          <p:cNvPr id="10" name="Group 9">
            <a:extLst>
              <a:ext uri="{FF2B5EF4-FFF2-40B4-BE49-F238E27FC236}">
                <a16:creationId xmlns:a16="http://schemas.microsoft.com/office/drawing/2014/main" id="{E06FE326-E8D4-4A86-BB0E-50BCB0301616}"/>
              </a:ext>
            </a:extLst>
          </p:cNvPr>
          <p:cNvGrpSpPr/>
          <p:nvPr userDrawn="1"/>
        </p:nvGrpSpPr>
        <p:grpSpPr>
          <a:xfrm>
            <a:off x="191917" y="5040728"/>
            <a:ext cx="4773538" cy="1188622"/>
            <a:chOff x="131592" y="5034964"/>
            <a:chExt cx="4773538" cy="1188622"/>
          </a:xfrm>
        </p:grpSpPr>
        <p:pic>
          <p:nvPicPr>
            <p:cNvPr id="13" name="Picture 12" descr="A picture containing drawing, window&#10;&#10;Description automatically generated">
              <a:extLst>
                <a:ext uri="{FF2B5EF4-FFF2-40B4-BE49-F238E27FC236}">
                  <a16:creationId xmlns:a16="http://schemas.microsoft.com/office/drawing/2014/main" id="{0A1B9632-31EB-46B3-8B78-F74CE2DC2576}"/>
                </a:ext>
              </a:extLst>
            </p:cNvPr>
            <p:cNvPicPr>
              <a:picLocks noChangeAspect="1"/>
            </p:cNvPicPr>
            <p:nvPr/>
          </p:nvPicPr>
          <p:blipFill>
            <a:blip r:embed="rId4"/>
            <a:stretch>
              <a:fillRect/>
            </a:stretch>
          </p:blipFill>
          <p:spPr>
            <a:xfrm>
              <a:off x="1326564" y="5034964"/>
              <a:ext cx="1188622" cy="1188622"/>
            </a:xfrm>
            <a:prstGeom prst="rect">
              <a:avLst/>
            </a:prstGeom>
          </p:spPr>
        </p:pic>
        <p:pic>
          <p:nvPicPr>
            <p:cNvPr id="14" name="Picture 13" descr="A picture containing building, drawing&#10;&#10;Description automatically generated">
              <a:extLst>
                <a:ext uri="{FF2B5EF4-FFF2-40B4-BE49-F238E27FC236}">
                  <a16:creationId xmlns:a16="http://schemas.microsoft.com/office/drawing/2014/main" id="{D71F9B2E-D737-45A1-88AE-03CDB6C13DD4}"/>
                </a:ext>
              </a:extLst>
            </p:cNvPr>
            <p:cNvPicPr>
              <a:picLocks noChangeAspect="1"/>
            </p:cNvPicPr>
            <p:nvPr/>
          </p:nvPicPr>
          <p:blipFill>
            <a:blip r:embed="rId5"/>
            <a:stretch>
              <a:fillRect/>
            </a:stretch>
          </p:blipFill>
          <p:spPr>
            <a:xfrm>
              <a:off x="131592" y="5034964"/>
              <a:ext cx="1188622" cy="1188622"/>
            </a:xfrm>
            <a:prstGeom prst="rect">
              <a:avLst/>
            </a:prstGeom>
          </p:spPr>
        </p:pic>
        <p:pic>
          <p:nvPicPr>
            <p:cNvPr id="15" name="Picture 14" descr="A picture containing drawing, holding&#10;&#10;Description automatically generated">
              <a:extLst>
                <a:ext uri="{FF2B5EF4-FFF2-40B4-BE49-F238E27FC236}">
                  <a16:creationId xmlns:a16="http://schemas.microsoft.com/office/drawing/2014/main" id="{4CF09C73-F1B8-425D-928D-DEA985B781F0}"/>
                </a:ext>
              </a:extLst>
            </p:cNvPr>
            <p:cNvPicPr>
              <a:picLocks noChangeAspect="1"/>
            </p:cNvPicPr>
            <p:nvPr/>
          </p:nvPicPr>
          <p:blipFill>
            <a:blip r:embed="rId6"/>
            <a:stretch>
              <a:fillRect/>
            </a:stretch>
          </p:blipFill>
          <p:spPr>
            <a:xfrm>
              <a:off x="3716508" y="5034964"/>
              <a:ext cx="1188622" cy="1188622"/>
            </a:xfrm>
            <a:prstGeom prst="rect">
              <a:avLst/>
            </a:prstGeom>
          </p:spPr>
        </p:pic>
        <p:pic>
          <p:nvPicPr>
            <p:cNvPr id="16" name="Picture 15" descr="A picture containing drawing, building, purple, window&#10;&#10;Description automatically generated">
              <a:extLst>
                <a:ext uri="{FF2B5EF4-FFF2-40B4-BE49-F238E27FC236}">
                  <a16:creationId xmlns:a16="http://schemas.microsoft.com/office/drawing/2014/main" id="{8D13510C-3C33-4F0E-AA41-8A8FE9830ADB}"/>
                </a:ext>
              </a:extLst>
            </p:cNvPr>
            <p:cNvPicPr>
              <a:picLocks noChangeAspect="1"/>
            </p:cNvPicPr>
            <p:nvPr/>
          </p:nvPicPr>
          <p:blipFill>
            <a:blip r:embed="rId7"/>
            <a:stretch>
              <a:fillRect/>
            </a:stretch>
          </p:blipFill>
          <p:spPr>
            <a:xfrm>
              <a:off x="2521536" y="5034964"/>
              <a:ext cx="1188622" cy="1188622"/>
            </a:xfrm>
            <a:prstGeom prst="rect">
              <a:avLst/>
            </a:prstGeom>
          </p:spPr>
        </p:pic>
      </p:grpSp>
    </p:spTree>
    <p:extLst>
      <p:ext uri="{BB962C8B-B14F-4D97-AF65-F5344CB8AC3E}">
        <p14:creationId xmlns:p14="http://schemas.microsoft.com/office/powerpoint/2010/main" val="246255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6/07/2020)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‹N°›</a:t>
            </a:fld>
            <a:endParaRPr lang="en-US"/>
          </a:p>
        </p:txBody>
      </p:sp>
    </p:spTree>
    <p:extLst>
      <p:ext uri="{BB962C8B-B14F-4D97-AF65-F5344CB8AC3E}">
        <p14:creationId xmlns:p14="http://schemas.microsoft.com/office/powerpoint/2010/main" val="38304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SPIKE Prime Lessons (primelessons.org) CC-BY-NC-SA.  (Last edit: 6/07/2020)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‹N°›</a:t>
            </a:fld>
            <a:endParaRPr lang="en-US"/>
          </a:p>
        </p:txBody>
      </p:sp>
    </p:spTree>
    <p:extLst>
      <p:ext uri="{BB962C8B-B14F-4D97-AF65-F5344CB8AC3E}">
        <p14:creationId xmlns:p14="http://schemas.microsoft.com/office/powerpoint/2010/main" val="10373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2020 SPIKE Prime Lessons (primelessons.org) CC-BY-NC-SA.  (Last edit: 6/07/2020)</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‹N°›</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0037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6/07/2020)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‹N°›</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70926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6/07/2020)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‹N°›</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69876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6/07/2020)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‹N°›</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0308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6/07/2020)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‹N°›</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9779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‹N°›</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6/07/2020)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6/07/2020)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‹N°›</a:t>
            </a:fld>
            <a:endParaRPr lang="en-US"/>
          </a:p>
        </p:txBody>
      </p:sp>
    </p:spTree>
    <p:extLst>
      <p:ext uri="{BB962C8B-B14F-4D97-AF65-F5344CB8AC3E}">
        <p14:creationId xmlns:p14="http://schemas.microsoft.com/office/powerpoint/2010/main" val="4019911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6/07/2020)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‹N°›</a:t>
            </a:fld>
            <a:endParaRPr lang="en-US"/>
          </a:p>
        </p:txBody>
      </p:sp>
    </p:spTree>
    <p:extLst>
      <p:ext uri="{BB962C8B-B14F-4D97-AF65-F5344CB8AC3E}">
        <p14:creationId xmlns:p14="http://schemas.microsoft.com/office/powerpoint/2010/main" val="2749694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rgbClr val="65D7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961BDB"/>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4870585" cy="365125"/>
          </a:xfrm>
          <a:prstGeom prst="rect">
            <a:avLst/>
          </a:prstGeom>
        </p:spPr>
        <p:txBody>
          <a:bodyPr/>
          <a:lstStyle>
            <a:lvl1pPr>
              <a:defRPr sz="1400"/>
            </a:lvl1pPr>
          </a:lstStyle>
          <a:p>
            <a:r>
              <a:rPr lang="en-US"/>
              <a:t>Copyright © 2020 SPIKE Prime Lessons (primelessons.org) CC-BY-NC-SA.  (Last edit: 6/07/2020)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‹N°›</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491153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primelessons.org/"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Comment </a:t>
            </a:r>
            <a:r>
              <a:rPr lang="en-US" dirty="0" err="1"/>
              <a:t>utiliser</a:t>
            </a:r>
            <a:r>
              <a:rPr lang="en-US" dirty="0"/>
              <a:t> </a:t>
            </a:r>
            <a:r>
              <a:rPr lang="en-US" dirty="0" err="1"/>
              <a:t>ces</a:t>
            </a:r>
            <a:r>
              <a:rPr lang="en-US" dirty="0"/>
              <a:t> </a:t>
            </a:r>
            <a:r>
              <a:rPr lang="en-US" dirty="0" err="1"/>
              <a:t>leçons</a:t>
            </a:r>
            <a:endParaRPr lang="en-US" dirty="0"/>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Tree>
    <p:extLst>
      <p:ext uri="{BB962C8B-B14F-4D97-AF65-F5344CB8AC3E}">
        <p14:creationId xmlns:p14="http://schemas.microsoft.com/office/powerpoint/2010/main" val="409181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8EB0-F9C5-AB4F-9AD6-099961494B18}"/>
              </a:ext>
            </a:extLst>
          </p:cNvPr>
          <p:cNvSpPr>
            <a:spLocks noGrp="1"/>
          </p:cNvSpPr>
          <p:nvPr>
            <p:ph type="title"/>
          </p:nvPr>
        </p:nvSpPr>
        <p:spPr/>
        <p:txBody>
          <a:bodyPr/>
          <a:lstStyle/>
          <a:p>
            <a:r>
              <a:rPr lang="en-US" dirty="0"/>
              <a:t>Qui </a:t>
            </a:r>
            <a:r>
              <a:rPr lang="en-US" dirty="0" err="1"/>
              <a:t>sont</a:t>
            </a:r>
            <a:r>
              <a:rPr lang="en-US" dirty="0"/>
              <a:t> les auteurs</a:t>
            </a:r>
          </a:p>
        </p:txBody>
      </p:sp>
      <p:sp>
        <p:nvSpPr>
          <p:cNvPr id="4" name="Footer Placeholder 3">
            <a:extLst>
              <a:ext uri="{FF2B5EF4-FFF2-40B4-BE49-F238E27FC236}">
                <a16:creationId xmlns:a16="http://schemas.microsoft.com/office/drawing/2014/main" id="{DBB30102-B120-3D4E-8B7C-172126856F13}"/>
              </a:ext>
            </a:extLst>
          </p:cNvPr>
          <p:cNvSpPr>
            <a:spLocks noGrp="1"/>
          </p:cNvSpPr>
          <p:nvPr>
            <p:ph type="ftr" sz="quarter" idx="11"/>
          </p:nvPr>
        </p:nvSpPr>
        <p:spPr/>
        <p:txBody>
          <a:bodyPr/>
          <a:lstStyle/>
          <a:p>
            <a:r>
              <a:rPr lang="en-US"/>
              <a:t>Copyright © 2020 SPIKE Prime Lessons (primelessons.org) CC-BY-NC-SA.  (Last edit: 6/07/2020)</a:t>
            </a:r>
            <a:endParaRPr lang="en-US" dirty="0"/>
          </a:p>
        </p:txBody>
      </p:sp>
      <p:sp>
        <p:nvSpPr>
          <p:cNvPr id="5" name="Slide Number Placeholder 4">
            <a:extLst>
              <a:ext uri="{FF2B5EF4-FFF2-40B4-BE49-F238E27FC236}">
                <a16:creationId xmlns:a16="http://schemas.microsoft.com/office/drawing/2014/main" id="{B25A29DE-AD26-5346-97E9-5824D5802BBF}"/>
              </a:ext>
            </a:extLst>
          </p:cNvPr>
          <p:cNvSpPr>
            <a:spLocks noGrp="1"/>
          </p:cNvSpPr>
          <p:nvPr>
            <p:ph type="sldNum" sz="quarter" idx="12"/>
          </p:nvPr>
        </p:nvSpPr>
        <p:spPr/>
        <p:txBody>
          <a:bodyPr/>
          <a:lstStyle/>
          <a:p>
            <a:fld id="{BBD74847-7BE4-4E4D-8159-51DF7B93C616}" type="slidenum">
              <a:rPr lang="en-US" smtClean="0"/>
              <a:t>2</a:t>
            </a:fld>
            <a:endParaRPr lang="en-US"/>
          </a:p>
        </p:txBody>
      </p:sp>
      <p:sp>
        <p:nvSpPr>
          <p:cNvPr id="9" name="Content Placeholder 8">
            <a:extLst>
              <a:ext uri="{FF2B5EF4-FFF2-40B4-BE49-F238E27FC236}">
                <a16:creationId xmlns:a16="http://schemas.microsoft.com/office/drawing/2014/main" id="{E68F8AD0-0360-C948-9835-941AA7232868}"/>
              </a:ext>
            </a:extLst>
          </p:cNvPr>
          <p:cNvSpPr>
            <a:spLocks noGrp="1"/>
          </p:cNvSpPr>
          <p:nvPr>
            <p:ph idx="1"/>
          </p:nvPr>
        </p:nvSpPr>
        <p:spPr>
          <a:xfrm>
            <a:off x="155088" y="1276350"/>
            <a:ext cx="6217137" cy="4946257"/>
          </a:xfrm>
        </p:spPr>
        <p:txBody>
          <a:bodyPr>
            <a:normAutofit lnSpcReduction="10000"/>
          </a:bodyPr>
          <a:lstStyle/>
          <a:p>
            <a:pPr algn="just"/>
            <a:r>
              <a:rPr lang="fr-FR" dirty="0"/>
              <a:t>Nous sommes des lycéens de Pittsburgh, PA, USA</a:t>
            </a:r>
          </a:p>
          <a:p>
            <a:pPr algn="just"/>
            <a:r>
              <a:rPr lang="fr-FR" dirty="0"/>
              <a:t>Nous avons remporté la première place pour la programmation et la première place pour les champions au Festival mondial. Nos robots ont constamment obtenu les six meilleurs résultats au monde chaque année</a:t>
            </a:r>
          </a:p>
          <a:p>
            <a:pPr algn="just"/>
            <a:r>
              <a:rPr lang="fr-FR" dirty="0"/>
              <a:t>Nous avons également rédigé toutes les leçons sur EV3Lessons.com, qui sont utilisées par plus de 550 000 utilisateurs dans le monde entier. Le site FLLTutorials.com compte 100 000 utilisateurs supplémentaires</a:t>
            </a:r>
          </a:p>
          <a:p>
            <a:pPr algn="just"/>
            <a:r>
              <a:rPr lang="fr-FR" dirty="0"/>
              <a:t>Nous avons également été sélectionnés pour être les "5 premiers" - Deux des cinq premiers membres de la communauté sélectionnés par LEGO pour donner leur avis sur SPIKE Prime lors de son développement</a:t>
            </a:r>
          </a:p>
          <a:p>
            <a:pPr algn="just"/>
            <a:r>
              <a:rPr lang="fr-FR" dirty="0"/>
              <a:t>En bref, nous avons une solide expérience de l'enseignement, de la rédaction de cours et de la compétition en robotique LEGO</a:t>
            </a:r>
            <a:endParaRPr lang="en-US" dirty="0"/>
          </a:p>
        </p:txBody>
      </p:sp>
      <p:pic>
        <p:nvPicPr>
          <p:cNvPr id="6" name="Picture 5" descr="A person standing in front of a building&#10;&#10;Description automatically generated">
            <a:extLst>
              <a:ext uri="{FF2B5EF4-FFF2-40B4-BE49-F238E27FC236}">
                <a16:creationId xmlns:a16="http://schemas.microsoft.com/office/drawing/2014/main" id="{0332A208-5577-41F9-A50A-B53A5683156F}"/>
              </a:ext>
            </a:extLst>
          </p:cNvPr>
          <p:cNvPicPr>
            <a:picLocks noChangeAspect="1"/>
          </p:cNvPicPr>
          <p:nvPr/>
        </p:nvPicPr>
        <p:blipFill rotWithShape="1">
          <a:blip r:embed="rId2"/>
          <a:srcRect l="24573" t="31734" r="17828"/>
          <a:stretch/>
        </p:blipFill>
        <p:spPr>
          <a:xfrm>
            <a:off x="6540874" y="1353967"/>
            <a:ext cx="2400300" cy="2133599"/>
          </a:xfrm>
          <a:prstGeom prst="rect">
            <a:avLst/>
          </a:prstGeom>
        </p:spPr>
      </p:pic>
      <p:pic>
        <p:nvPicPr>
          <p:cNvPr id="8" name="Picture 7" descr="A close up of a box&#10;&#10;Description automatically generated">
            <a:extLst>
              <a:ext uri="{FF2B5EF4-FFF2-40B4-BE49-F238E27FC236}">
                <a16:creationId xmlns:a16="http://schemas.microsoft.com/office/drawing/2014/main" id="{73BF9DBC-0E1D-3644-90AC-3F2AEFE39534}"/>
              </a:ext>
            </a:extLst>
          </p:cNvPr>
          <p:cNvPicPr>
            <a:picLocks noChangeAspect="1"/>
          </p:cNvPicPr>
          <p:nvPr/>
        </p:nvPicPr>
        <p:blipFill rotWithShape="1">
          <a:blip r:embed="rId3"/>
          <a:srcRect l="11679" r="12411"/>
          <a:stretch/>
        </p:blipFill>
        <p:spPr>
          <a:xfrm>
            <a:off x="6775937" y="4308727"/>
            <a:ext cx="1761523" cy="1740408"/>
          </a:xfrm>
          <a:prstGeom prst="rect">
            <a:avLst/>
          </a:prstGeom>
        </p:spPr>
      </p:pic>
      <p:sp>
        <p:nvSpPr>
          <p:cNvPr id="7" name="TextBox 6">
            <a:extLst>
              <a:ext uri="{FF2B5EF4-FFF2-40B4-BE49-F238E27FC236}">
                <a16:creationId xmlns:a16="http://schemas.microsoft.com/office/drawing/2014/main" id="{A6F7F5AA-8A0E-45D4-B882-19BDEA466B76}"/>
              </a:ext>
            </a:extLst>
          </p:cNvPr>
          <p:cNvSpPr txBox="1"/>
          <p:nvPr/>
        </p:nvSpPr>
        <p:spPr>
          <a:xfrm>
            <a:off x="6521824" y="3439941"/>
            <a:ext cx="2269751" cy="523220"/>
          </a:xfrm>
          <a:prstGeom prst="rect">
            <a:avLst/>
          </a:prstGeom>
          <a:noFill/>
        </p:spPr>
        <p:txBody>
          <a:bodyPr wrap="square" rtlCol="0">
            <a:spAutoFit/>
          </a:bodyPr>
          <a:lstStyle/>
          <a:p>
            <a:pPr algn="ctr"/>
            <a:r>
              <a:rPr lang="en-US" sz="1400" dirty="0"/>
              <a:t>Arvind and Sanjay </a:t>
            </a:r>
            <a:r>
              <a:rPr lang="en-US" sz="1400" dirty="0" err="1"/>
              <a:t>Seshan</a:t>
            </a:r>
            <a:r>
              <a:rPr lang="en-US" sz="1400" dirty="0"/>
              <a:t> in Billund, Denmark in 2017</a:t>
            </a:r>
          </a:p>
        </p:txBody>
      </p:sp>
    </p:spTree>
    <p:extLst>
      <p:ext uri="{BB962C8B-B14F-4D97-AF65-F5344CB8AC3E}">
        <p14:creationId xmlns:p14="http://schemas.microsoft.com/office/powerpoint/2010/main" val="2254318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DBC9-5BEB-486C-89A6-36FD3B7E0836}"/>
              </a:ext>
            </a:extLst>
          </p:cNvPr>
          <p:cNvSpPr>
            <a:spLocks noGrp="1"/>
          </p:cNvSpPr>
          <p:nvPr>
            <p:ph type="title"/>
          </p:nvPr>
        </p:nvSpPr>
        <p:spPr/>
        <p:txBody>
          <a:bodyPr/>
          <a:lstStyle/>
          <a:p>
            <a:r>
              <a:rPr lang="en-US" dirty="0"/>
              <a:t>Mission et </a:t>
            </a:r>
            <a:r>
              <a:rPr lang="en-US" dirty="0" err="1"/>
              <a:t>objectif</a:t>
            </a:r>
            <a:endParaRPr lang="en-US" dirty="0"/>
          </a:p>
        </p:txBody>
      </p:sp>
      <p:sp>
        <p:nvSpPr>
          <p:cNvPr id="3" name="Content Placeholder 2">
            <a:extLst>
              <a:ext uri="{FF2B5EF4-FFF2-40B4-BE49-F238E27FC236}">
                <a16:creationId xmlns:a16="http://schemas.microsoft.com/office/drawing/2014/main" id="{8DAC34ED-7115-4831-93B0-60CD740FC7CC}"/>
              </a:ext>
            </a:extLst>
          </p:cNvPr>
          <p:cNvSpPr>
            <a:spLocks noGrp="1"/>
          </p:cNvSpPr>
          <p:nvPr>
            <p:ph idx="1"/>
          </p:nvPr>
        </p:nvSpPr>
        <p:spPr/>
        <p:txBody>
          <a:bodyPr>
            <a:normAutofit lnSpcReduction="10000"/>
          </a:bodyPr>
          <a:lstStyle/>
          <a:p>
            <a:pPr algn="just"/>
            <a:r>
              <a:rPr lang="fr-FR" dirty="0"/>
              <a:t>Des leçons de programmation sont disponibles dans le logiciel SPIKE Prime. Ces leçons sont courtes et basées sur des projets. Une unité de compétition est incluse</a:t>
            </a:r>
          </a:p>
          <a:p>
            <a:pPr algn="just"/>
            <a:r>
              <a:rPr lang="fr-FR" dirty="0"/>
              <a:t>Nos leçons SPIKE Prime offrent une perspective différente. Nous nous concentrons sur une seule construction - un robot d'entraînement de base avec deux roues motrices, et nous nous concentrons sur le développement des compétences en programmation</a:t>
            </a:r>
          </a:p>
          <a:p>
            <a:pPr algn="just"/>
            <a:r>
              <a:rPr lang="fr-FR" dirty="0"/>
              <a:t>Les compétences que nous enseignons peuvent être appliquées à n'importe quel projet ou compétition</a:t>
            </a:r>
          </a:p>
          <a:p>
            <a:pPr algn="just"/>
            <a:r>
              <a:rPr lang="fr-FR" dirty="0"/>
              <a:t>Nous croyons fermement à la nécessité de la découverte.  À aucun moment nous n'apporterons de solutions directes à une compétition. Il est attendu que vous appreniez le concept et que vous l'appliquiez dans des situations dont vous avez besoin en compétition</a:t>
            </a:r>
          </a:p>
          <a:p>
            <a:pPr algn="just"/>
            <a:r>
              <a:rPr lang="fr-FR" dirty="0"/>
              <a:t>Nous croyons fermement que l'utilisation des capteurs est un outil précieux pour accroître la fiabilité des robots, et vous trouverez donc que la majorité de nos leçons parlent des capteurs d'une manière ou d'une autre</a:t>
            </a:r>
          </a:p>
          <a:p>
            <a:pPr algn="just"/>
            <a:r>
              <a:rPr lang="fr-FR" dirty="0"/>
              <a:t>Nos leçons sont conçues pour être complétées de manière à ce que vous ayez les bonnes conditions préalables pour chaque leçon. Elles sont organisées en unités pratiques qui se complètent les unes les autres</a:t>
            </a:r>
            <a:endParaRPr lang="en-US" dirty="0"/>
          </a:p>
        </p:txBody>
      </p:sp>
      <p:sp>
        <p:nvSpPr>
          <p:cNvPr id="4" name="Footer Placeholder 3">
            <a:extLst>
              <a:ext uri="{FF2B5EF4-FFF2-40B4-BE49-F238E27FC236}">
                <a16:creationId xmlns:a16="http://schemas.microsoft.com/office/drawing/2014/main" id="{51E4ECD6-436D-471A-8563-C89F87D5F04C}"/>
              </a:ext>
            </a:extLst>
          </p:cNvPr>
          <p:cNvSpPr>
            <a:spLocks noGrp="1"/>
          </p:cNvSpPr>
          <p:nvPr>
            <p:ph type="ftr" sz="quarter" idx="11"/>
          </p:nvPr>
        </p:nvSpPr>
        <p:spPr/>
        <p:txBody>
          <a:bodyPr/>
          <a:lstStyle/>
          <a:p>
            <a:r>
              <a:rPr lang="en-US"/>
              <a:t>Copyright © 2020 SPIKE Prime Lessons (primelessons.org) CC-BY-NC-SA.  (Last edit: 6/07/2020)</a:t>
            </a:r>
            <a:endParaRPr lang="en-US" dirty="0"/>
          </a:p>
        </p:txBody>
      </p:sp>
      <p:sp>
        <p:nvSpPr>
          <p:cNvPr id="5" name="Slide Number Placeholder 4">
            <a:extLst>
              <a:ext uri="{FF2B5EF4-FFF2-40B4-BE49-F238E27FC236}">
                <a16:creationId xmlns:a16="http://schemas.microsoft.com/office/drawing/2014/main" id="{4E0DE132-EDB9-4849-9588-A9540D064D01}"/>
              </a:ext>
            </a:extLst>
          </p:cNvPr>
          <p:cNvSpPr>
            <a:spLocks noGrp="1"/>
          </p:cNvSpPr>
          <p:nvPr>
            <p:ph type="sldNum" sz="quarter" idx="12"/>
          </p:nvPr>
        </p:nvSpPr>
        <p:spPr/>
        <p:txBody>
          <a:bodyPr/>
          <a:lstStyle/>
          <a:p>
            <a:fld id="{BBD74847-7BE4-4E4D-8159-51DF7B93C616}" type="slidenum">
              <a:rPr lang="en-US" smtClean="0"/>
              <a:t>3</a:t>
            </a:fld>
            <a:endParaRPr lang="en-US"/>
          </a:p>
        </p:txBody>
      </p:sp>
    </p:spTree>
    <p:extLst>
      <p:ext uri="{BB962C8B-B14F-4D97-AF65-F5344CB8AC3E}">
        <p14:creationId xmlns:p14="http://schemas.microsoft.com/office/powerpoint/2010/main" val="3297041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4F9CE-45E5-49BD-AAD8-5D514689DAB1}"/>
              </a:ext>
            </a:extLst>
          </p:cNvPr>
          <p:cNvSpPr>
            <a:spLocks noGrp="1"/>
          </p:cNvSpPr>
          <p:nvPr>
            <p:ph type="title"/>
          </p:nvPr>
        </p:nvSpPr>
        <p:spPr/>
        <p:txBody>
          <a:bodyPr/>
          <a:lstStyle/>
          <a:p>
            <a:r>
              <a:rPr lang="en-US" dirty="0" err="1"/>
              <a:t>Présentation</a:t>
            </a:r>
            <a:r>
              <a:rPr lang="en-US" dirty="0"/>
              <a:t> de la </a:t>
            </a:r>
            <a:r>
              <a:rPr lang="en-US" dirty="0" err="1"/>
              <a:t>leçon</a:t>
            </a:r>
            <a:endParaRPr lang="en-US" dirty="0"/>
          </a:p>
        </p:txBody>
      </p:sp>
      <p:sp>
        <p:nvSpPr>
          <p:cNvPr id="3" name="Content Placeholder 2">
            <a:extLst>
              <a:ext uri="{FF2B5EF4-FFF2-40B4-BE49-F238E27FC236}">
                <a16:creationId xmlns:a16="http://schemas.microsoft.com/office/drawing/2014/main" id="{F407F897-CE7C-4DFB-9AAF-52E68114FF5C}"/>
              </a:ext>
            </a:extLst>
          </p:cNvPr>
          <p:cNvSpPr>
            <a:spLocks noGrp="1"/>
          </p:cNvSpPr>
          <p:nvPr>
            <p:ph idx="1"/>
          </p:nvPr>
        </p:nvSpPr>
        <p:spPr/>
        <p:txBody>
          <a:bodyPr/>
          <a:lstStyle/>
          <a:p>
            <a:pPr algn="just"/>
            <a:r>
              <a:rPr lang="fr-FR" dirty="0"/>
              <a:t>Le contenu et la présentation de nos leçons sont basés sur sept années de rédaction et d'enseignement de leçons de programmation</a:t>
            </a:r>
          </a:p>
          <a:p>
            <a:pPr algn="just"/>
            <a:r>
              <a:rPr lang="fr-FR" dirty="0"/>
              <a:t>Nous essayons de garder nos leçons courtes (10-12 diapositives) exprès</a:t>
            </a:r>
          </a:p>
          <a:p>
            <a:pPr algn="just"/>
            <a:r>
              <a:rPr lang="fr-FR" dirty="0"/>
              <a:t>Nos leçons ne sont pas des vidéos YouTube exprès.  Cependant, nous fournirons une vidéo supplémentaire pour démontrer les mouvements du robot lorsque cela sera nécessaire</a:t>
            </a:r>
          </a:p>
          <a:p>
            <a:pPr algn="just"/>
            <a:r>
              <a:rPr lang="fr-FR" dirty="0"/>
              <a:t>Chaque leçon comprend les éléments suivants : </a:t>
            </a:r>
          </a:p>
          <a:p>
            <a:pPr marL="720725" lvl="1" indent="-360363" algn="just">
              <a:buFont typeface="Wingdings" panose="05000000000000000000" pitchFamily="2" charset="2"/>
              <a:buChar char="q"/>
            </a:pPr>
            <a:r>
              <a:rPr lang="fr-FR" dirty="0"/>
              <a:t>Objectifs, blocs principaux, défi, solution</a:t>
            </a:r>
          </a:p>
          <a:p>
            <a:pPr algn="just"/>
            <a:r>
              <a:rPr lang="fr-FR" dirty="0"/>
              <a:t>Les leçons sont regroupées en unités</a:t>
            </a:r>
            <a:endParaRPr lang="en-US" dirty="0"/>
          </a:p>
        </p:txBody>
      </p:sp>
      <p:sp>
        <p:nvSpPr>
          <p:cNvPr id="4" name="Footer Placeholder 3">
            <a:extLst>
              <a:ext uri="{FF2B5EF4-FFF2-40B4-BE49-F238E27FC236}">
                <a16:creationId xmlns:a16="http://schemas.microsoft.com/office/drawing/2014/main" id="{12DF7ADB-F2A9-46D8-9B96-8A84E9081785}"/>
              </a:ext>
            </a:extLst>
          </p:cNvPr>
          <p:cNvSpPr>
            <a:spLocks noGrp="1"/>
          </p:cNvSpPr>
          <p:nvPr>
            <p:ph type="ftr" sz="quarter" idx="11"/>
          </p:nvPr>
        </p:nvSpPr>
        <p:spPr/>
        <p:txBody>
          <a:bodyPr/>
          <a:lstStyle/>
          <a:p>
            <a:r>
              <a:rPr lang="en-US"/>
              <a:t>Copyright © 2020 SPIKE Prime Lessons (primelessons.org) CC-BY-NC-SA.  (Last edit: 6/07/2020)</a:t>
            </a:r>
            <a:endParaRPr lang="en-US" dirty="0"/>
          </a:p>
        </p:txBody>
      </p:sp>
      <p:sp>
        <p:nvSpPr>
          <p:cNvPr id="5" name="Slide Number Placeholder 4">
            <a:extLst>
              <a:ext uri="{FF2B5EF4-FFF2-40B4-BE49-F238E27FC236}">
                <a16:creationId xmlns:a16="http://schemas.microsoft.com/office/drawing/2014/main" id="{673745A5-7EF0-4C5C-9B8E-31B1E4653386}"/>
              </a:ext>
            </a:extLst>
          </p:cNvPr>
          <p:cNvSpPr>
            <a:spLocks noGrp="1"/>
          </p:cNvSpPr>
          <p:nvPr>
            <p:ph type="sldNum" sz="quarter" idx="12"/>
          </p:nvPr>
        </p:nvSpPr>
        <p:spPr/>
        <p:txBody>
          <a:bodyPr/>
          <a:lstStyle/>
          <a:p>
            <a:fld id="{BBD74847-7BE4-4E4D-8159-51DF7B93C616}" type="slidenum">
              <a:rPr lang="en-US" smtClean="0"/>
              <a:t>4</a:t>
            </a:fld>
            <a:endParaRPr lang="en-US"/>
          </a:p>
        </p:txBody>
      </p:sp>
    </p:spTree>
    <p:extLst>
      <p:ext uri="{BB962C8B-B14F-4D97-AF65-F5344CB8AC3E}">
        <p14:creationId xmlns:p14="http://schemas.microsoft.com/office/powerpoint/2010/main" val="2865482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824DD-7FEB-DC43-96CA-4491C598D4D6}"/>
              </a:ext>
            </a:extLst>
          </p:cNvPr>
          <p:cNvSpPr>
            <a:spLocks noGrp="1"/>
          </p:cNvSpPr>
          <p:nvPr>
            <p:ph type="title"/>
          </p:nvPr>
        </p:nvSpPr>
        <p:spPr/>
        <p:txBody>
          <a:bodyPr/>
          <a:lstStyle/>
          <a:p>
            <a:r>
              <a:rPr lang="en-US" dirty="0" err="1"/>
              <a:t>Leçons</a:t>
            </a:r>
            <a:r>
              <a:rPr lang="en-US" dirty="0"/>
              <a:t> de SPIKE PRIME</a:t>
            </a:r>
          </a:p>
        </p:txBody>
      </p:sp>
      <p:sp>
        <p:nvSpPr>
          <p:cNvPr id="3" name="Content Placeholder 2">
            <a:extLst>
              <a:ext uri="{FF2B5EF4-FFF2-40B4-BE49-F238E27FC236}">
                <a16:creationId xmlns:a16="http://schemas.microsoft.com/office/drawing/2014/main" id="{7CD9AFD5-4CCA-3645-841C-2F277EF95971}"/>
              </a:ext>
            </a:extLst>
          </p:cNvPr>
          <p:cNvSpPr>
            <a:spLocks noGrp="1"/>
          </p:cNvSpPr>
          <p:nvPr>
            <p:ph idx="1"/>
          </p:nvPr>
        </p:nvSpPr>
        <p:spPr>
          <a:xfrm>
            <a:off x="155088" y="1299882"/>
            <a:ext cx="4255614" cy="4849906"/>
          </a:xfrm>
        </p:spPr>
        <p:txBody>
          <a:bodyPr>
            <a:normAutofit lnSpcReduction="10000"/>
          </a:bodyPr>
          <a:lstStyle/>
          <a:p>
            <a:pPr>
              <a:spcBef>
                <a:spcPts val="0"/>
              </a:spcBef>
              <a:spcAft>
                <a:spcPts val="0"/>
              </a:spcAft>
            </a:pPr>
            <a:r>
              <a:rPr lang="en-US" dirty="0" err="1"/>
              <a:t>UNITÉ</a:t>
            </a:r>
            <a:r>
              <a:rPr lang="en-US" dirty="0"/>
              <a:t> 1 - Pour commencer</a:t>
            </a:r>
          </a:p>
          <a:p>
            <a:pPr marL="720725" lvl="1" indent="-396875">
              <a:spcBef>
                <a:spcPts val="0"/>
              </a:spcBef>
              <a:spcAft>
                <a:spcPts val="0"/>
              </a:spcAft>
              <a:buFont typeface="Wingdings" panose="05000000000000000000" pitchFamily="2" charset="2"/>
              <a:buChar char="q"/>
            </a:pPr>
            <a:r>
              <a:rPr lang="fr-FR" dirty="0"/>
              <a:t>Comment utiliser ces leçons</a:t>
            </a:r>
          </a:p>
          <a:p>
            <a:pPr marL="720725" lvl="1" indent="-396875">
              <a:spcBef>
                <a:spcPts val="0"/>
              </a:spcBef>
              <a:spcAft>
                <a:spcPts val="0"/>
              </a:spcAft>
              <a:buFont typeface="Wingdings" panose="05000000000000000000" pitchFamily="2" charset="2"/>
              <a:buChar char="q"/>
            </a:pPr>
            <a:r>
              <a:rPr lang="fr-FR" dirty="0"/>
              <a:t>Construction d’un robot</a:t>
            </a:r>
          </a:p>
          <a:p>
            <a:pPr marL="720725" lvl="1" indent="-396875">
              <a:spcBef>
                <a:spcPts val="0"/>
              </a:spcBef>
              <a:spcAft>
                <a:spcPts val="0"/>
              </a:spcAft>
              <a:buFont typeface="Wingdings" panose="05000000000000000000" pitchFamily="2" charset="2"/>
              <a:buChar char="q"/>
            </a:pPr>
            <a:r>
              <a:rPr lang="fr-FR" dirty="0"/>
              <a:t>Construction plus facile avec SPIKE Prime en CAD</a:t>
            </a:r>
          </a:p>
          <a:p>
            <a:pPr marL="720725" lvl="1" indent="-396875">
              <a:spcBef>
                <a:spcPts val="0"/>
              </a:spcBef>
              <a:spcAft>
                <a:spcPts val="0"/>
              </a:spcAft>
              <a:buFont typeface="Wingdings" panose="05000000000000000000" pitchFamily="2" charset="2"/>
              <a:buChar char="q"/>
            </a:pPr>
            <a:r>
              <a:rPr lang="fr-FR" dirty="0"/>
              <a:t>Installation de logiciel et de microprogramme</a:t>
            </a:r>
            <a:endParaRPr lang="en-US" dirty="0"/>
          </a:p>
          <a:p>
            <a:pPr>
              <a:spcBef>
                <a:spcPts val="0"/>
              </a:spcBef>
              <a:spcAft>
                <a:spcPts val="0"/>
              </a:spcAft>
            </a:pPr>
            <a:r>
              <a:rPr lang="fr-FR" dirty="0"/>
              <a:t>UNITÉ 2 - Naviguer dans le logiciel</a:t>
            </a:r>
            <a:endParaRPr lang="en-US" dirty="0"/>
          </a:p>
          <a:p>
            <a:pPr marL="720725" lvl="1" indent="-396875">
              <a:spcBef>
                <a:spcPts val="0"/>
              </a:spcBef>
              <a:spcAft>
                <a:spcPts val="0"/>
              </a:spcAft>
              <a:buFont typeface="Wingdings" panose="05000000000000000000" pitchFamily="2" charset="2"/>
              <a:buChar char="q"/>
            </a:pPr>
            <a:r>
              <a:rPr lang="fr-FR" dirty="0"/>
              <a:t>Introduction au Hub et au logiciel</a:t>
            </a:r>
          </a:p>
          <a:p>
            <a:pPr marL="720725" lvl="1" indent="-396875">
              <a:spcBef>
                <a:spcPts val="0"/>
              </a:spcBef>
              <a:spcAft>
                <a:spcPts val="0"/>
              </a:spcAft>
              <a:buFont typeface="Wingdings" panose="05000000000000000000" pitchFamily="2" charset="2"/>
              <a:buChar char="q"/>
            </a:pPr>
            <a:r>
              <a:rPr lang="fr-FR" dirty="0"/>
              <a:t>Gestion des projets</a:t>
            </a:r>
          </a:p>
          <a:p>
            <a:pPr marL="720725" lvl="1" indent="-396875">
              <a:spcBef>
                <a:spcPts val="0"/>
              </a:spcBef>
              <a:spcAft>
                <a:spcPts val="0"/>
              </a:spcAft>
              <a:buFont typeface="Wingdings" panose="05000000000000000000" pitchFamily="2" charset="2"/>
              <a:buChar char="q"/>
            </a:pPr>
            <a:r>
              <a:rPr lang="fr-FR" dirty="0"/>
              <a:t>Visualisation des valeurs d’un capteur</a:t>
            </a:r>
            <a:endParaRPr lang="en-US" dirty="0"/>
          </a:p>
          <a:p>
            <a:pPr>
              <a:spcBef>
                <a:spcPts val="0"/>
              </a:spcBef>
              <a:spcAft>
                <a:spcPts val="0"/>
              </a:spcAft>
            </a:pPr>
            <a:r>
              <a:rPr lang="fr-FR" dirty="0"/>
              <a:t>UNITÉ 3 - Se déplacer et se retourner</a:t>
            </a:r>
            <a:endParaRPr lang="en-US" dirty="0"/>
          </a:p>
          <a:p>
            <a:pPr marL="720725" lvl="1" indent="-396875">
              <a:spcBef>
                <a:spcPts val="0"/>
              </a:spcBef>
              <a:spcAft>
                <a:spcPts val="0"/>
              </a:spcAft>
              <a:buFont typeface="Wingdings" panose="05000000000000000000" pitchFamily="2" charset="2"/>
              <a:buChar char="q"/>
            </a:pPr>
            <a:r>
              <a:rPr lang="fr-FR" dirty="0"/>
              <a:t>Configuration du mouvement d'un robot</a:t>
            </a:r>
          </a:p>
          <a:p>
            <a:pPr marL="720725" lvl="1" indent="-396875">
              <a:spcBef>
                <a:spcPts val="0"/>
              </a:spcBef>
              <a:spcAft>
                <a:spcPts val="0"/>
              </a:spcAft>
              <a:buFont typeface="Wingdings" panose="05000000000000000000" pitchFamily="2" charset="2"/>
              <a:buChar char="q"/>
            </a:pPr>
            <a:r>
              <a:rPr lang="fr-FR" dirty="0"/>
              <a:t>Déplacement droit</a:t>
            </a:r>
          </a:p>
          <a:p>
            <a:pPr marL="720725" lvl="1" indent="-396875">
              <a:spcBef>
                <a:spcPts val="0"/>
              </a:spcBef>
              <a:spcAft>
                <a:spcPts val="0"/>
              </a:spcAft>
              <a:buFont typeface="Wingdings" panose="05000000000000000000" pitchFamily="2" charset="2"/>
              <a:buChar char="q"/>
            </a:pPr>
            <a:r>
              <a:rPr lang="fr-FR" dirty="0"/>
              <a:t>Virage avec Gyro</a:t>
            </a:r>
          </a:p>
          <a:p>
            <a:pPr marL="720725" lvl="1" indent="-396875">
              <a:spcBef>
                <a:spcPts val="0"/>
              </a:spcBef>
              <a:spcAft>
                <a:spcPts val="0"/>
              </a:spcAft>
              <a:buFont typeface="Wingdings" panose="05000000000000000000" pitchFamily="2" charset="2"/>
              <a:buChar char="q"/>
            </a:pPr>
            <a:r>
              <a:rPr lang="fr-FR" dirty="0"/>
              <a:t>Plus de précision dans les virages</a:t>
            </a:r>
            <a:endParaRPr lang="en-US" dirty="0"/>
          </a:p>
          <a:p>
            <a:pPr>
              <a:spcBef>
                <a:spcPts val="0"/>
              </a:spcBef>
              <a:spcAft>
                <a:spcPts val="0"/>
              </a:spcAft>
            </a:pPr>
            <a:r>
              <a:rPr lang="fr-FR" dirty="0"/>
              <a:t>UNITÉ 4 - Bonnes pratiques de programmation</a:t>
            </a:r>
            <a:endParaRPr lang="en-US" dirty="0"/>
          </a:p>
          <a:p>
            <a:pPr marL="720725" lvl="1" indent="-396875">
              <a:spcBef>
                <a:spcPts val="0"/>
              </a:spcBef>
              <a:spcAft>
                <a:spcPts val="0"/>
              </a:spcAft>
              <a:buFont typeface="Wingdings" panose="05000000000000000000" pitchFamily="2" charset="2"/>
              <a:buChar char="q"/>
            </a:pPr>
            <a:r>
              <a:rPr lang="en-US" dirty="0"/>
              <a:t>Pseudocode</a:t>
            </a:r>
          </a:p>
          <a:p>
            <a:pPr marL="720725" lvl="1" indent="-396875">
              <a:spcBef>
                <a:spcPts val="0"/>
              </a:spcBef>
              <a:spcAft>
                <a:spcPts val="0"/>
              </a:spcAft>
              <a:buFont typeface="Wingdings" panose="05000000000000000000" pitchFamily="2" charset="2"/>
              <a:buChar char="q"/>
            </a:pPr>
            <a:r>
              <a:rPr lang="fr-FR" dirty="0"/>
              <a:t>Ajout de commentaire au code</a:t>
            </a:r>
            <a:endParaRPr lang="en-US" dirty="0"/>
          </a:p>
        </p:txBody>
      </p:sp>
      <p:sp>
        <p:nvSpPr>
          <p:cNvPr id="4" name="Footer Placeholder 3">
            <a:extLst>
              <a:ext uri="{FF2B5EF4-FFF2-40B4-BE49-F238E27FC236}">
                <a16:creationId xmlns:a16="http://schemas.microsoft.com/office/drawing/2014/main" id="{02F97D66-77C4-4C43-B316-CCBBA7AA8E75}"/>
              </a:ext>
            </a:extLst>
          </p:cNvPr>
          <p:cNvSpPr>
            <a:spLocks noGrp="1"/>
          </p:cNvSpPr>
          <p:nvPr>
            <p:ph type="ftr" sz="quarter" idx="11"/>
          </p:nvPr>
        </p:nvSpPr>
        <p:spPr/>
        <p:txBody>
          <a:bodyPr/>
          <a:lstStyle/>
          <a:p>
            <a:r>
              <a:rPr lang="en-US"/>
              <a:t>Copyright © 2020 SPIKE Prime Lessons (primelessons.org) CC-BY-NC-SA.  (Last edit: 6/07/2020)</a:t>
            </a:r>
            <a:endParaRPr lang="en-US" dirty="0"/>
          </a:p>
        </p:txBody>
      </p:sp>
      <p:sp>
        <p:nvSpPr>
          <p:cNvPr id="5" name="Slide Number Placeholder 4">
            <a:extLst>
              <a:ext uri="{FF2B5EF4-FFF2-40B4-BE49-F238E27FC236}">
                <a16:creationId xmlns:a16="http://schemas.microsoft.com/office/drawing/2014/main" id="{DC4F24DE-9FFD-404F-98E6-A475D2E7D8EF}"/>
              </a:ext>
            </a:extLst>
          </p:cNvPr>
          <p:cNvSpPr>
            <a:spLocks noGrp="1"/>
          </p:cNvSpPr>
          <p:nvPr>
            <p:ph type="sldNum" sz="quarter" idx="12"/>
          </p:nvPr>
        </p:nvSpPr>
        <p:spPr/>
        <p:txBody>
          <a:bodyPr/>
          <a:lstStyle/>
          <a:p>
            <a:fld id="{BBD74847-7BE4-4E4D-8159-51DF7B93C616}" type="slidenum">
              <a:rPr lang="en-US" smtClean="0"/>
              <a:t>5</a:t>
            </a:fld>
            <a:endParaRPr lang="en-US"/>
          </a:p>
        </p:txBody>
      </p:sp>
      <p:sp>
        <p:nvSpPr>
          <p:cNvPr id="8" name="Content Placeholder 2">
            <a:extLst>
              <a:ext uri="{FF2B5EF4-FFF2-40B4-BE49-F238E27FC236}">
                <a16:creationId xmlns:a16="http://schemas.microsoft.com/office/drawing/2014/main" id="{26327447-98A0-4C47-A548-B9F4C4B4D9A9}"/>
              </a:ext>
            </a:extLst>
          </p:cNvPr>
          <p:cNvSpPr txBox="1">
            <a:spLocks/>
          </p:cNvSpPr>
          <p:nvPr/>
        </p:nvSpPr>
        <p:spPr>
          <a:xfrm>
            <a:off x="4745017" y="1299882"/>
            <a:ext cx="4310574" cy="5035006"/>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spcBef>
                <a:spcPts val="0"/>
              </a:spcBef>
              <a:spcAft>
                <a:spcPts val="0"/>
              </a:spcAft>
            </a:pPr>
            <a:r>
              <a:rPr lang="fr-FR" dirty="0"/>
              <a:t>UNITÉ 5 - Utilisation des capteurs</a:t>
            </a:r>
            <a:endParaRPr lang="en-US" dirty="0"/>
          </a:p>
          <a:p>
            <a:pPr marL="720725" lvl="1" indent="-396875">
              <a:spcBef>
                <a:spcPts val="0"/>
              </a:spcBef>
              <a:spcAft>
                <a:spcPts val="0"/>
              </a:spcAft>
              <a:buFont typeface="Wingdings" panose="05000000000000000000" pitchFamily="2" charset="2"/>
              <a:buChar char="q"/>
            </a:pPr>
            <a:r>
              <a:rPr lang="fr-FR" dirty="0"/>
              <a:t>Introduction au capteur de force</a:t>
            </a:r>
            <a:endParaRPr lang="en-US" dirty="0"/>
          </a:p>
          <a:p>
            <a:pPr marL="720725" lvl="1" indent="-396875">
              <a:spcBef>
                <a:spcPts val="0"/>
              </a:spcBef>
              <a:spcAft>
                <a:spcPts val="0"/>
              </a:spcAft>
              <a:buFont typeface="Wingdings" panose="05000000000000000000" pitchFamily="2" charset="2"/>
              <a:buChar char="q"/>
            </a:pPr>
            <a:r>
              <a:rPr lang="fr-FR" dirty="0"/>
              <a:t>Introduction au capteur de couleur</a:t>
            </a:r>
            <a:endParaRPr lang="en-US" dirty="0"/>
          </a:p>
          <a:p>
            <a:pPr marL="720725" lvl="1" indent="-396875">
              <a:spcBef>
                <a:spcPts val="0"/>
              </a:spcBef>
              <a:spcAft>
                <a:spcPts val="0"/>
              </a:spcAft>
              <a:buFont typeface="Wingdings" panose="05000000000000000000" pitchFamily="2" charset="2"/>
              <a:buChar char="q"/>
            </a:pPr>
            <a:r>
              <a:rPr lang="fr-FR" dirty="0"/>
              <a:t>Introduction au capteur de distance</a:t>
            </a:r>
            <a:endParaRPr lang="en-US" dirty="0"/>
          </a:p>
          <a:p>
            <a:pPr>
              <a:spcBef>
                <a:spcPts val="0"/>
              </a:spcBef>
              <a:spcAft>
                <a:spcPts val="0"/>
              </a:spcAft>
            </a:pPr>
            <a:r>
              <a:rPr lang="fr-FR" dirty="0"/>
              <a:t>UNITÉ 6 : De meilleures techniques de programmation</a:t>
            </a:r>
            <a:endParaRPr lang="en-US" dirty="0"/>
          </a:p>
          <a:p>
            <a:pPr marL="720725" lvl="1" indent="-396875">
              <a:spcBef>
                <a:spcPts val="0"/>
              </a:spcBef>
              <a:spcAft>
                <a:spcPts val="0"/>
              </a:spcAft>
              <a:buFont typeface="Wingdings" panose="05000000000000000000" pitchFamily="2" charset="2"/>
              <a:buChar char="q"/>
            </a:pPr>
            <a:r>
              <a:rPr lang="fr-FR" dirty="0"/>
              <a:t>Utilisation des blocs de répétition</a:t>
            </a:r>
            <a:endParaRPr lang="en-US" dirty="0"/>
          </a:p>
          <a:p>
            <a:pPr marL="720725" lvl="1" indent="-396875">
              <a:spcBef>
                <a:spcPts val="0"/>
              </a:spcBef>
              <a:spcAft>
                <a:spcPts val="0"/>
              </a:spcAft>
              <a:buFont typeface="Wingdings" panose="05000000000000000000" pitchFamily="2" charset="2"/>
              <a:buChar char="q"/>
            </a:pPr>
            <a:r>
              <a:rPr lang="en-US" dirty="0" err="1"/>
              <a:t>Utilisation</a:t>
            </a:r>
            <a:r>
              <a:rPr lang="en-US" dirty="0"/>
              <a:t> des blocs </a:t>
            </a:r>
            <a:r>
              <a:rPr lang="en-US" dirty="0" err="1"/>
              <a:t>sonores</a:t>
            </a:r>
            <a:endParaRPr lang="en-US" dirty="0"/>
          </a:p>
          <a:p>
            <a:pPr marL="720725" lvl="1" indent="-396875">
              <a:spcBef>
                <a:spcPts val="0"/>
              </a:spcBef>
              <a:spcAft>
                <a:spcPts val="0"/>
              </a:spcAft>
              <a:buFont typeface="Wingdings" panose="05000000000000000000" pitchFamily="2" charset="2"/>
              <a:buChar char="q"/>
            </a:pPr>
            <a:r>
              <a:rPr lang="en-US" dirty="0" err="1"/>
              <a:t>Utilisation</a:t>
            </a:r>
            <a:r>
              <a:rPr lang="en-US" dirty="0"/>
              <a:t> des blocs </a:t>
            </a:r>
            <a:r>
              <a:rPr lang="en-US" dirty="0" err="1"/>
              <a:t>lumineux</a:t>
            </a:r>
            <a:endParaRPr lang="en-US" dirty="0"/>
          </a:p>
          <a:p>
            <a:pPr marL="720725" lvl="1" indent="-396875">
              <a:spcBef>
                <a:spcPts val="0"/>
              </a:spcBef>
              <a:spcAft>
                <a:spcPts val="0"/>
              </a:spcAft>
              <a:buFont typeface="Wingdings" panose="05000000000000000000" pitchFamily="2" charset="2"/>
              <a:buChar char="q"/>
            </a:pPr>
            <a:r>
              <a:rPr lang="en-US" dirty="0" err="1"/>
              <a:t>Utilisation</a:t>
            </a:r>
            <a:r>
              <a:rPr lang="en-US" dirty="0"/>
              <a:t> des blocs Si-</a:t>
            </a:r>
            <a:r>
              <a:rPr lang="en-US" dirty="0" err="1"/>
              <a:t>Alors</a:t>
            </a:r>
            <a:endParaRPr lang="en-US" dirty="0"/>
          </a:p>
          <a:p>
            <a:pPr>
              <a:spcBef>
                <a:spcPts val="0"/>
              </a:spcBef>
              <a:spcAft>
                <a:spcPts val="0"/>
              </a:spcAft>
            </a:pPr>
            <a:r>
              <a:rPr lang="fr-FR" dirty="0"/>
              <a:t>UNITÉ 7 : Rassembler tous les éléments</a:t>
            </a:r>
            <a:endParaRPr lang="en-US" dirty="0"/>
          </a:p>
          <a:p>
            <a:pPr marL="720725" lvl="1" indent="-396875">
              <a:spcBef>
                <a:spcPts val="0"/>
              </a:spcBef>
              <a:spcAft>
                <a:spcPts val="0"/>
              </a:spcAft>
              <a:buFont typeface="Wingdings" panose="05000000000000000000" pitchFamily="2" charset="2"/>
              <a:buChar char="q"/>
            </a:pPr>
            <a:r>
              <a:rPr lang="fr-FR" dirty="0"/>
              <a:t>Déplacement d'un objet avec détection de décrochage</a:t>
            </a:r>
            <a:endParaRPr lang="en-US" dirty="0"/>
          </a:p>
          <a:p>
            <a:pPr marL="720725" lvl="1" indent="-396875">
              <a:spcBef>
                <a:spcPts val="0"/>
              </a:spcBef>
              <a:spcAft>
                <a:spcPts val="0"/>
              </a:spcAft>
              <a:buFont typeface="Wingdings" panose="05000000000000000000" pitchFamily="2" charset="2"/>
              <a:buChar char="q"/>
            </a:pPr>
            <a:r>
              <a:rPr lang="fr-FR" dirty="0"/>
              <a:t>Suivi de la ligne de base</a:t>
            </a:r>
            <a:endParaRPr lang="en-US" dirty="0"/>
          </a:p>
          <a:p>
            <a:pPr marL="720725" lvl="1" indent="-396875">
              <a:spcBef>
                <a:spcPts val="0"/>
              </a:spcBef>
              <a:spcAft>
                <a:spcPts val="0"/>
              </a:spcAft>
              <a:buFont typeface="Wingdings" panose="05000000000000000000" pitchFamily="2" charset="2"/>
              <a:buChar char="q"/>
            </a:pPr>
            <a:r>
              <a:rPr lang="en-US" dirty="0" err="1"/>
              <a:t>Défis</a:t>
            </a:r>
            <a:endParaRPr lang="en-US" dirty="0"/>
          </a:p>
          <a:p>
            <a:pPr marL="324000" lvl="1" indent="0">
              <a:spcBef>
                <a:spcPts val="0"/>
              </a:spcBef>
              <a:spcAft>
                <a:spcPts val="0"/>
              </a:spcAft>
              <a:buFont typeface="Wingdings 2" charset="2"/>
              <a:buNone/>
            </a:pPr>
            <a:endParaRPr lang="en-US" dirty="0"/>
          </a:p>
        </p:txBody>
      </p:sp>
    </p:spTree>
    <p:extLst>
      <p:ext uri="{BB962C8B-B14F-4D97-AF65-F5344CB8AC3E}">
        <p14:creationId xmlns:p14="http://schemas.microsoft.com/office/powerpoint/2010/main" val="2477972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824DD-7FEB-DC43-96CA-4491C598D4D6}"/>
              </a:ext>
            </a:extLst>
          </p:cNvPr>
          <p:cNvSpPr>
            <a:spLocks noGrp="1"/>
          </p:cNvSpPr>
          <p:nvPr>
            <p:ph type="title"/>
          </p:nvPr>
        </p:nvSpPr>
        <p:spPr/>
        <p:txBody>
          <a:bodyPr/>
          <a:lstStyle/>
          <a:p>
            <a:r>
              <a:rPr lang="en-US" dirty="0" err="1"/>
              <a:t>Leçons</a:t>
            </a:r>
            <a:r>
              <a:rPr lang="en-US" dirty="0"/>
              <a:t> de SPIKE PRIME</a:t>
            </a:r>
          </a:p>
        </p:txBody>
      </p:sp>
      <p:sp>
        <p:nvSpPr>
          <p:cNvPr id="3" name="Content Placeholder 2">
            <a:extLst>
              <a:ext uri="{FF2B5EF4-FFF2-40B4-BE49-F238E27FC236}">
                <a16:creationId xmlns:a16="http://schemas.microsoft.com/office/drawing/2014/main" id="{7CD9AFD5-4CCA-3645-841C-2F277EF95971}"/>
              </a:ext>
            </a:extLst>
          </p:cNvPr>
          <p:cNvSpPr>
            <a:spLocks noGrp="1"/>
          </p:cNvSpPr>
          <p:nvPr>
            <p:ph idx="1"/>
          </p:nvPr>
        </p:nvSpPr>
        <p:spPr>
          <a:xfrm>
            <a:off x="155088" y="1299882"/>
            <a:ext cx="4255614" cy="4849906"/>
          </a:xfrm>
        </p:spPr>
        <p:txBody>
          <a:bodyPr>
            <a:normAutofit lnSpcReduction="10000"/>
          </a:bodyPr>
          <a:lstStyle/>
          <a:p>
            <a:pPr>
              <a:spcBef>
                <a:spcPts val="0"/>
              </a:spcBef>
              <a:spcAft>
                <a:spcPts val="0"/>
              </a:spcAft>
            </a:pPr>
            <a:r>
              <a:rPr lang="en-US" dirty="0" err="1"/>
              <a:t>UNITÉ</a:t>
            </a:r>
            <a:r>
              <a:rPr lang="en-US" dirty="0"/>
              <a:t> 8 - </a:t>
            </a:r>
            <a:r>
              <a:rPr lang="en-US" dirty="0" err="1"/>
              <a:t>Programmation</a:t>
            </a:r>
            <a:r>
              <a:rPr lang="en-US" dirty="0"/>
              <a:t> </a:t>
            </a:r>
            <a:r>
              <a:rPr lang="en-US" dirty="0" err="1"/>
              <a:t>avancée</a:t>
            </a:r>
            <a:r>
              <a:rPr lang="en-US" dirty="0"/>
              <a:t> Techniques</a:t>
            </a:r>
          </a:p>
          <a:p>
            <a:pPr marL="720725" lvl="1" indent="-396875">
              <a:spcBef>
                <a:spcPts val="0"/>
              </a:spcBef>
              <a:spcAft>
                <a:spcPts val="0"/>
              </a:spcAft>
              <a:buFont typeface="Wingdings" panose="05000000000000000000" pitchFamily="2" charset="2"/>
              <a:buChar char="q"/>
            </a:pPr>
            <a:r>
              <a:rPr lang="fr-FR" dirty="0"/>
              <a:t>Introduction aux événements</a:t>
            </a:r>
          </a:p>
          <a:p>
            <a:pPr marL="720725" lvl="1" indent="-396875">
              <a:spcBef>
                <a:spcPts val="0"/>
              </a:spcBef>
              <a:spcAft>
                <a:spcPts val="0"/>
              </a:spcAft>
              <a:buFont typeface="Wingdings" panose="05000000000000000000" pitchFamily="2" charset="2"/>
              <a:buChar char="q"/>
            </a:pPr>
            <a:r>
              <a:rPr lang="fr-FR" dirty="0"/>
              <a:t>Synchronisation des événements</a:t>
            </a:r>
          </a:p>
          <a:p>
            <a:pPr marL="720725" lvl="1" indent="-396875">
              <a:spcBef>
                <a:spcPts val="0"/>
              </a:spcBef>
              <a:spcAft>
                <a:spcPts val="0"/>
              </a:spcAft>
              <a:buFont typeface="Wingdings" panose="05000000000000000000" pitchFamily="2" charset="2"/>
              <a:buChar char="q"/>
            </a:pPr>
            <a:r>
              <a:rPr lang="fr-FR" dirty="0"/>
              <a:t>Variables</a:t>
            </a:r>
          </a:p>
          <a:p>
            <a:pPr marL="720725" lvl="1" indent="-396875">
              <a:spcBef>
                <a:spcPts val="0"/>
              </a:spcBef>
              <a:spcAft>
                <a:spcPts val="0"/>
              </a:spcAft>
              <a:buFont typeface="Wingdings" panose="05000000000000000000" pitchFamily="2" charset="2"/>
              <a:buChar char="q"/>
            </a:pPr>
            <a:r>
              <a:rPr lang="fr-FR" dirty="0"/>
              <a:t>Mes blocs</a:t>
            </a:r>
            <a:endParaRPr lang="en-US" dirty="0"/>
          </a:p>
          <a:p>
            <a:pPr>
              <a:spcBef>
                <a:spcPts val="0"/>
              </a:spcBef>
              <a:spcAft>
                <a:spcPts val="0"/>
              </a:spcAft>
            </a:pPr>
            <a:r>
              <a:rPr lang="fr-FR" dirty="0"/>
              <a:t>UNITÉ 9 - Utilisation avancée des capteurs</a:t>
            </a:r>
            <a:endParaRPr lang="en-US" dirty="0"/>
          </a:p>
          <a:p>
            <a:pPr marL="720725" lvl="1" indent="-396875">
              <a:spcBef>
                <a:spcPts val="0"/>
              </a:spcBef>
              <a:spcAft>
                <a:spcPts val="0"/>
              </a:spcAft>
              <a:buFont typeface="Wingdings" panose="05000000000000000000" pitchFamily="2" charset="2"/>
              <a:buChar char="q"/>
            </a:pPr>
            <a:r>
              <a:rPr lang="fr-FR" dirty="0"/>
              <a:t>Quadrillage sur une ligne</a:t>
            </a:r>
          </a:p>
          <a:p>
            <a:pPr marL="720725" lvl="1" indent="-396875">
              <a:spcBef>
                <a:spcPts val="0"/>
              </a:spcBef>
              <a:spcAft>
                <a:spcPts val="0"/>
              </a:spcAft>
              <a:buFont typeface="Wingdings" panose="05000000000000000000" pitchFamily="2" charset="2"/>
              <a:buChar char="q"/>
            </a:pPr>
            <a:r>
              <a:rPr lang="fr-FR" dirty="0"/>
              <a:t>Suiveur de ligne proportionnel</a:t>
            </a:r>
          </a:p>
          <a:p>
            <a:pPr marL="720725" lvl="1" indent="-396875">
              <a:spcBef>
                <a:spcPts val="0"/>
              </a:spcBef>
              <a:spcAft>
                <a:spcPts val="0"/>
              </a:spcAft>
              <a:buFont typeface="Wingdings" panose="05000000000000000000" pitchFamily="2" charset="2"/>
              <a:buChar char="q"/>
            </a:pPr>
            <a:r>
              <a:rPr lang="fr-FR" dirty="0"/>
              <a:t>Déplacement du gyroscope en ligne droite</a:t>
            </a:r>
          </a:p>
          <a:p>
            <a:pPr marL="720725" lvl="1" indent="-396875">
              <a:spcBef>
                <a:spcPts val="0"/>
              </a:spcBef>
              <a:spcAft>
                <a:spcPts val="0"/>
              </a:spcAft>
              <a:buFont typeface="Wingdings" panose="05000000000000000000" pitchFamily="2" charset="2"/>
              <a:buChar char="q"/>
            </a:pPr>
            <a:r>
              <a:rPr lang="fr-FR" dirty="0"/>
              <a:t>Suivi de la ligne PID</a:t>
            </a:r>
            <a:endParaRPr lang="en-US" dirty="0"/>
          </a:p>
          <a:p>
            <a:pPr>
              <a:spcBef>
                <a:spcPts val="0"/>
              </a:spcBef>
              <a:spcAft>
                <a:spcPts val="0"/>
              </a:spcAft>
            </a:pPr>
            <a:r>
              <a:rPr lang="fr-FR" dirty="0"/>
              <a:t>UNIT 10 - Techniques pour la </a:t>
            </a:r>
            <a:r>
              <a:rPr lang="fr-FR" dirty="0" err="1"/>
              <a:t>FLL</a:t>
            </a:r>
            <a:endParaRPr lang="en-US" dirty="0"/>
          </a:p>
          <a:p>
            <a:pPr marL="720725" lvl="1" indent="-396875">
              <a:spcBef>
                <a:spcPts val="0"/>
              </a:spcBef>
              <a:spcAft>
                <a:spcPts val="0"/>
              </a:spcAft>
              <a:buFont typeface="Wingdings" panose="05000000000000000000" pitchFamily="2" charset="2"/>
              <a:buChar char="q"/>
            </a:pPr>
            <a:r>
              <a:rPr lang="en-US" dirty="0" err="1"/>
              <a:t>Accélération</a:t>
            </a:r>
            <a:endParaRPr lang="en-US" dirty="0"/>
          </a:p>
          <a:p>
            <a:pPr marL="720725" lvl="1" indent="-396875">
              <a:spcBef>
                <a:spcPts val="0"/>
              </a:spcBef>
              <a:spcAft>
                <a:spcPts val="0"/>
              </a:spcAft>
              <a:buFont typeface="Wingdings" panose="05000000000000000000" pitchFamily="2" charset="2"/>
              <a:buChar char="q"/>
            </a:pPr>
            <a:r>
              <a:rPr lang="fr-FR" dirty="0"/>
              <a:t>Techniques de </a:t>
            </a:r>
            <a:r>
              <a:rPr lang="fr-FR" dirty="0" err="1"/>
              <a:t>debuggage</a:t>
            </a:r>
            <a:endParaRPr lang="fr-FR" dirty="0"/>
          </a:p>
          <a:p>
            <a:pPr marL="720725" lvl="1" indent="-396875">
              <a:spcBef>
                <a:spcPts val="0"/>
              </a:spcBef>
              <a:spcAft>
                <a:spcPts val="0"/>
              </a:spcAft>
              <a:buFont typeface="Wingdings" panose="05000000000000000000" pitchFamily="2" charset="2"/>
              <a:buChar char="q"/>
            </a:pPr>
            <a:r>
              <a:rPr lang="fr-FR" dirty="0"/>
              <a:t>Techniques de fiabilité</a:t>
            </a:r>
          </a:p>
          <a:p>
            <a:pPr>
              <a:spcBef>
                <a:spcPts val="0"/>
              </a:spcBef>
              <a:spcAft>
                <a:spcPts val="0"/>
              </a:spcAft>
            </a:pPr>
            <a:r>
              <a:rPr lang="en-US" dirty="0"/>
              <a:t>UNIT 11 - </a:t>
            </a:r>
            <a:r>
              <a:rPr lang="en-US" dirty="0" err="1"/>
              <a:t>MicroPython</a:t>
            </a:r>
            <a:endParaRPr lang="en-US" dirty="0"/>
          </a:p>
          <a:p>
            <a:pPr marL="720725" lvl="1" indent="-396875">
              <a:spcBef>
                <a:spcPts val="0"/>
              </a:spcBef>
              <a:spcAft>
                <a:spcPts val="0"/>
              </a:spcAft>
              <a:buFont typeface="Wingdings" panose="05000000000000000000" pitchFamily="2" charset="2"/>
              <a:buChar char="q"/>
            </a:pPr>
            <a:r>
              <a:rPr lang="en-US" dirty="0"/>
              <a:t>Introduction à </a:t>
            </a:r>
            <a:r>
              <a:rPr lang="en-US" dirty="0" err="1"/>
              <a:t>MicroPython</a:t>
            </a:r>
            <a:endParaRPr lang="en-US" dirty="0"/>
          </a:p>
        </p:txBody>
      </p:sp>
      <p:sp>
        <p:nvSpPr>
          <p:cNvPr id="4" name="Footer Placeholder 3">
            <a:extLst>
              <a:ext uri="{FF2B5EF4-FFF2-40B4-BE49-F238E27FC236}">
                <a16:creationId xmlns:a16="http://schemas.microsoft.com/office/drawing/2014/main" id="{02F97D66-77C4-4C43-B316-CCBBA7AA8E75}"/>
              </a:ext>
            </a:extLst>
          </p:cNvPr>
          <p:cNvSpPr>
            <a:spLocks noGrp="1"/>
          </p:cNvSpPr>
          <p:nvPr>
            <p:ph type="ftr" sz="quarter" idx="11"/>
          </p:nvPr>
        </p:nvSpPr>
        <p:spPr/>
        <p:txBody>
          <a:bodyPr/>
          <a:lstStyle/>
          <a:p>
            <a:r>
              <a:rPr lang="en-US"/>
              <a:t>Copyright © 2020 SPIKE Prime Lessons (primelessons.org) CC-BY-NC-SA.  (Last edit: 6/07/2020)</a:t>
            </a:r>
            <a:endParaRPr lang="en-US" dirty="0"/>
          </a:p>
        </p:txBody>
      </p:sp>
      <p:sp>
        <p:nvSpPr>
          <p:cNvPr id="5" name="Slide Number Placeholder 4">
            <a:extLst>
              <a:ext uri="{FF2B5EF4-FFF2-40B4-BE49-F238E27FC236}">
                <a16:creationId xmlns:a16="http://schemas.microsoft.com/office/drawing/2014/main" id="{DC4F24DE-9FFD-404F-98E6-A475D2E7D8EF}"/>
              </a:ext>
            </a:extLst>
          </p:cNvPr>
          <p:cNvSpPr>
            <a:spLocks noGrp="1"/>
          </p:cNvSpPr>
          <p:nvPr>
            <p:ph type="sldNum" sz="quarter" idx="12"/>
          </p:nvPr>
        </p:nvSpPr>
        <p:spPr/>
        <p:txBody>
          <a:bodyPr/>
          <a:lstStyle/>
          <a:p>
            <a:fld id="{BBD74847-7BE4-4E4D-8159-51DF7B93C616}" type="slidenum">
              <a:rPr lang="en-US" smtClean="0"/>
              <a:t>6</a:t>
            </a:fld>
            <a:endParaRPr lang="en-US"/>
          </a:p>
        </p:txBody>
      </p:sp>
      <p:sp>
        <p:nvSpPr>
          <p:cNvPr id="7" name="Content Placeholder 2">
            <a:extLst>
              <a:ext uri="{FF2B5EF4-FFF2-40B4-BE49-F238E27FC236}">
                <a16:creationId xmlns:a16="http://schemas.microsoft.com/office/drawing/2014/main" id="{DE57DA48-5C45-FA45-90CD-7C3FC1A5A406}"/>
              </a:ext>
            </a:extLst>
          </p:cNvPr>
          <p:cNvSpPr txBox="1">
            <a:spLocks/>
          </p:cNvSpPr>
          <p:nvPr/>
        </p:nvSpPr>
        <p:spPr>
          <a:xfrm rot="20168682">
            <a:off x="5869845" y="3094084"/>
            <a:ext cx="1942021" cy="669834"/>
          </a:xfrm>
          <a:prstGeom prst="rect">
            <a:avLst/>
          </a:prstGeom>
          <a:solidFill>
            <a:schemeClr val="bg1">
              <a:lumMod val="95000"/>
            </a:schemeClr>
          </a:solidFill>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fr-FR" dirty="0">
                <a:solidFill>
                  <a:srgbClr val="FF0000"/>
                </a:solidFill>
              </a:rPr>
              <a:t>Autres leçons prévues et à venir</a:t>
            </a:r>
            <a:endParaRPr lang="en-US" dirty="0">
              <a:solidFill>
                <a:srgbClr val="FF0000"/>
              </a:solidFill>
            </a:endParaRPr>
          </a:p>
        </p:txBody>
      </p:sp>
    </p:spTree>
    <p:extLst>
      <p:ext uri="{BB962C8B-B14F-4D97-AF65-F5344CB8AC3E}">
        <p14:creationId xmlns:p14="http://schemas.microsoft.com/office/powerpoint/2010/main" val="3714922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Générique</a:t>
            </a:r>
            <a:endParaRPr lang="en-US" dirty="0"/>
          </a:p>
        </p:txBody>
      </p:sp>
      <p:sp>
        <p:nvSpPr>
          <p:cNvPr id="3" name="Content Placeholder 2"/>
          <p:cNvSpPr>
            <a:spLocks noGrp="1"/>
          </p:cNvSpPr>
          <p:nvPr>
            <p:ph idx="1"/>
          </p:nvPr>
        </p:nvSpPr>
        <p:spPr>
          <a:xfrm>
            <a:off x="457200" y="1317983"/>
            <a:ext cx="8245474" cy="1145345"/>
          </a:xfrm>
        </p:spPr>
        <p:txBody>
          <a:bodyPr>
            <a:normAutofit/>
          </a:bodyPr>
          <a:lstStyle/>
          <a:p>
            <a:r>
              <a:rPr lang="fr-FR" sz="1600" dirty="0"/>
              <a:t>Cette leçon a été créée par Sanjay </a:t>
            </a:r>
            <a:r>
              <a:rPr lang="fr-FR" sz="1600" dirty="0" err="1"/>
              <a:t>Seshan</a:t>
            </a:r>
            <a:r>
              <a:rPr lang="fr-FR" sz="1600" dirty="0"/>
              <a:t> et </a:t>
            </a:r>
            <a:r>
              <a:rPr lang="fr-FR" sz="1600" dirty="0" err="1"/>
              <a:t>Arvind</a:t>
            </a:r>
            <a:r>
              <a:rPr lang="fr-FR" sz="1600" dirty="0"/>
              <a:t> </a:t>
            </a:r>
            <a:r>
              <a:rPr lang="fr-FR" sz="1600" dirty="0" err="1"/>
              <a:t>Seshan</a:t>
            </a:r>
            <a:r>
              <a:rPr lang="fr-FR" sz="1600" dirty="0"/>
              <a:t> pour « SPIKE Prime </a:t>
            </a:r>
            <a:r>
              <a:rPr lang="fr-FR" sz="1600" dirty="0" err="1"/>
              <a:t>Lessons</a:t>
            </a:r>
            <a:r>
              <a:rPr lang="fr-FR" sz="1600" dirty="0"/>
              <a:t> »</a:t>
            </a:r>
          </a:p>
          <a:p>
            <a:r>
              <a:rPr lang="fr-FR" sz="1600" dirty="0"/>
              <a:t>D'autres leçons sont disponibles à l'adresse suivante </a:t>
            </a:r>
            <a:r>
              <a:rPr lang="en-US" sz="1600" dirty="0">
                <a:hlinkClick r:id="rId2"/>
              </a:rPr>
              <a:t>www.primelessons.org</a:t>
            </a:r>
            <a:endParaRPr lang="en-US" sz="1600" dirty="0"/>
          </a:p>
        </p:txBody>
      </p:sp>
      <p:sp>
        <p:nvSpPr>
          <p:cNvPr id="4" name="Footer Placeholder 3"/>
          <p:cNvSpPr>
            <a:spLocks noGrp="1"/>
          </p:cNvSpPr>
          <p:nvPr>
            <p:ph type="ftr" sz="quarter" idx="11"/>
          </p:nvPr>
        </p:nvSpPr>
        <p:spPr/>
        <p:txBody>
          <a:bodyPr/>
          <a:lstStyle/>
          <a:p>
            <a:r>
              <a:rPr lang="en-US"/>
              <a:t>Copyright © 2020 SPIKE Prime Lessons (primelessons.org) CC-BY-NC-SA.  (Last edit: 6/07/2020)</a:t>
            </a:r>
            <a:endParaRPr lang="en-US" dirty="0"/>
          </a:p>
        </p:txBody>
      </p:sp>
      <p:sp>
        <p:nvSpPr>
          <p:cNvPr id="5" name="Rectangle 4"/>
          <p:cNvSpPr>
            <a:spLocks noChangeArrowheads="1"/>
          </p:cNvSpPr>
          <p:nvPr/>
        </p:nvSpPr>
        <p:spPr bwMode="auto">
          <a:xfrm>
            <a:off x="175260" y="5862802"/>
            <a:ext cx="8831580"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lang="fr-FR" altLang="en-US" sz="1200" dirty="0">
                <a:solidFill>
                  <a:srgbClr val="000000"/>
                </a:solidFill>
                <a:latin typeface="Helvetica Neue"/>
              </a:rPr>
              <a:t>Ce travail est autorisé dans le cadre d</a:t>
            </a:r>
            <a:r>
              <a:rPr lang="fr-FR" altLang="en-US" sz="1200" dirty="0">
                <a:solidFill>
                  <a:srgbClr val="000000"/>
                </a:solidFill>
                <a:latin typeface="Helvetica Neue"/>
                <a:hlinkClick r:id="rId3"/>
              </a:rPr>
              <a:t>’</a:t>
            </a:r>
            <a:r>
              <a:rPr lang="fr-FR" altLang="en-US" sz="1200" dirty="0">
                <a:solidFill>
                  <a:srgbClr val="000000"/>
                </a:solidFill>
                <a:latin typeface="Helvetica Neue"/>
              </a:rPr>
              <a:t>une </a:t>
            </a:r>
            <a:r>
              <a:rPr kumimoji="0" lang="en-US" altLang="en-US" sz="1200" b="0" i="0" u="none" strike="noStrike" cap="none" normalizeH="0" baseline="0" dirty="0">
                <a:ln>
                  <a:noFill/>
                </a:ln>
                <a:solidFill>
                  <a:srgbClr val="4374B7"/>
                </a:solidFill>
                <a:effectLst/>
                <a:latin typeface="Helvetica Neue"/>
                <a:hlinkClick r:id="rId3"/>
              </a:rPr>
              <a:t>Creative Commons Attribution-</a:t>
            </a:r>
            <a:r>
              <a:rPr kumimoji="0" lang="en-US" altLang="en-US" sz="1200" b="0" i="0" u="none" strike="noStrike" cap="none" normalizeH="0" baseline="0" dirty="0" err="1">
                <a:ln>
                  <a:noFill/>
                </a:ln>
                <a:solidFill>
                  <a:srgbClr val="4374B7"/>
                </a:solidFill>
                <a:effectLst/>
                <a:latin typeface="Helvetica Neue"/>
                <a:hlinkClick r:id="rId3"/>
              </a:rPr>
              <a:t>NonCommercial</a:t>
            </a:r>
            <a:r>
              <a:rPr kumimoji="0" lang="en-US" altLang="en-US" sz="1200" b="0" i="0" u="none" strike="noStrike" cap="none" normalizeH="0" baseline="0" dirty="0">
                <a:ln>
                  <a:noFill/>
                </a:ln>
                <a:solidFill>
                  <a:srgbClr val="4374B7"/>
                </a:solidFill>
                <a:effectLst/>
                <a:latin typeface="Helvetica Neue"/>
                <a:hlinkClick r:id="rId3"/>
              </a:rPr>
              <a:t>-</a:t>
            </a:r>
            <a:r>
              <a:rPr kumimoji="0" lang="en-US" altLang="en-US" sz="1200" b="0" i="0" u="none" strike="noStrike" cap="none" normalizeH="0" baseline="0" dirty="0" err="1">
                <a:ln>
                  <a:noFill/>
                </a:ln>
                <a:solidFill>
                  <a:srgbClr val="4374B7"/>
                </a:solidFill>
                <a:effectLst/>
                <a:latin typeface="Helvetica Neue"/>
                <a:hlinkClick r:id="rId3"/>
              </a:rPr>
              <a:t>ShareAlike</a:t>
            </a:r>
            <a:r>
              <a:rPr kumimoji="0" lang="en-US" altLang="en-US" sz="1200" b="0" i="0" u="none" strike="noStrike" cap="none" normalizeH="0" baseline="0" dirty="0">
                <a:ln>
                  <a:noFill/>
                </a:ln>
                <a:solidFill>
                  <a:srgbClr val="4374B7"/>
                </a:solidFill>
                <a:effectLst/>
                <a:latin typeface="Helvetica Neue"/>
                <a:hlinkClick r:id="rId3"/>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7</a:t>
            </a:fld>
            <a:endParaRPr lang="en-US"/>
          </a:p>
        </p:txBody>
      </p:sp>
    </p:spTree>
    <p:extLst>
      <p:ext uri="{BB962C8B-B14F-4D97-AF65-F5344CB8AC3E}">
        <p14:creationId xmlns:p14="http://schemas.microsoft.com/office/powerpoint/2010/main" val="1777067036"/>
      </p:ext>
    </p:extLst>
  </p:cSld>
  <p:clrMapOvr>
    <a:masterClrMapping/>
  </p:clrMapOvr>
</p:sld>
</file>

<file path=ppt/theme/theme1.xml><?xml version="1.0" encoding="utf-8"?>
<a:theme xmlns:a="http://schemas.openxmlformats.org/drawingml/2006/main" name="Dividend">
  <a:themeElements>
    <a:clrScheme name="Spike Prime Lessons">
      <a:dk1>
        <a:srgbClr val="000000"/>
      </a:dk1>
      <a:lt1>
        <a:srgbClr val="FFFFFF"/>
      </a:lt1>
      <a:dk2>
        <a:srgbClr val="000000"/>
      </a:dk2>
      <a:lt2>
        <a:srgbClr val="FFFFFF"/>
      </a:lt2>
      <a:accent1>
        <a:srgbClr val="FFD500"/>
      </a:accent1>
      <a:accent2>
        <a:srgbClr val="961BDB"/>
      </a:accent2>
      <a:accent3>
        <a:srgbClr val="FF0000"/>
      </a:accent3>
      <a:accent4>
        <a:srgbClr val="65D7FF"/>
      </a:accent4>
      <a:accent5>
        <a:srgbClr val="5B9BD5"/>
      </a:accent5>
      <a:accent6>
        <a:srgbClr val="70AD47"/>
      </a:accent6>
      <a:hlink>
        <a:srgbClr val="961BDB"/>
      </a:hlink>
      <a:folHlink>
        <a:srgbClr val="65D7F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Spike Prime Template.potx" id="{C1D969FE-89B1-4BE4-BDFA-C32471023150}" vid="{4149DA99-3325-4DAE-8A1C-4D0296C099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Dividend</Template>
  <TotalTime>888</TotalTime>
  <Words>860</Words>
  <Application>Microsoft Office PowerPoint</Application>
  <PresentationFormat>Affichage à l'écran (4:3)</PresentationFormat>
  <Paragraphs>88</Paragraphs>
  <Slides>7</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7</vt:i4>
      </vt:variant>
    </vt:vector>
  </HeadingPairs>
  <TitlesOfParts>
    <vt:vector size="14" baseType="lpstr">
      <vt:lpstr>Arial</vt:lpstr>
      <vt:lpstr>Calibri</vt:lpstr>
      <vt:lpstr>Gill Sans MT</vt:lpstr>
      <vt:lpstr>Helvetica Neue</vt:lpstr>
      <vt:lpstr>Wingdings</vt:lpstr>
      <vt:lpstr>Wingdings 2</vt:lpstr>
      <vt:lpstr>Dividend</vt:lpstr>
      <vt:lpstr>Comment utiliser ces leçons</vt:lpstr>
      <vt:lpstr>Qui sont les auteurs</vt:lpstr>
      <vt:lpstr>Mission et objectif</vt:lpstr>
      <vt:lpstr>Présentation de la leçon</vt:lpstr>
      <vt:lpstr>Leçons de SPIKE PRIME</vt:lpstr>
      <vt:lpstr>Leçons de SPIKE PRIME</vt:lpstr>
      <vt:lpstr>Générique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management</dc:title>
  <dc:creator>Srinivasan Seshan</dc:creator>
  <cp:lastModifiedBy>Sofia BEN SOUDA</cp:lastModifiedBy>
  <cp:revision>55</cp:revision>
  <dcterms:created xsi:type="dcterms:W3CDTF">2019-12-31T03:18:51Z</dcterms:created>
  <dcterms:modified xsi:type="dcterms:W3CDTF">2020-07-19T11:01:08Z</dcterms:modified>
</cp:coreProperties>
</file>