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9"/>
  </p:notesMasterIdLst>
  <p:handoutMasterIdLst>
    <p:handoutMasterId r:id="rId10"/>
  </p:handoutMasterIdLst>
  <p:sldIdLst>
    <p:sldId id="275" r:id="rId2"/>
    <p:sldId id="276" r:id="rId3"/>
    <p:sldId id="283" r:id="rId4"/>
    <p:sldId id="285" r:id="rId5"/>
    <p:sldId id="277" r:id="rId6"/>
    <p:sldId id="279" r:id="rId7"/>
    <p:sldId id="28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y Seshan" initials="SS" lastIdx="1" clrIdx="0">
    <p:extLst>
      <p:ext uri="{19B8F6BF-5375-455C-9EA6-DF929625EA0E}">
        <p15:presenceInfo xmlns:p15="http://schemas.microsoft.com/office/powerpoint/2012/main" userId="76a5d516ed5965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75"/>
    <p:restoredTop sz="94613"/>
  </p:normalViewPr>
  <p:slideViewPr>
    <p:cSldViewPr snapToGrid="0" snapToObjects="1">
      <p:cViewPr varScale="1">
        <p:scale>
          <a:sx n="52" d="100"/>
          <a:sy n="52" d="100"/>
        </p:scale>
        <p:origin x="101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7/19/2020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‹N°›</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7/19/2020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‹N°›</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By the Creators of EV3Lessons</a:t>
            </a:r>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AAF6539C-1352-4786-AE30-F36163AC4D4E}"/>
              </a:ext>
            </a:extLst>
          </p:cNvPr>
          <p:cNvGrpSpPr/>
          <p:nvPr userDrawn="1"/>
        </p:nvGrpSpPr>
        <p:grpSpPr>
          <a:xfrm>
            <a:off x="191917" y="5040728"/>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0A69E640-A6FB-4C5C-B92E-8FE9D03040DD}"/>
                </a:ext>
              </a:extLst>
            </p:cNvPr>
            <p:cNvPicPr>
              <a:picLocks noChangeAspect="1"/>
            </p:cNvPicPr>
            <p:nvPr/>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56E2FA8D-92F1-425E-9A0F-E044F4FD9967}"/>
                </a:ext>
              </a:extLst>
            </p:cNvPr>
            <p:cNvPicPr>
              <a:picLocks noChangeAspect="1"/>
            </p:cNvPicPr>
            <p:nvPr/>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039500CB-9743-47D0-A01F-E94D228576AD}"/>
                </a:ext>
              </a:extLst>
            </p:cNvPr>
            <p:cNvPicPr>
              <a:picLocks noChangeAspect="1"/>
            </p:cNvPicPr>
            <p:nvPr/>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9A98C301-94BA-4E6C-ADB3-60943B87E600}"/>
                </a:ext>
              </a:extLst>
            </p:cNvPr>
            <p:cNvPicPr>
              <a:picLocks noChangeAspect="1"/>
            </p:cNvPicPr>
            <p:nvPr/>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1/16/2020)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1/16/2020)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SPIKE Prime Lessons (primelessons.org) CC-BY-NC-SA.  (Last edit: 1/16/2020)</a:t>
            </a:r>
            <a:endParaRPr lang="en-US" dirty="0"/>
          </a:p>
        </p:txBody>
      </p:sp>
      <p:sp>
        <p:nvSpPr>
          <p:cNvPr id="6" name="Slide Number Placeholder 5"/>
          <p:cNvSpPr>
            <a:spLocks noGrp="1"/>
          </p:cNvSpPr>
          <p:nvPr>
            <p:ph type="sldNum" sz="quarter" idx="12"/>
          </p:nvPr>
        </p:nvSpPr>
        <p:spPr>
          <a:xfrm>
            <a:off x="8236372" y="6325466"/>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1/16/2020)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1/16/2020)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1/16/2020)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1/16/2020)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1/16/2020)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1/16/2020)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1/16/2020)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1/16/2020)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‹N°›</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ducation.lego.com/en-us/lessons/prime-competition-ready/assembling-an-advanced-driving-bas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Construction d’un robot</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en-US" dirty="0"/>
              <a:t>ROBOT SPIKE PRIME</a:t>
            </a:r>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SPIKE Prime Lessons (primelessons.org) CC-BY-NC-SA.  (Last edit: 1/16/2020)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2</a:t>
            </a:fld>
            <a:endParaRPr lang="en-US"/>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140006"/>
            <a:ext cx="4108302" cy="5082601"/>
          </a:xfrm>
        </p:spPr>
        <p:txBody>
          <a:bodyPr>
            <a:noAutofit/>
          </a:bodyPr>
          <a:lstStyle/>
          <a:p>
            <a:pPr algn="just"/>
            <a:r>
              <a:rPr lang="fr-FR" sz="1600" dirty="0"/>
              <a:t>Pour nos leçons, un robot de base construit avec deux moteurs d'entraînement serait idéal. Vous pouvez fixer des capteurs et des moteurs supplémentaires selon vos besoins </a:t>
            </a:r>
          </a:p>
          <a:p>
            <a:pPr algn="just"/>
            <a:r>
              <a:rPr lang="fr-FR" sz="1600" dirty="0"/>
              <a:t>Nous fournissons des instructions de construction pour un robot d'entraînement de base avec tous les moteurs et capteurs de SPIKE Prime attachés. (</a:t>
            </a:r>
            <a:r>
              <a:rPr lang="fr-FR" sz="1600" dirty="0" err="1"/>
              <a:t>Droid</a:t>
            </a:r>
            <a:r>
              <a:rPr lang="fr-FR" sz="1600" dirty="0"/>
              <a:t> Bot IV)</a:t>
            </a:r>
          </a:p>
          <a:p>
            <a:pPr algn="just"/>
            <a:r>
              <a:rPr lang="fr-FR" sz="1600" dirty="0"/>
              <a:t>Au fur et à mesure que nous développerons notre contenu, nous ajouterons de nouveaux modèles de formation</a:t>
            </a:r>
          </a:p>
          <a:p>
            <a:pPr algn="just"/>
            <a:r>
              <a:rPr lang="fr-FR" sz="1600" i="1" dirty="0"/>
              <a:t>Quel que soit le robot que vous utilisez, faites attention à la connexion des moteurs et des capteurs du port dans toutes les solutions fournies du défi</a:t>
            </a:r>
            <a:endParaRPr lang="en-US" sz="1600" dirty="0"/>
          </a:p>
        </p:txBody>
      </p:sp>
      <p:sp>
        <p:nvSpPr>
          <p:cNvPr id="10" name="TextBox 9">
            <a:extLst>
              <a:ext uri="{FF2B5EF4-FFF2-40B4-BE49-F238E27FC236}">
                <a16:creationId xmlns:a16="http://schemas.microsoft.com/office/drawing/2014/main" id="{0C082CF6-88AC-4A8B-973D-3DD6912204BA}"/>
              </a:ext>
            </a:extLst>
          </p:cNvPr>
          <p:cNvSpPr txBox="1"/>
          <p:nvPr/>
        </p:nvSpPr>
        <p:spPr>
          <a:xfrm>
            <a:off x="6801511" y="1865277"/>
            <a:ext cx="1413742" cy="369332"/>
          </a:xfrm>
          <a:prstGeom prst="rect">
            <a:avLst/>
          </a:prstGeom>
          <a:noFill/>
        </p:spPr>
        <p:txBody>
          <a:bodyPr wrap="square" rtlCol="0">
            <a:spAutoFit/>
          </a:bodyPr>
          <a:lstStyle/>
          <a:p>
            <a:r>
              <a:rPr lang="en-US" dirty="0"/>
              <a:t>Droid Bot IV</a:t>
            </a:r>
          </a:p>
        </p:txBody>
      </p:sp>
      <p:pic>
        <p:nvPicPr>
          <p:cNvPr id="11" name="Picture 10" descr="A picture containing toy, cake, truck, indoor&#10;&#10;Description automatically generated">
            <a:extLst>
              <a:ext uri="{FF2B5EF4-FFF2-40B4-BE49-F238E27FC236}">
                <a16:creationId xmlns:a16="http://schemas.microsoft.com/office/drawing/2014/main" id="{18DAFE5E-1B1F-48DE-A0A7-7F6DCF8DEAA8}"/>
              </a:ext>
            </a:extLst>
          </p:cNvPr>
          <p:cNvPicPr>
            <a:picLocks noChangeAspect="1"/>
          </p:cNvPicPr>
          <p:nvPr/>
        </p:nvPicPr>
        <p:blipFill>
          <a:blip r:embed="rId2"/>
          <a:stretch>
            <a:fillRect/>
          </a:stretch>
        </p:blipFill>
        <p:spPr>
          <a:xfrm>
            <a:off x="3916142" y="1952093"/>
            <a:ext cx="5005982" cy="3754487"/>
          </a:xfrm>
          <a:prstGeom prst="rect">
            <a:avLst/>
          </a:prstGeom>
        </p:spPr>
      </p:pic>
    </p:spTree>
    <p:extLst>
      <p:ext uri="{BB962C8B-B14F-4D97-AF65-F5344CB8AC3E}">
        <p14:creationId xmlns:p14="http://schemas.microsoft.com/office/powerpoint/2010/main" val="225431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3384-6D82-4AAE-9B99-010B98F05A24}"/>
              </a:ext>
            </a:extLst>
          </p:cNvPr>
          <p:cNvSpPr>
            <a:spLocks noGrp="1"/>
          </p:cNvSpPr>
          <p:nvPr>
            <p:ph type="title"/>
          </p:nvPr>
        </p:nvSpPr>
        <p:spPr/>
        <p:txBody>
          <a:bodyPr/>
          <a:lstStyle/>
          <a:p>
            <a:r>
              <a:rPr lang="en-US" dirty="0"/>
              <a:t>Droid Bot IV</a:t>
            </a:r>
          </a:p>
        </p:txBody>
      </p:sp>
      <p:sp>
        <p:nvSpPr>
          <p:cNvPr id="3" name="Content Placeholder 2">
            <a:extLst>
              <a:ext uri="{FF2B5EF4-FFF2-40B4-BE49-F238E27FC236}">
                <a16:creationId xmlns:a16="http://schemas.microsoft.com/office/drawing/2014/main" id="{F1568918-0E59-4290-B720-4D582D09D084}"/>
              </a:ext>
            </a:extLst>
          </p:cNvPr>
          <p:cNvSpPr>
            <a:spLocks noGrp="1"/>
          </p:cNvSpPr>
          <p:nvPr>
            <p:ph idx="1"/>
          </p:nvPr>
        </p:nvSpPr>
        <p:spPr/>
        <p:txBody>
          <a:bodyPr/>
          <a:lstStyle/>
          <a:p>
            <a:pPr algn="just"/>
            <a:r>
              <a:rPr lang="fr-FR" dirty="0" err="1"/>
              <a:t>Droid</a:t>
            </a:r>
            <a:r>
              <a:rPr lang="fr-FR" dirty="0"/>
              <a:t> Bot IV est notre robot d'entraînement personnalisé</a:t>
            </a:r>
          </a:p>
          <a:p>
            <a:pPr algn="just"/>
            <a:r>
              <a:rPr lang="fr-FR" dirty="0"/>
              <a:t>Il n'utilise que les pièces disponibles dans le SPIKE Prime Set (45678). Aucun kit d'extension n'est nécessaire.</a:t>
            </a:r>
          </a:p>
          <a:p>
            <a:pPr algn="just"/>
            <a:r>
              <a:rPr lang="fr-FR" dirty="0"/>
              <a:t>Tous les capteurs sont </a:t>
            </a:r>
            <a:r>
              <a:rPr lang="fr-FR" dirty="0" err="1"/>
              <a:t>pré-montés</a:t>
            </a:r>
            <a:r>
              <a:rPr lang="fr-FR" dirty="0"/>
              <a:t> pour être utilisés dans nos leçons.</a:t>
            </a:r>
          </a:p>
          <a:p>
            <a:pPr algn="just"/>
            <a:r>
              <a:rPr lang="fr-FR" dirty="0"/>
              <a:t>La taille de la roue est de 56 mm et les moteurs et capteurs sont configurés comme ci-dessous.</a:t>
            </a:r>
          </a:p>
          <a:p>
            <a:pPr algn="just"/>
            <a:r>
              <a:rPr lang="fr-FR" dirty="0"/>
              <a:t>Des instructions de construction ont été fournies pour la construction de ce robot</a:t>
            </a:r>
          </a:p>
        </p:txBody>
      </p:sp>
      <p:sp>
        <p:nvSpPr>
          <p:cNvPr id="4" name="Footer Placeholder 3">
            <a:extLst>
              <a:ext uri="{FF2B5EF4-FFF2-40B4-BE49-F238E27FC236}">
                <a16:creationId xmlns:a16="http://schemas.microsoft.com/office/drawing/2014/main" id="{DAB06A65-44E1-44AE-93C4-99EC6609D728}"/>
              </a:ext>
            </a:extLst>
          </p:cNvPr>
          <p:cNvSpPr>
            <a:spLocks noGrp="1"/>
          </p:cNvSpPr>
          <p:nvPr>
            <p:ph type="ftr" sz="quarter" idx="11"/>
          </p:nvPr>
        </p:nvSpPr>
        <p:spPr/>
        <p:txBody>
          <a:bodyPr/>
          <a:lstStyle/>
          <a:p>
            <a:r>
              <a:rPr lang="en-US"/>
              <a:t>Copyright © 2020 SPIKE Prime Lessons (primelessons.org) CC-BY-NC-SA.  (Last edit: 1/16/2020)</a:t>
            </a:r>
            <a:endParaRPr lang="en-US" dirty="0"/>
          </a:p>
        </p:txBody>
      </p:sp>
      <p:sp>
        <p:nvSpPr>
          <p:cNvPr id="5" name="Slide Number Placeholder 4">
            <a:extLst>
              <a:ext uri="{FF2B5EF4-FFF2-40B4-BE49-F238E27FC236}">
                <a16:creationId xmlns:a16="http://schemas.microsoft.com/office/drawing/2014/main" id="{33CCFA9F-9143-4B0D-82D2-02107729E2A8}"/>
              </a:ext>
            </a:extLst>
          </p:cNvPr>
          <p:cNvSpPr>
            <a:spLocks noGrp="1"/>
          </p:cNvSpPr>
          <p:nvPr>
            <p:ph type="sldNum" sz="quarter" idx="12"/>
          </p:nvPr>
        </p:nvSpPr>
        <p:spPr/>
        <p:txBody>
          <a:bodyPr/>
          <a:lstStyle/>
          <a:p>
            <a:fld id="{BBD74847-7BE4-4E4D-8159-51DF7B93C616}" type="slidenum">
              <a:rPr lang="en-US" smtClean="0"/>
              <a:t>3</a:t>
            </a:fld>
            <a:endParaRPr lang="en-US"/>
          </a:p>
        </p:txBody>
      </p:sp>
      <p:grpSp>
        <p:nvGrpSpPr>
          <p:cNvPr id="7" name="Group 6">
            <a:extLst>
              <a:ext uri="{FF2B5EF4-FFF2-40B4-BE49-F238E27FC236}">
                <a16:creationId xmlns:a16="http://schemas.microsoft.com/office/drawing/2014/main" id="{9C31039D-6E54-4281-99C7-027767F70FCD}"/>
              </a:ext>
            </a:extLst>
          </p:cNvPr>
          <p:cNvGrpSpPr/>
          <p:nvPr/>
        </p:nvGrpSpPr>
        <p:grpSpPr>
          <a:xfrm>
            <a:off x="429977" y="3602040"/>
            <a:ext cx="3427528" cy="2475398"/>
            <a:chOff x="429977" y="3602040"/>
            <a:chExt cx="3427528" cy="2475398"/>
          </a:xfrm>
        </p:grpSpPr>
        <p:pic>
          <p:nvPicPr>
            <p:cNvPr id="6" name="Picture 5">
              <a:extLst>
                <a:ext uri="{FF2B5EF4-FFF2-40B4-BE49-F238E27FC236}">
                  <a16:creationId xmlns:a16="http://schemas.microsoft.com/office/drawing/2014/main" id="{E9F50068-DE59-4D2D-B006-031523DD8CBD}"/>
                </a:ext>
              </a:extLst>
            </p:cNvPr>
            <p:cNvPicPr>
              <a:picLocks noChangeAspect="1"/>
            </p:cNvPicPr>
            <p:nvPr/>
          </p:nvPicPr>
          <p:blipFill>
            <a:blip r:embed="rId2"/>
            <a:stretch>
              <a:fillRect/>
            </a:stretch>
          </p:blipFill>
          <p:spPr>
            <a:xfrm>
              <a:off x="429977" y="3636133"/>
              <a:ext cx="3427528" cy="2441305"/>
            </a:xfrm>
            <a:prstGeom prst="rect">
              <a:avLst/>
            </a:prstGeom>
          </p:spPr>
        </p:pic>
        <p:pic>
          <p:nvPicPr>
            <p:cNvPr id="10" name="Picture 9">
              <a:extLst>
                <a:ext uri="{FF2B5EF4-FFF2-40B4-BE49-F238E27FC236}">
                  <a16:creationId xmlns:a16="http://schemas.microsoft.com/office/drawing/2014/main" id="{89886F67-B018-4966-9F5E-7CE6D95D703D}"/>
                </a:ext>
              </a:extLst>
            </p:cNvPr>
            <p:cNvPicPr>
              <a:picLocks noChangeAspect="1"/>
            </p:cNvPicPr>
            <p:nvPr/>
          </p:nvPicPr>
          <p:blipFill rotWithShape="1">
            <a:blip r:embed="rId2"/>
            <a:srcRect l="2931" t="41763" r="89451" b="40296"/>
            <a:stretch/>
          </p:blipFill>
          <p:spPr>
            <a:xfrm>
              <a:off x="545686" y="3995697"/>
              <a:ext cx="261138" cy="437990"/>
            </a:xfrm>
            <a:prstGeom prst="rect">
              <a:avLst/>
            </a:prstGeom>
          </p:spPr>
        </p:pic>
        <p:pic>
          <p:nvPicPr>
            <p:cNvPr id="11" name="Picture 10">
              <a:extLst>
                <a:ext uri="{FF2B5EF4-FFF2-40B4-BE49-F238E27FC236}">
                  <a16:creationId xmlns:a16="http://schemas.microsoft.com/office/drawing/2014/main" id="{8BF05BB6-F385-4483-A844-579CD81E73BC}"/>
                </a:ext>
              </a:extLst>
            </p:cNvPr>
            <p:cNvPicPr>
              <a:picLocks noChangeAspect="1"/>
            </p:cNvPicPr>
            <p:nvPr/>
          </p:nvPicPr>
          <p:blipFill rotWithShape="1">
            <a:blip r:embed="rId2"/>
            <a:srcRect l="2931" t="41763" r="89451" b="40296"/>
            <a:stretch/>
          </p:blipFill>
          <p:spPr>
            <a:xfrm>
              <a:off x="552209" y="5349114"/>
              <a:ext cx="261138" cy="437990"/>
            </a:xfrm>
            <a:prstGeom prst="rect">
              <a:avLst/>
            </a:prstGeom>
          </p:spPr>
        </p:pic>
        <p:pic>
          <p:nvPicPr>
            <p:cNvPr id="12" name="Picture 11">
              <a:extLst>
                <a:ext uri="{FF2B5EF4-FFF2-40B4-BE49-F238E27FC236}">
                  <a16:creationId xmlns:a16="http://schemas.microsoft.com/office/drawing/2014/main" id="{7483ECB2-B520-4773-A431-421C219EAE8F}"/>
                </a:ext>
              </a:extLst>
            </p:cNvPr>
            <p:cNvPicPr>
              <a:picLocks noChangeAspect="1"/>
            </p:cNvPicPr>
            <p:nvPr/>
          </p:nvPicPr>
          <p:blipFill rotWithShape="1">
            <a:blip r:embed="rId2"/>
            <a:srcRect l="2946" t="67607" r="87638" b="14723"/>
            <a:stretch/>
          </p:blipFill>
          <p:spPr>
            <a:xfrm>
              <a:off x="3417212" y="4654883"/>
              <a:ext cx="322729" cy="431379"/>
            </a:xfrm>
            <a:prstGeom prst="rect">
              <a:avLst/>
            </a:prstGeom>
          </p:spPr>
        </p:pic>
        <p:pic>
          <p:nvPicPr>
            <p:cNvPr id="15" name="Picture 14">
              <a:extLst>
                <a:ext uri="{FF2B5EF4-FFF2-40B4-BE49-F238E27FC236}">
                  <a16:creationId xmlns:a16="http://schemas.microsoft.com/office/drawing/2014/main" id="{6C288E19-0DC4-48A5-A1FA-E470107A8F21}"/>
                </a:ext>
              </a:extLst>
            </p:cNvPr>
            <p:cNvPicPr>
              <a:picLocks noChangeAspect="1"/>
            </p:cNvPicPr>
            <p:nvPr/>
          </p:nvPicPr>
          <p:blipFill rotWithShape="1">
            <a:blip r:embed="rId3"/>
            <a:srcRect l="87055" t="68768" r="2319" b="18669"/>
            <a:stretch/>
          </p:blipFill>
          <p:spPr>
            <a:xfrm>
              <a:off x="437751" y="4684434"/>
              <a:ext cx="424984" cy="344697"/>
            </a:xfrm>
            <a:prstGeom prst="rect">
              <a:avLst/>
            </a:prstGeom>
          </p:spPr>
        </p:pic>
        <p:pic>
          <p:nvPicPr>
            <p:cNvPr id="16" name="Picture 15">
              <a:extLst>
                <a:ext uri="{FF2B5EF4-FFF2-40B4-BE49-F238E27FC236}">
                  <a16:creationId xmlns:a16="http://schemas.microsoft.com/office/drawing/2014/main" id="{1343866C-8556-4D75-B5C8-DEB614E72E73}"/>
                </a:ext>
              </a:extLst>
            </p:cNvPr>
            <p:cNvPicPr>
              <a:picLocks noChangeAspect="1"/>
            </p:cNvPicPr>
            <p:nvPr/>
          </p:nvPicPr>
          <p:blipFill rotWithShape="1">
            <a:blip r:embed="rId3"/>
            <a:srcRect l="4676" t="12560" r="86825" b="74720"/>
            <a:stretch/>
          </p:blipFill>
          <p:spPr>
            <a:xfrm>
              <a:off x="3437514" y="5349114"/>
              <a:ext cx="296762" cy="304720"/>
            </a:xfrm>
            <a:prstGeom prst="rect">
              <a:avLst/>
            </a:prstGeom>
          </p:spPr>
        </p:pic>
        <p:sp>
          <p:nvSpPr>
            <p:cNvPr id="18" name="TextBox 17">
              <a:extLst>
                <a:ext uri="{FF2B5EF4-FFF2-40B4-BE49-F238E27FC236}">
                  <a16:creationId xmlns:a16="http://schemas.microsoft.com/office/drawing/2014/main" id="{9E297372-6D65-446C-86F9-FB1D808F9DBF}"/>
                </a:ext>
              </a:extLst>
            </p:cNvPr>
            <p:cNvSpPr txBox="1"/>
            <p:nvPr/>
          </p:nvSpPr>
          <p:spPr>
            <a:xfrm>
              <a:off x="733160" y="3602040"/>
              <a:ext cx="2821162" cy="261610"/>
            </a:xfrm>
            <a:prstGeom prst="rect">
              <a:avLst/>
            </a:prstGeom>
            <a:noFill/>
          </p:spPr>
          <p:txBody>
            <a:bodyPr wrap="square" rtlCol="0">
              <a:spAutoFit/>
            </a:bodyPr>
            <a:lstStyle/>
            <a:p>
              <a:pPr algn="ctr"/>
              <a:r>
                <a:rPr lang="en-US" sz="1100" b="1" dirty="0"/>
                <a:t>Configuration du Droid Bot IV</a:t>
              </a:r>
            </a:p>
          </p:txBody>
        </p:sp>
      </p:grpSp>
    </p:spTree>
    <p:extLst>
      <p:ext uri="{BB962C8B-B14F-4D97-AF65-F5344CB8AC3E}">
        <p14:creationId xmlns:p14="http://schemas.microsoft.com/office/powerpoint/2010/main" val="203473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B66B-80B6-42BC-A74F-B6C88E947CE1}"/>
              </a:ext>
            </a:extLst>
          </p:cNvPr>
          <p:cNvSpPr>
            <a:spLocks noGrp="1"/>
          </p:cNvSpPr>
          <p:nvPr>
            <p:ph type="title"/>
          </p:nvPr>
        </p:nvSpPr>
        <p:spPr/>
        <p:txBody>
          <a:bodyPr/>
          <a:lstStyle/>
          <a:p>
            <a:r>
              <a:rPr lang="en-US" dirty="0"/>
              <a:t>Droid Bot IV : Guide de </a:t>
            </a:r>
            <a:r>
              <a:rPr lang="en-US" dirty="0" err="1"/>
              <a:t>câblage</a:t>
            </a:r>
            <a:endParaRPr lang="en-US" dirty="0"/>
          </a:p>
        </p:txBody>
      </p:sp>
      <p:pic>
        <p:nvPicPr>
          <p:cNvPr id="7" name="Content Placeholder 6" descr="A picture containing truck, car, white, street&#10;&#10;Description automatically generated">
            <a:extLst>
              <a:ext uri="{FF2B5EF4-FFF2-40B4-BE49-F238E27FC236}">
                <a16:creationId xmlns:a16="http://schemas.microsoft.com/office/drawing/2014/main" id="{DBDB79DC-E632-4CD8-9B1B-83EDDF258B39}"/>
              </a:ext>
            </a:extLst>
          </p:cNvPr>
          <p:cNvPicPr>
            <a:picLocks noGrp="1" noChangeAspect="1"/>
          </p:cNvPicPr>
          <p:nvPr>
            <p:ph idx="1"/>
          </p:nvPr>
        </p:nvPicPr>
        <p:blipFill>
          <a:blip r:embed="rId2"/>
          <a:stretch>
            <a:fillRect/>
          </a:stretch>
        </p:blipFill>
        <p:spPr>
          <a:xfrm>
            <a:off x="1653100" y="1141390"/>
            <a:ext cx="5083175" cy="5083175"/>
          </a:xfrm>
        </p:spPr>
      </p:pic>
      <p:sp>
        <p:nvSpPr>
          <p:cNvPr id="4" name="Footer Placeholder 3">
            <a:extLst>
              <a:ext uri="{FF2B5EF4-FFF2-40B4-BE49-F238E27FC236}">
                <a16:creationId xmlns:a16="http://schemas.microsoft.com/office/drawing/2014/main" id="{A10C164B-B189-450C-89DE-FAEAD862F88C}"/>
              </a:ext>
            </a:extLst>
          </p:cNvPr>
          <p:cNvSpPr>
            <a:spLocks noGrp="1"/>
          </p:cNvSpPr>
          <p:nvPr>
            <p:ph type="ftr" sz="quarter" idx="11"/>
          </p:nvPr>
        </p:nvSpPr>
        <p:spPr/>
        <p:txBody>
          <a:bodyPr/>
          <a:lstStyle/>
          <a:p>
            <a:r>
              <a:rPr lang="en-US"/>
              <a:t>Copyright © 2020 SPIKE Prime Lessons (primelessons.org) CC-BY-NC-SA.  (Last edit: 1/16/2020)</a:t>
            </a:r>
            <a:endParaRPr lang="en-US" dirty="0"/>
          </a:p>
        </p:txBody>
      </p:sp>
      <p:sp>
        <p:nvSpPr>
          <p:cNvPr id="5" name="Slide Number Placeholder 4">
            <a:extLst>
              <a:ext uri="{FF2B5EF4-FFF2-40B4-BE49-F238E27FC236}">
                <a16:creationId xmlns:a16="http://schemas.microsoft.com/office/drawing/2014/main" id="{CEB817EC-50A0-41A6-9AF8-3DA2FC1BCF88}"/>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8" name="TextBox 7">
            <a:extLst>
              <a:ext uri="{FF2B5EF4-FFF2-40B4-BE49-F238E27FC236}">
                <a16:creationId xmlns:a16="http://schemas.microsoft.com/office/drawing/2014/main" id="{6BE9D0E3-6278-4BA9-B62D-E326FC9C0546}"/>
              </a:ext>
            </a:extLst>
          </p:cNvPr>
          <p:cNvSpPr txBox="1"/>
          <p:nvPr/>
        </p:nvSpPr>
        <p:spPr>
          <a:xfrm>
            <a:off x="2429435" y="1262244"/>
            <a:ext cx="1954306" cy="369332"/>
          </a:xfrm>
          <a:prstGeom prst="rect">
            <a:avLst/>
          </a:prstGeom>
          <a:noFill/>
        </p:spPr>
        <p:txBody>
          <a:bodyPr wrap="square" rtlCol="0">
            <a:spAutoFit/>
          </a:bodyPr>
          <a:lstStyle/>
          <a:p>
            <a:r>
              <a:rPr lang="en-US" dirty="0">
                <a:solidFill>
                  <a:srgbClr val="FF0000"/>
                </a:solidFill>
              </a:rPr>
              <a:t>A</a:t>
            </a:r>
            <a:r>
              <a:rPr lang="en-US" dirty="0"/>
              <a:t>: </a:t>
            </a:r>
            <a:r>
              <a:rPr lang="en-US" dirty="0" err="1"/>
              <a:t>Moteur</a:t>
            </a:r>
            <a:r>
              <a:rPr lang="en-US" dirty="0"/>
              <a:t> </a:t>
            </a:r>
            <a:r>
              <a:rPr lang="en-US" dirty="0" err="1"/>
              <a:t>moyen</a:t>
            </a:r>
            <a:endParaRPr lang="en-US" dirty="0"/>
          </a:p>
        </p:txBody>
      </p:sp>
      <p:sp>
        <p:nvSpPr>
          <p:cNvPr id="9" name="TextBox 8">
            <a:extLst>
              <a:ext uri="{FF2B5EF4-FFF2-40B4-BE49-F238E27FC236}">
                <a16:creationId xmlns:a16="http://schemas.microsoft.com/office/drawing/2014/main" id="{1AA21F21-FB55-43B3-AD15-31FDC9D078B1}"/>
              </a:ext>
            </a:extLst>
          </p:cNvPr>
          <p:cNvSpPr txBox="1"/>
          <p:nvPr/>
        </p:nvSpPr>
        <p:spPr>
          <a:xfrm>
            <a:off x="2429435" y="5716610"/>
            <a:ext cx="1954306" cy="369332"/>
          </a:xfrm>
          <a:prstGeom prst="rect">
            <a:avLst/>
          </a:prstGeom>
          <a:noFill/>
        </p:spPr>
        <p:txBody>
          <a:bodyPr wrap="square" rtlCol="0">
            <a:spAutoFit/>
          </a:bodyPr>
          <a:lstStyle/>
          <a:p>
            <a:r>
              <a:rPr lang="en-US" dirty="0">
                <a:solidFill>
                  <a:srgbClr val="FF0000"/>
                </a:solidFill>
              </a:rPr>
              <a:t>E</a:t>
            </a:r>
            <a:r>
              <a:rPr lang="en-US" dirty="0"/>
              <a:t>: </a:t>
            </a:r>
            <a:r>
              <a:rPr lang="en-US" dirty="0" err="1"/>
              <a:t>Moteur</a:t>
            </a:r>
            <a:r>
              <a:rPr lang="en-US" dirty="0"/>
              <a:t> </a:t>
            </a:r>
            <a:r>
              <a:rPr lang="en-US" dirty="0" err="1"/>
              <a:t>moyen</a:t>
            </a:r>
            <a:endParaRPr lang="en-US" dirty="0"/>
          </a:p>
        </p:txBody>
      </p:sp>
      <p:sp>
        <p:nvSpPr>
          <p:cNvPr id="10" name="TextBox 9">
            <a:extLst>
              <a:ext uri="{FF2B5EF4-FFF2-40B4-BE49-F238E27FC236}">
                <a16:creationId xmlns:a16="http://schemas.microsoft.com/office/drawing/2014/main" id="{6B8661E5-626A-409E-997A-3CAA606294AD}"/>
              </a:ext>
            </a:extLst>
          </p:cNvPr>
          <p:cNvSpPr txBox="1"/>
          <p:nvPr/>
        </p:nvSpPr>
        <p:spPr>
          <a:xfrm>
            <a:off x="6305366" y="1957187"/>
            <a:ext cx="2616758" cy="369332"/>
          </a:xfrm>
          <a:prstGeom prst="rect">
            <a:avLst/>
          </a:prstGeom>
          <a:noFill/>
        </p:spPr>
        <p:txBody>
          <a:bodyPr wrap="square" rtlCol="0">
            <a:spAutoFit/>
          </a:bodyPr>
          <a:lstStyle/>
          <a:p>
            <a:r>
              <a:rPr lang="en-US" dirty="0">
                <a:solidFill>
                  <a:srgbClr val="FF0000"/>
                </a:solidFill>
              </a:rPr>
              <a:t>B</a:t>
            </a:r>
            <a:r>
              <a:rPr lang="en-US" dirty="0"/>
              <a:t>: </a:t>
            </a:r>
            <a:r>
              <a:rPr lang="en-US" dirty="0" err="1"/>
              <a:t>Capteur</a:t>
            </a:r>
            <a:r>
              <a:rPr lang="en-US" dirty="0"/>
              <a:t> de couleur</a:t>
            </a:r>
          </a:p>
        </p:txBody>
      </p:sp>
      <p:sp>
        <p:nvSpPr>
          <p:cNvPr id="11" name="TextBox 10">
            <a:extLst>
              <a:ext uri="{FF2B5EF4-FFF2-40B4-BE49-F238E27FC236}">
                <a16:creationId xmlns:a16="http://schemas.microsoft.com/office/drawing/2014/main" id="{A63C0DF0-FBDD-4472-9B70-FBAF515892D9}"/>
              </a:ext>
            </a:extLst>
          </p:cNvPr>
          <p:cNvSpPr txBox="1"/>
          <p:nvPr/>
        </p:nvSpPr>
        <p:spPr>
          <a:xfrm>
            <a:off x="6305366" y="3514449"/>
            <a:ext cx="1954306" cy="369332"/>
          </a:xfrm>
          <a:prstGeom prst="rect">
            <a:avLst/>
          </a:prstGeom>
          <a:noFill/>
        </p:spPr>
        <p:txBody>
          <a:bodyPr wrap="square" rtlCol="0">
            <a:spAutoFit/>
          </a:bodyPr>
          <a:lstStyle/>
          <a:p>
            <a:r>
              <a:rPr lang="en-US" dirty="0">
                <a:solidFill>
                  <a:srgbClr val="FF0000"/>
                </a:solidFill>
              </a:rPr>
              <a:t>D</a:t>
            </a:r>
            <a:r>
              <a:rPr lang="en-US" dirty="0"/>
              <a:t>: </a:t>
            </a:r>
            <a:r>
              <a:rPr lang="en-US" dirty="0" err="1"/>
              <a:t>Moteur</a:t>
            </a:r>
            <a:r>
              <a:rPr lang="en-US" dirty="0"/>
              <a:t> large</a:t>
            </a:r>
          </a:p>
        </p:txBody>
      </p:sp>
      <p:sp>
        <p:nvSpPr>
          <p:cNvPr id="12" name="TextBox 11">
            <a:extLst>
              <a:ext uri="{FF2B5EF4-FFF2-40B4-BE49-F238E27FC236}">
                <a16:creationId xmlns:a16="http://schemas.microsoft.com/office/drawing/2014/main" id="{B6DAE424-55C6-4C23-A66B-F19BA3402B7D}"/>
              </a:ext>
            </a:extLst>
          </p:cNvPr>
          <p:cNvSpPr txBox="1"/>
          <p:nvPr/>
        </p:nvSpPr>
        <p:spPr>
          <a:xfrm>
            <a:off x="4428145" y="1278021"/>
            <a:ext cx="2055781" cy="369332"/>
          </a:xfrm>
          <a:prstGeom prst="rect">
            <a:avLst/>
          </a:prstGeom>
          <a:noFill/>
        </p:spPr>
        <p:txBody>
          <a:bodyPr wrap="square" rtlCol="0">
            <a:spAutoFit/>
          </a:bodyPr>
          <a:lstStyle/>
          <a:p>
            <a:r>
              <a:rPr lang="en-US" dirty="0">
                <a:solidFill>
                  <a:srgbClr val="FF0000"/>
                </a:solidFill>
              </a:rPr>
              <a:t>F</a:t>
            </a:r>
            <a:r>
              <a:rPr lang="en-US" dirty="0"/>
              <a:t>: </a:t>
            </a:r>
            <a:r>
              <a:rPr lang="en-US" dirty="0" err="1"/>
              <a:t>Capteur</a:t>
            </a:r>
            <a:r>
              <a:rPr lang="en-US" dirty="0"/>
              <a:t> de force</a:t>
            </a:r>
          </a:p>
        </p:txBody>
      </p:sp>
      <p:sp>
        <p:nvSpPr>
          <p:cNvPr id="13" name="TextBox 12">
            <a:extLst>
              <a:ext uri="{FF2B5EF4-FFF2-40B4-BE49-F238E27FC236}">
                <a16:creationId xmlns:a16="http://schemas.microsoft.com/office/drawing/2014/main" id="{D8D5A74B-B81F-47BF-AED4-6DA52DA7D7A1}"/>
              </a:ext>
            </a:extLst>
          </p:cNvPr>
          <p:cNvSpPr txBox="1"/>
          <p:nvPr/>
        </p:nvSpPr>
        <p:spPr>
          <a:xfrm>
            <a:off x="4422775" y="5716610"/>
            <a:ext cx="2313499" cy="369332"/>
          </a:xfrm>
          <a:prstGeom prst="rect">
            <a:avLst/>
          </a:prstGeom>
          <a:noFill/>
        </p:spPr>
        <p:txBody>
          <a:bodyPr wrap="square" rtlCol="0">
            <a:spAutoFit/>
          </a:bodyPr>
          <a:lstStyle/>
          <a:p>
            <a:r>
              <a:rPr lang="en-US" dirty="0">
                <a:solidFill>
                  <a:srgbClr val="FF0000"/>
                </a:solidFill>
              </a:rPr>
              <a:t>C</a:t>
            </a:r>
            <a:r>
              <a:rPr lang="en-US" dirty="0"/>
              <a:t>: </a:t>
            </a:r>
            <a:r>
              <a:rPr lang="en-US" dirty="0" err="1"/>
              <a:t>Capteur</a:t>
            </a:r>
            <a:r>
              <a:rPr lang="en-US" dirty="0"/>
              <a:t> de distance</a:t>
            </a:r>
          </a:p>
        </p:txBody>
      </p:sp>
    </p:spTree>
    <p:extLst>
      <p:ext uri="{BB962C8B-B14F-4D97-AF65-F5344CB8AC3E}">
        <p14:creationId xmlns:p14="http://schemas.microsoft.com/office/powerpoint/2010/main" val="109221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1B85-316D-40F8-B2FD-C66EF2A7EFF7}"/>
              </a:ext>
            </a:extLst>
          </p:cNvPr>
          <p:cNvSpPr>
            <a:spLocks noGrp="1"/>
          </p:cNvSpPr>
          <p:nvPr>
            <p:ph type="title"/>
          </p:nvPr>
        </p:nvSpPr>
        <p:spPr/>
        <p:txBody>
          <a:bodyPr/>
          <a:lstStyle/>
          <a:p>
            <a:r>
              <a:rPr lang="en-US" dirty="0"/>
              <a:t>Base de </a:t>
            </a:r>
            <a:r>
              <a:rPr lang="en-US" dirty="0" err="1"/>
              <a:t>conduite</a:t>
            </a:r>
            <a:r>
              <a:rPr lang="en-US" dirty="0"/>
              <a:t> </a:t>
            </a:r>
            <a:r>
              <a:rPr lang="en-US" dirty="0" err="1"/>
              <a:t>avancée</a:t>
            </a:r>
            <a:r>
              <a:rPr lang="en-US" dirty="0"/>
              <a:t> (ADB)</a:t>
            </a:r>
          </a:p>
        </p:txBody>
      </p:sp>
      <p:sp>
        <p:nvSpPr>
          <p:cNvPr id="3" name="Content Placeholder 2">
            <a:extLst>
              <a:ext uri="{FF2B5EF4-FFF2-40B4-BE49-F238E27FC236}">
                <a16:creationId xmlns:a16="http://schemas.microsoft.com/office/drawing/2014/main" id="{22959C28-BE65-45C2-B4B0-BC26D4D18976}"/>
              </a:ext>
            </a:extLst>
          </p:cNvPr>
          <p:cNvSpPr>
            <a:spLocks noGrp="1"/>
          </p:cNvSpPr>
          <p:nvPr>
            <p:ph idx="1"/>
          </p:nvPr>
        </p:nvSpPr>
        <p:spPr>
          <a:xfrm>
            <a:off x="155088" y="1140006"/>
            <a:ext cx="5068834" cy="5082601"/>
          </a:xfrm>
        </p:spPr>
        <p:txBody>
          <a:bodyPr>
            <a:noAutofit/>
          </a:bodyPr>
          <a:lstStyle/>
          <a:p>
            <a:pPr algn="just"/>
            <a:r>
              <a:rPr lang="fr-FR" sz="1600" dirty="0"/>
              <a:t>Vous pouvez également utiliser la base de conduite avancée (</a:t>
            </a:r>
            <a:r>
              <a:rPr lang="fr-FR" sz="1600" dirty="0" err="1"/>
              <a:t>ADB</a:t>
            </a:r>
            <a:r>
              <a:rPr lang="fr-FR" sz="1600" dirty="0"/>
              <a:t>)</a:t>
            </a:r>
          </a:p>
          <a:p>
            <a:pPr algn="just"/>
            <a:r>
              <a:rPr lang="fr-FR" sz="1600" dirty="0"/>
              <a:t>Vous aurez besoin du jeu de base SPIKE (45678) ainsi que du jeu d'extension SPIKE (45680)</a:t>
            </a:r>
          </a:p>
          <a:p>
            <a:pPr algn="just"/>
            <a:r>
              <a:rPr lang="fr-FR" sz="1600" dirty="0"/>
              <a:t>Les instructions pour construire ce modèle sont disponibles dans le SPIKE Prime et le logiciel en ligne : </a:t>
            </a:r>
            <a:r>
              <a:rPr lang="en-US" sz="1600" dirty="0">
                <a:hlinkClick r:id="rId2"/>
              </a:rPr>
              <a:t>https://education.lego.com/en-us/lessons/prime-competition-ready/assembling-an-advanced-driving-base</a:t>
            </a:r>
            <a:endParaRPr lang="en-US" sz="1600" dirty="0"/>
          </a:p>
          <a:p>
            <a:pPr algn="just"/>
            <a:r>
              <a:rPr lang="fr-FR" sz="1600" dirty="0"/>
              <a:t>Veuillez noter comment les ports de base sont configurés sur le diagramme de droite. Comme tous les capteurs ne peuvent pas démarrer connectés au Hub, vous devrez déconnecter les ports afin de pouvoir ajouter les capteurs de distance et de force utilisés dans nos leçons</a:t>
            </a:r>
          </a:p>
          <a:p>
            <a:pPr algn="just"/>
            <a:r>
              <a:rPr lang="fr-FR" sz="1600" dirty="0"/>
              <a:t>Les capteurs de couleur de la BAD ne sont pas non plus positionnés de manière optimale pour être utilisés en mode couleur. (voir diapositive suivante)</a:t>
            </a:r>
          </a:p>
        </p:txBody>
      </p:sp>
      <p:sp>
        <p:nvSpPr>
          <p:cNvPr id="4" name="Footer Placeholder 3">
            <a:extLst>
              <a:ext uri="{FF2B5EF4-FFF2-40B4-BE49-F238E27FC236}">
                <a16:creationId xmlns:a16="http://schemas.microsoft.com/office/drawing/2014/main" id="{73372063-2ECC-40B7-BDDE-09490688390C}"/>
              </a:ext>
            </a:extLst>
          </p:cNvPr>
          <p:cNvSpPr>
            <a:spLocks noGrp="1"/>
          </p:cNvSpPr>
          <p:nvPr>
            <p:ph type="ftr" sz="quarter" idx="11"/>
          </p:nvPr>
        </p:nvSpPr>
        <p:spPr/>
        <p:txBody>
          <a:bodyPr/>
          <a:lstStyle/>
          <a:p>
            <a:r>
              <a:rPr lang="en-US"/>
              <a:t>Copyright © 2020 SPIKE Prime Lessons (primelessons.org) CC-BY-NC-SA.  (Last edit: 1/16/2020)</a:t>
            </a:r>
            <a:endParaRPr lang="en-US" dirty="0"/>
          </a:p>
        </p:txBody>
      </p:sp>
      <p:sp>
        <p:nvSpPr>
          <p:cNvPr id="5" name="Slide Number Placeholder 4">
            <a:extLst>
              <a:ext uri="{FF2B5EF4-FFF2-40B4-BE49-F238E27FC236}">
                <a16:creationId xmlns:a16="http://schemas.microsoft.com/office/drawing/2014/main" id="{57485AB1-BBA9-4704-B979-EA1B7589CB57}"/>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6" name="Picture 5">
            <a:extLst>
              <a:ext uri="{FF2B5EF4-FFF2-40B4-BE49-F238E27FC236}">
                <a16:creationId xmlns:a16="http://schemas.microsoft.com/office/drawing/2014/main" id="{7EF7D49A-3B76-4F9B-8793-399AD696AC05}"/>
              </a:ext>
            </a:extLst>
          </p:cNvPr>
          <p:cNvPicPr>
            <a:picLocks noChangeAspect="1"/>
          </p:cNvPicPr>
          <p:nvPr/>
        </p:nvPicPr>
        <p:blipFill>
          <a:blip r:embed="rId3"/>
          <a:stretch>
            <a:fillRect/>
          </a:stretch>
        </p:blipFill>
        <p:spPr>
          <a:xfrm>
            <a:off x="5309647" y="1254796"/>
            <a:ext cx="3397684" cy="2566988"/>
          </a:xfrm>
          <a:prstGeom prst="rect">
            <a:avLst/>
          </a:prstGeom>
        </p:spPr>
      </p:pic>
      <p:pic>
        <p:nvPicPr>
          <p:cNvPr id="7" name="Picture 6">
            <a:extLst>
              <a:ext uri="{FF2B5EF4-FFF2-40B4-BE49-F238E27FC236}">
                <a16:creationId xmlns:a16="http://schemas.microsoft.com/office/drawing/2014/main" id="{8F87B2F9-269D-4196-8BAD-2FF164425F37}"/>
              </a:ext>
            </a:extLst>
          </p:cNvPr>
          <p:cNvPicPr>
            <a:picLocks noChangeAspect="1"/>
          </p:cNvPicPr>
          <p:nvPr/>
        </p:nvPicPr>
        <p:blipFill>
          <a:blip r:embed="rId4"/>
          <a:stretch>
            <a:fillRect/>
          </a:stretch>
        </p:blipFill>
        <p:spPr>
          <a:xfrm>
            <a:off x="5379319" y="3781302"/>
            <a:ext cx="3427528" cy="2441305"/>
          </a:xfrm>
          <a:prstGeom prst="rect">
            <a:avLst/>
          </a:prstGeom>
        </p:spPr>
      </p:pic>
      <p:sp>
        <p:nvSpPr>
          <p:cNvPr id="8" name="TextBox 7">
            <a:extLst>
              <a:ext uri="{FF2B5EF4-FFF2-40B4-BE49-F238E27FC236}">
                <a16:creationId xmlns:a16="http://schemas.microsoft.com/office/drawing/2014/main" id="{B7EB62A3-019A-4B98-85FF-B541D215CE17}"/>
              </a:ext>
            </a:extLst>
          </p:cNvPr>
          <p:cNvSpPr txBox="1"/>
          <p:nvPr/>
        </p:nvSpPr>
        <p:spPr>
          <a:xfrm>
            <a:off x="5532583" y="3769289"/>
            <a:ext cx="3066472" cy="261610"/>
          </a:xfrm>
          <a:prstGeom prst="rect">
            <a:avLst/>
          </a:prstGeom>
          <a:noFill/>
        </p:spPr>
        <p:txBody>
          <a:bodyPr wrap="square" rtlCol="0">
            <a:spAutoFit/>
          </a:bodyPr>
          <a:lstStyle/>
          <a:p>
            <a:pPr algn="ctr"/>
            <a:r>
              <a:rPr lang="en-US" sz="1100" dirty="0" err="1"/>
              <a:t>Réglage</a:t>
            </a:r>
            <a:r>
              <a:rPr lang="en-US" sz="1100" dirty="0"/>
              <a:t> par </a:t>
            </a:r>
            <a:r>
              <a:rPr lang="en-US" sz="1100" dirty="0" err="1"/>
              <a:t>défaut</a:t>
            </a:r>
            <a:r>
              <a:rPr lang="en-US" sz="1100" dirty="0"/>
              <a:t> de </a:t>
            </a:r>
            <a:r>
              <a:rPr lang="en-US" sz="1100" dirty="0" err="1"/>
              <a:t>l’ADB</a:t>
            </a:r>
            <a:endParaRPr lang="en-US" sz="1100" dirty="0"/>
          </a:p>
        </p:txBody>
      </p:sp>
    </p:spTree>
    <p:extLst>
      <p:ext uri="{BB962C8B-B14F-4D97-AF65-F5344CB8AC3E}">
        <p14:creationId xmlns:p14="http://schemas.microsoft.com/office/powerpoint/2010/main" val="28147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fr-FR" dirty="0"/>
              <a:t>NOTE : Position du capteur de couleur</a:t>
            </a:r>
            <a:endParaRPr lang="en-US" dirty="0"/>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SPIKE Prime Lessons (primelessons.org) CC-BY-NC-SA.  (Last edit: 1/16/2020)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140006"/>
            <a:ext cx="4803906" cy="5082601"/>
          </a:xfrm>
        </p:spPr>
        <p:txBody>
          <a:bodyPr>
            <a:normAutofit lnSpcReduction="10000"/>
          </a:bodyPr>
          <a:lstStyle/>
          <a:p>
            <a:pPr algn="just"/>
            <a:r>
              <a:rPr lang="fr-FR" dirty="0"/>
              <a:t>Pour utiliser le capteur de couleur en mode couleur afin de trouver une ligne ou de suivre une ligne avec la base de conduite avancée (</a:t>
            </a:r>
            <a:r>
              <a:rPr lang="fr-FR" dirty="0" err="1"/>
              <a:t>ADB</a:t>
            </a:r>
            <a:r>
              <a:rPr lang="fr-FR" dirty="0"/>
              <a:t>), vous devrez apporter une modification au design</a:t>
            </a:r>
          </a:p>
          <a:p>
            <a:pPr algn="just"/>
            <a:r>
              <a:rPr lang="fr-FR" dirty="0"/>
              <a:t>L'emplacement standard du capteur de couleur est trop bas selon les spécifications SPIKE Prime. Le noir ne se lit pas correctement en mode couleur en utilisant des lignes de ruban électrique ou un tapis de défi de la </a:t>
            </a:r>
            <a:r>
              <a:rPr lang="fr-FR" dirty="0" err="1"/>
              <a:t>FLL</a:t>
            </a:r>
            <a:endParaRPr lang="fr-FR" dirty="0"/>
          </a:p>
          <a:p>
            <a:pPr algn="just"/>
            <a:r>
              <a:rPr lang="fr-FR" dirty="0"/>
              <a:t>Le capteur de couleur sur la BAD est monté à environ 8 mm du sol, mais la distance optimale pour le positionnement du capteur selon les spécifications est de 16 mm</a:t>
            </a:r>
          </a:p>
          <a:p>
            <a:pPr algn="just"/>
            <a:r>
              <a:rPr lang="fr-FR" dirty="0"/>
              <a:t>La solution est de surélever le capteur de couleur. Les instructions sont fournies sur ce site web</a:t>
            </a:r>
          </a:p>
        </p:txBody>
      </p:sp>
      <p:cxnSp>
        <p:nvCxnSpPr>
          <p:cNvPr id="11" name="Straight Connector 10">
            <a:extLst>
              <a:ext uri="{FF2B5EF4-FFF2-40B4-BE49-F238E27FC236}">
                <a16:creationId xmlns:a16="http://schemas.microsoft.com/office/drawing/2014/main" id="{7FB3923E-EABC-40AE-9B9A-8FF6CA72C3CD}"/>
              </a:ext>
            </a:extLst>
          </p:cNvPr>
          <p:cNvCxnSpPr>
            <a:cxnSpLocks/>
          </p:cNvCxnSpPr>
          <p:nvPr/>
        </p:nvCxnSpPr>
        <p:spPr>
          <a:xfrm flipH="1">
            <a:off x="6201201" y="3892888"/>
            <a:ext cx="2265292" cy="0"/>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43128-939F-45F9-8FAD-09FC2AE658B9}"/>
              </a:ext>
            </a:extLst>
          </p:cNvPr>
          <p:cNvCxnSpPr>
            <a:cxnSpLocks/>
          </p:cNvCxnSpPr>
          <p:nvPr/>
        </p:nvCxnSpPr>
        <p:spPr>
          <a:xfrm>
            <a:off x="6603537" y="2655400"/>
            <a:ext cx="0" cy="1051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93F34BE-ADF9-4A68-809F-AEF4085F1687}"/>
              </a:ext>
            </a:extLst>
          </p:cNvPr>
          <p:cNvSpPr txBox="1"/>
          <p:nvPr/>
        </p:nvSpPr>
        <p:spPr>
          <a:xfrm>
            <a:off x="6676690" y="2950901"/>
            <a:ext cx="2094336" cy="584775"/>
          </a:xfrm>
          <a:prstGeom prst="rect">
            <a:avLst/>
          </a:prstGeom>
          <a:noFill/>
        </p:spPr>
        <p:txBody>
          <a:bodyPr wrap="square" rtlCol="0">
            <a:spAutoFit/>
          </a:bodyPr>
          <a:lstStyle/>
          <a:p>
            <a:r>
              <a:rPr lang="en-US" sz="1600" dirty="0"/>
              <a:t>16mm</a:t>
            </a:r>
          </a:p>
          <a:p>
            <a:r>
              <a:rPr lang="en-US" sz="1600" dirty="0"/>
              <a:t>2M (2 modules LEGO)</a:t>
            </a:r>
          </a:p>
        </p:txBody>
      </p:sp>
      <p:pic>
        <p:nvPicPr>
          <p:cNvPr id="21" name="Picture 20" descr="A picture containing sitting, white&#10;&#10;Description automatically generated">
            <a:extLst>
              <a:ext uri="{FF2B5EF4-FFF2-40B4-BE49-F238E27FC236}">
                <a16:creationId xmlns:a16="http://schemas.microsoft.com/office/drawing/2014/main" id="{EF025105-2982-49AD-B77D-F54D93E8908C}"/>
              </a:ext>
            </a:extLst>
          </p:cNvPr>
          <p:cNvPicPr>
            <a:picLocks noChangeAspect="1"/>
          </p:cNvPicPr>
          <p:nvPr/>
        </p:nvPicPr>
        <p:blipFill>
          <a:blip r:embed="rId2"/>
          <a:stretch>
            <a:fillRect/>
          </a:stretch>
        </p:blipFill>
        <p:spPr>
          <a:xfrm>
            <a:off x="5718497" y="1144764"/>
            <a:ext cx="2197339" cy="1648004"/>
          </a:xfrm>
          <a:prstGeom prst="rect">
            <a:avLst/>
          </a:prstGeom>
        </p:spPr>
      </p:pic>
      <p:pic>
        <p:nvPicPr>
          <p:cNvPr id="10" name="Picture 9" descr="A close up of a toy&#10;&#10;Description automatically generated">
            <a:extLst>
              <a:ext uri="{FF2B5EF4-FFF2-40B4-BE49-F238E27FC236}">
                <a16:creationId xmlns:a16="http://schemas.microsoft.com/office/drawing/2014/main" id="{0B10D116-5244-4CB5-BBD9-B9CEAED80D31}"/>
              </a:ext>
            </a:extLst>
          </p:cNvPr>
          <p:cNvPicPr>
            <a:picLocks noChangeAspect="1"/>
          </p:cNvPicPr>
          <p:nvPr/>
        </p:nvPicPr>
        <p:blipFill rotWithShape="1">
          <a:blip r:embed="rId3"/>
          <a:srcRect t="15246" b="22594"/>
          <a:stretch/>
        </p:blipFill>
        <p:spPr>
          <a:xfrm>
            <a:off x="6023415" y="4438743"/>
            <a:ext cx="2876177" cy="1340869"/>
          </a:xfrm>
          <a:prstGeom prst="rect">
            <a:avLst/>
          </a:prstGeom>
        </p:spPr>
      </p:pic>
    </p:spTree>
    <p:extLst>
      <p:ext uri="{BB962C8B-B14F-4D97-AF65-F5344CB8AC3E}">
        <p14:creationId xmlns:p14="http://schemas.microsoft.com/office/powerpoint/2010/main" val="11322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générique</a:t>
            </a:r>
            <a:endParaRPr lang="en-US" dirty="0"/>
          </a:p>
        </p:txBody>
      </p:sp>
      <p:sp>
        <p:nvSpPr>
          <p:cNvPr id="3" name="Content Placeholder 2"/>
          <p:cNvSpPr>
            <a:spLocks noGrp="1"/>
          </p:cNvSpPr>
          <p:nvPr>
            <p:ph idx="1"/>
          </p:nvPr>
        </p:nvSpPr>
        <p:spPr>
          <a:xfrm>
            <a:off x="457200" y="1317983"/>
            <a:ext cx="8245474" cy="1145345"/>
          </a:xfrm>
        </p:spPr>
        <p:txBody>
          <a:bodyPr>
            <a:normAutofit/>
          </a:bodyPr>
          <a:lstStyle/>
          <a:p>
            <a:r>
              <a:rPr lang="fr-FR" sz="1600" dirty="0"/>
              <a:t>Cette leçon a été créée par Sanjay </a:t>
            </a:r>
            <a:r>
              <a:rPr lang="fr-FR" sz="1600" dirty="0" err="1"/>
              <a:t>Seshan</a:t>
            </a:r>
            <a:r>
              <a:rPr lang="fr-FR" sz="1600" dirty="0"/>
              <a:t> et </a:t>
            </a:r>
            <a:r>
              <a:rPr lang="fr-FR" sz="1600" dirty="0" err="1"/>
              <a:t>Arvind</a:t>
            </a:r>
            <a:r>
              <a:rPr lang="fr-FR" sz="1600" dirty="0"/>
              <a:t> </a:t>
            </a:r>
            <a:r>
              <a:rPr lang="fr-FR" sz="1600" dirty="0" err="1"/>
              <a:t>Seshan</a:t>
            </a:r>
            <a:r>
              <a:rPr lang="fr-FR" sz="1600" dirty="0"/>
              <a:t> pour « SPIKE Prime </a:t>
            </a:r>
            <a:r>
              <a:rPr lang="fr-FR" sz="1600" dirty="0" err="1"/>
              <a:t>Lessons</a:t>
            </a:r>
            <a:r>
              <a:rPr lang="fr-FR" sz="1600" dirty="0"/>
              <a:t> »</a:t>
            </a:r>
          </a:p>
          <a:p>
            <a:r>
              <a:rPr lang="fr-FR" sz="1600" dirty="0"/>
              <a:t>D'autres leçons sont disponibles à l'adresse suivante </a:t>
            </a:r>
            <a:r>
              <a:rPr lang="en-US" sz="1600" dirty="0">
                <a:hlinkClick r:id="rId2"/>
              </a:rPr>
              <a:t>www.primelessons.org</a:t>
            </a:r>
            <a:endParaRPr lang="en-US" sz="1600" dirty="0"/>
          </a:p>
        </p:txBody>
      </p:sp>
      <p:sp>
        <p:nvSpPr>
          <p:cNvPr id="4" name="Footer Placeholder 3"/>
          <p:cNvSpPr>
            <a:spLocks noGrp="1"/>
          </p:cNvSpPr>
          <p:nvPr>
            <p:ph type="ftr" sz="quarter" idx="11"/>
          </p:nvPr>
        </p:nvSpPr>
        <p:spPr/>
        <p:txBody>
          <a:bodyPr/>
          <a:lstStyle/>
          <a:p>
            <a:r>
              <a:rPr lang="en-US"/>
              <a:t>Copyright © 2020 SPIKE Prime Lessons (primelessons.org) CC-BY-NC-SA.  (Last edit: 1/16/2020)</a:t>
            </a:r>
            <a:endParaRPr lang="en-US" dirty="0"/>
          </a:p>
        </p:txBody>
      </p:sp>
      <p:sp>
        <p:nvSpPr>
          <p:cNvPr id="5" name="Rectangle 4"/>
          <p:cNvSpPr>
            <a:spLocks noChangeArrowheads="1"/>
          </p:cNvSpPr>
          <p:nvPr/>
        </p:nvSpPr>
        <p:spPr bwMode="auto">
          <a:xfrm>
            <a:off x="175260" y="5862802"/>
            <a:ext cx="8831580"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en-US" altLang="en-US" sz="1200" dirty="0">
                <a:solidFill>
                  <a:srgbClr val="4374B7"/>
                </a:solidFill>
                <a:latin typeface="Helvetica Neue"/>
              </a:rPr>
              <a:t>                         </a:t>
            </a:r>
            <a:br>
              <a:rPr lang="en-US" altLang="en-US" sz="1050" dirty="0"/>
            </a:br>
            <a:r>
              <a:rPr lang="fr-FR" altLang="en-US" sz="1200" dirty="0">
                <a:solidFill>
                  <a:srgbClr val="000000"/>
                </a:solidFill>
                <a:latin typeface="Helvetica Neue"/>
              </a:rPr>
              <a:t>Ce travail est autorisé dans le cadre d</a:t>
            </a:r>
            <a:r>
              <a:rPr lang="fr-FR" altLang="en-US" sz="1200" dirty="0">
                <a:solidFill>
                  <a:srgbClr val="000000"/>
                </a:solidFill>
                <a:latin typeface="Helvetica Neue"/>
                <a:hlinkClick r:id="rId3"/>
              </a:rPr>
              <a:t>’</a:t>
            </a:r>
            <a:r>
              <a:rPr lang="fr-FR" altLang="en-US" sz="1200" dirty="0">
                <a:solidFill>
                  <a:srgbClr val="000000"/>
                </a:solidFill>
                <a:latin typeface="Helvetica Neue"/>
              </a:rPr>
              <a:t>une </a:t>
            </a:r>
            <a:r>
              <a:rPr lang="en-US" altLang="en-US" sz="1200" dirty="0">
                <a:solidFill>
                  <a:srgbClr val="4374B7"/>
                </a:solidFill>
                <a:latin typeface="Helvetica Neue"/>
                <a:hlinkClick r:id="rId3"/>
              </a:rPr>
              <a:t>Creative Commons Attribution-</a:t>
            </a:r>
            <a:r>
              <a:rPr lang="en-US" altLang="en-US" sz="1200" dirty="0" err="1">
                <a:solidFill>
                  <a:srgbClr val="4374B7"/>
                </a:solidFill>
                <a:latin typeface="Helvetica Neue"/>
                <a:hlinkClick r:id="rId3"/>
              </a:rPr>
              <a:t>NonCommercial</a:t>
            </a:r>
            <a:r>
              <a:rPr lang="en-US" altLang="en-US" sz="1200" dirty="0">
                <a:solidFill>
                  <a:srgbClr val="4374B7"/>
                </a:solidFill>
                <a:latin typeface="Helvetica Neue"/>
                <a:hlinkClick r:id="rId3"/>
              </a:rPr>
              <a:t>-</a:t>
            </a:r>
            <a:r>
              <a:rPr lang="en-US" altLang="en-US" sz="1200" dirty="0" err="1">
                <a:solidFill>
                  <a:srgbClr val="4374B7"/>
                </a:solidFill>
                <a:latin typeface="Helvetica Neue"/>
                <a:hlinkClick r:id="rId3"/>
              </a:rPr>
              <a:t>ShareAlike</a:t>
            </a:r>
            <a:r>
              <a:rPr lang="en-US" altLang="en-US" sz="1200" dirty="0">
                <a:solidFill>
                  <a:srgbClr val="4374B7"/>
                </a:solidFill>
                <a:latin typeface="Helvetica Neue"/>
                <a:hlinkClick r:id="rId3"/>
              </a:rPr>
              <a:t> 4.0 International License</a:t>
            </a:r>
            <a:r>
              <a:rPr lang="en-US" altLang="en-US" sz="1200" dirty="0">
                <a:solidFill>
                  <a:srgbClr val="000000"/>
                </a:solidFill>
                <a:latin typeface="Helvetica Neue"/>
              </a:rPr>
              <a:t>.</a:t>
            </a:r>
            <a:r>
              <a:rPr lang="en-US" altLang="en-US" sz="1050" dirty="0"/>
              <a:t> </a:t>
            </a:r>
            <a:endParaRPr lang="en-US" altLang="en-US" sz="1200" dirty="0">
              <a:solidFill>
                <a:srgbClr val="4374B7"/>
              </a:solidFill>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292</TotalTime>
  <Words>712</Words>
  <Application>Microsoft Office PowerPoint</Application>
  <PresentationFormat>Affichage à l'écran (4:3)</PresentationFormat>
  <Paragraphs>52</Paragraphs>
  <Slides>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Calibri</vt:lpstr>
      <vt:lpstr>Gill Sans MT</vt:lpstr>
      <vt:lpstr>Helvetica Neue</vt:lpstr>
      <vt:lpstr>Wingdings 2</vt:lpstr>
      <vt:lpstr>Dividend</vt:lpstr>
      <vt:lpstr>Construction d’un robot</vt:lpstr>
      <vt:lpstr>ROBOT SPIKE PRIME</vt:lpstr>
      <vt:lpstr>Droid Bot IV</vt:lpstr>
      <vt:lpstr>Droid Bot IV : Guide de câblage</vt:lpstr>
      <vt:lpstr>Base de conduite avancée (ADB)</vt:lpstr>
      <vt:lpstr>NOTE : Position du capteur de couleur</vt:lpstr>
      <vt:lpstr>générique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Sofia BEN SOUDA</cp:lastModifiedBy>
  <cp:revision>39</cp:revision>
  <dcterms:created xsi:type="dcterms:W3CDTF">2019-12-31T03:18:51Z</dcterms:created>
  <dcterms:modified xsi:type="dcterms:W3CDTF">2020-07-19T11:42:08Z</dcterms:modified>
</cp:coreProperties>
</file>