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FCA"/>
          </a:solidFill>
        </a:fill>
      </a:tcStyle>
    </a:wholeTbl>
    <a:band2H>
      <a:tcTxStyle b="def" i="def"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Rectangle 6"/>
          <p:cNvSpPr/>
          <p:nvPr/>
        </p:nvSpPr>
        <p:spPr>
          <a:xfrm>
            <a:off x="182241" y="2203289"/>
            <a:ext cx="8787652" cy="24685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Titeltekst"/>
          <p:cNvSpPr txBox="1"/>
          <p:nvPr>
            <p:ph type="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Titeltekst</a:t>
            </a:r>
          </a:p>
        </p:txBody>
      </p:sp>
      <p:sp>
        <p:nvSpPr>
          <p:cNvPr id="23" name="Hoofdtekst - niveau één…"/>
          <p:cNvSpPr txBox="1"/>
          <p:nvPr>
            <p:ph type="body" sz="quarter" idx="1" hasCustomPrompt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By Sanjay and Arvind Seshan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ubtitle 1"/>
          <p:cNvSpPr txBox="1"/>
          <p:nvPr/>
        </p:nvSpPr>
        <p:spPr>
          <a:xfrm>
            <a:off x="4854097" y="357846"/>
            <a:ext cx="4070077" cy="5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448055">
              <a:lnSpc>
                <a:spcPct val="90000"/>
              </a:lnSpc>
              <a:spcBef>
                <a:spcPts val="600"/>
              </a:spcBef>
              <a:defRPr sz="2842"/>
            </a:lvl1pPr>
          </a:lstStyle>
          <a:p>
            <a:pPr/>
            <a:r>
              <a:t>SPIKE PRIME LESSONS</a:t>
            </a:r>
          </a:p>
        </p:txBody>
      </p: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2885"/>
          <a:stretch>
            <a:fillRect/>
          </a:stretch>
        </p:blipFill>
        <p:spPr>
          <a:xfrm>
            <a:off x="179837" y="1052244"/>
            <a:ext cx="1668347" cy="111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0"/>
          <p:cNvSpPr txBox="1"/>
          <p:nvPr/>
        </p:nvSpPr>
        <p:spPr>
          <a:xfrm>
            <a:off x="6104325" y="737052"/>
            <a:ext cx="28198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By the Creators of EV3Lessons</a:t>
            </a:r>
          </a:p>
        </p:txBody>
      </p: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24583" t="2888" r="29916" b="4667"/>
          <a:stretch>
            <a:fillRect/>
          </a:stretch>
        </p:blipFill>
        <p:spPr>
          <a:xfrm>
            <a:off x="6058604" y="1349908"/>
            <a:ext cx="2672409" cy="40722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9"/>
          <p:cNvGrpSpPr/>
          <p:nvPr/>
        </p:nvGrpSpPr>
        <p:grpSpPr>
          <a:xfrm>
            <a:off x="179837" y="5060305"/>
            <a:ext cx="4773539" cy="1188623"/>
            <a:chOff x="0" y="0"/>
            <a:chExt cx="4773538" cy="1188622"/>
          </a:xfrm>
        </p:grpSpPr>
        <p:pic>
          <p:nvPicPr>
            <p:cNvPr id="28" name="Picture 12" descr="Picture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94972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14" descr="Picture 1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84916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15" descr="Picture 15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89944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Dianummer"/>
          <p:cNvSpPr txBox="1"/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6" name="Hoofdtekst - niveau één…"/>
          <p:cNvSpPr txBox="1"/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7" name="Dianummer"/>
          <p:cNvSpPr txBox="1"/>
          <p:nvPr>
            <p:ph type="sldNum" sz="quarter" idx="2"/>
          </p:nvPr>
        </p:nvSpPr>
        <p:spPr>
          <a:xfrm>
            <a:off x="8236371" y="6317217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Rectangle 7"/>
          <p:cNvSpPr/>
          <p:nvPr/>
        </p:nvSpPr>
        <p:spPr>
          <a:xfrm>
            <a:off x="452645" y="5141972"/>
            <a:ext cx="8238709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Titeltekst"/>
          <p:cNvSpPr txBox="1"/>
          <p:nvPr>
            <p:ph type="title"/>
          </p:nvPr>
        </p:nvSpPr>
        <p:spPr>
          <a:xfrm>
            <a:off x="581193" y="3036572"/>
            <a:ext cx="7989752" cy="150484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61" name="Hoofdtekst - niveau één…"/>
          <p:cNvSpPr txBox="1"/>
          <p:nvPr>
            <p:ph type="body" sz="quarter" idx="1"/>
          </p:nvPr>
        </p:nvSpPr>
        <p:spPr>
          <a:xfrm>
            <a:off x="581193" y="4541416"/>
            <a:ext cx="7989752" cy="60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2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" name="Rectangle 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Title 1"/>
          <p:cNvSpPr txBox="1"/>
          <p:nvPr/>
        </p:nvSpPr>
        <p:spPr>
          <a:xfrm>
            <a:off x="220980" y="292974"/>
            <a:ext cx="865542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57200">
              <a:defRPr cap="all" sz="2800"/>
            </a:lvl1pPr>
          </a:lstStyle>
          <a:p>
            <a:pPr/>
            <a:r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ofdtekst - niveau één…"/>
          <p:cNvSpPr txBox="1"/>
          <p:nvPr>
            <p:ph type="body" sz="half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Hoofdtekst - niveau één…"/>
          <p:cNvSpPr txBox="1"/>
          <p:nvPr>
            <p:ph type="body" sz="quarter" idx="1"/>
          </p:nvPr>
        </p:nvSpPr>
        <p:spPr>
          <a:xfrm>
            <a:off x="887219" y="2228002"/>
            <a:ext cx="359350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Text Placeholder 4"/>
          <p:cNvSpPr/>
          <p:nvPr>
            <p:ph type="body" sz="quarter" idx="13"/>
          </p:nvPr>
        </p:nvSpPr>
        <p:spPr>
          <a:xfrm>
            <a:off x="4969307" y="2228002"/>
            <a:ext cx="360163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Rectangle 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Rectangle 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0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Straight Connector 10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Rectangle 8"/>
          <p:cNvSpPr/>
          <p:nvPr/>
        </p:nvSpPr>
        <p:spPr>
          <a:xfrm>
            <a:off x="452645" y="5141972"/>
            <a:ext cx="8238709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Titeltekst"/>
          <p:cNvSpPr txBox="1"/>
          <p:nvPr>
            <p:ph type="title"/>
          </p:nvPr>
        </p:nvSpPr>
        <p:spPr>
          <a:xfrm>
            <a:off x="581352" y="5262295"/>
            <a:ext cx="3536625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23" name="Hoofdtekst - niveau één…"/>
          <p:cNvSpPr txBox="1"/>
          <p:nvPr>
            <p:ph type="body" idx="1"/>
          </p:nvPr>
        </p:nvSpPr>
        <p:spPr>
          <a:xfrm>
            <a:off x="446399" y="601199"/>
            <a:ext cx="8240401" cy="42048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Text Placeholder 3"/>
          <p:cNvSpPr/>
          <p:nvPr>
            <p:ph type="body" sz="quarter" idx="13"/>
          </p:nvPr>
        </p:nvSpPr>
        <p:spPr>
          <a:xfrm>
            <a:off x="4305617" y="5262295"/>
            <a:ext cx="4265327" cy="689516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25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Titeltekst"/>
          <p:cNvSpPr txBox="1"/>
          <p:nvPr>
            <p:ph type="title"/>
          </p:nvPr>
        </p:nvSpPr>
        <p:spPr>
          <a:xfrm>
            <a:off x="581191" y="4693389"/>
            <a:ext cx="7989753" cy="56673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7" name="Picture Placeholder 2"/>
          <p:cNvSpPr/>
          <p:nvPr>
            <p:ph type="pic" idx="13"/>
          </p:nvPr>
        </p:nvSpPr>
        <p:spPr>
          <a:xfrm>
            <a:off x="448092" y="599725"/>
            <a:ext cx="8238707" cy="355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8" name="Hoofdtekst - niveau één…"/>
          <p:cNvSpPr txBox="1"/>
          <p:nvPr>
            <p:ph type="body" sz="quarter" idx="1"/>
          </p:nvPr>
        </p:nvSpPr>
        <p:spPr>
          <a:xfrm>
            <a:off x="581191" y="5260125"/>
            <a:ext cx="7989753" cy="5986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9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Dianummer"/>
          <p:cNvSpPr txBox="1"/>
          <p:nvPr>
            <p:ph type="sldNum" sz="quarter" idx="2"/>
          </p:nvPr>
        </p:nvSpPr>
        <p:spPr>
          <a:xfrm>
            <a:off x="8236371" y="6280641"/>
            <a:ext cx="281941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Rectangle 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Titeltekst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10" name="Hoofdtekst - niveau één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6.png"/><Relationship Id="rId4" Type="http://schemas.openxmlformats.org/officeDocument/2006/relationships/image" Target="../media/image1.jpeg"/><Relationship Id="rId5" Type="http://schemas.openxmlformats.org/officeDocument/2006/relationships/hyperlink" Target="http://IBouwgabbers.n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jpeg"/><Relationship Id="rId4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SENSORgegevens BEKIJKEN</a:t>
            </a:r>
          </a:p>
        </p:txBody>
      </p:sp>
      <p:sp>
        <p:nvSpPr>
          <p:cNvPr id="149" name="Subtitle 2"/>
          <p:cNvSpPr txBox="1"/>
          <p:nvPr>
            <p:ph type="subTitle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/>
          <a:p>
            <a:pPr/>
            <a:r>
              <a:t>door SANJAY &amp; ARVIND SESHAN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CREDITS</a:t>
            </a:r>
          </a:p>
        </p:txBody>
      </p:sp>
      <p:sp>
        <p:nvSpPr>
          <p:cNvPr id="217" name="Rectangle 4"/>
          <p:cNvSpPr/>
          <p:nvPr/>
        </p:nvSpPr>
        <p:spPr>
          <a:xfrm>
            <a:off x="575028" y="5782901"/>
            <a:ext cx="7734053" cy="52913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20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                        </a:t>
            </a:r>
            <a:br/>
            <a:r>
              <a:rPr>
                <a:solidFill>
                  <a:srgbClr val="000000"/>
                </a:solidFill>
              </a:rPr>
              <a:t>This work is licensed under a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Creative Commons Attribution-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NonCommercial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ShareAlike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 4.0 International License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18" name="Picture 5" descr="Picture 5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2510" y="5253616"/>
            <a:ext cx="1479092" cy="52104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lide Number Placeholder 6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Content Placeholder 2"/>
          <p:cNvSpPr txBox="1"/>
          <p:nvPr>
            <p:ph type="body" sz="quarter" idx="1"/>
          </p:nvPr>
        </p:nvSpPr>
        <p:spPr>
          <a:xfrm>
            <a:off x="457199" y="1317983"/>
            <a:ext cx="8245476" cy="1145346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 is gecreëerd door Sanjay Seshan en Arvind Seshan voor SPIKE Prime Lessons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lessen zijn door Roel van der Linden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Bouwgabbers.nl</a:t>
            </a:r>
            <a:r>
              <a:t>) vertaald in het Nederlands 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Meer lessen zijn beschikbaar op: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" invalidUrl="" action="ppaction://hlinkshowjump?jump=nextslide" tgtFrame="" tooltip="" history="1" highlightClick="0" endSnd="0"/>
              </a:rPr>
              <a:t>www.primelessons.org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52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lesdoelen</a:t>
            </a:r>
          </a:p>
        </p:txBody>
      </p:sp>
      <p:sp>
        <p:nvSpPr>
          <p:cNvPr id="153" name="Content Placeholder 2"/>
          <p:cNvSpPr txBox="1"/>
          <p:nvPr>
            <p:ph type="body" sz="half" idx="1"/>
          </p:nvPr>
        </p:nvSpPr>
        <p:spPr>
          <a:xfrm>
            <a:off x="155087" y="1140006"/>
            <a:ext cx="8831582" cy="2409221"/>
          </a:xfrm>
          <a:prstGeom prst="rect">
            <a:avLst/>
          </a:prstGeom>
        </p:spPr>
        <p:txBody>
          <a:bodyPr/>
          <a:lstStyle>
            <a:lvl1pPr marL="431800" indent="-431800">
              <a:buClrTx/>
              <a:buSzPct val="97000"/>
              <a:buBlip>
                <a:blip r:embed="rId2"/>
              </a:buBlip>
            </a:lvl1pPr>
          </a:lstStyle>
          <a:p>
            <a:pPr/>
            <a:r>
              <a:t>Leer hoe de sensorgegevens (waarden) van SPIKE Prime te bekijken zijn.</a:t>
            </a:r>
          </a:p>
        </p:txBody>
      </p:sp>
      <p:sp>
        <p:nvSpPr>
          <p:cNvPr id="154" name="Slide Number Placeholder 6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0" t="0" r="8346" b="36913"/>
          <a:stretch>
            <a:fillRect/>
          </a:stretch>
        </p:blipFill>
        <p:spPr>
          <a:xfrm>
            <a:off x="2171595" y="4267234"/>
            <a:ext cx="4731623" cy="81723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58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Waarom heb je sensorgegevens nodig?</a:t>
            </a:r>
          </a:p>
        </p:txBody>
      </p:sp>
      <p:sp>
        <p:nvSpPr>
          <p:cNvPr id="159" name="Content Placeholder 2"/>
          <p:cNvSpPr txBox="1"/>
          <p:nvPr>
            <p:ph type="body" idx="1"/>
          </p:nvPr>
        </p:nvSpPr>
        <p:spPr>
          <a:xfrm>
            <a:off x="155087" y="1140005"/>
            <a:ext cx="8831582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Sensorgegevens (waarden) kunnen gebruikt worden om:</a:t>
            </a:r>
          </a:p>
          <a:p>
            <a:pPr lvl="1" marL="812800" indent="-431800">
              <a:buClrTx/>
              <a:buSzPct val="97000"/>
              <a:buBlip>
                <a:blip r:embed="rId2"/>
              </a:buBlip>
              <a:defRPr sz="1600"/>
            </a:pPr>
            <a:r>
              <a:t>Gemakkelijker te programmeren (niet meer raden en controleren !!) </a:t>
            </a:r>
          </a:p>
          <a:p>
            <a:pPr lvl="1" marL="812800" indent="-431800">
              <a:buClrTx/>
              <a:buSzPct val="97000"/>
              <a:buBlip>
                <a:blip r:embed="rId2"/>
              </a:buBlip>
              <a:defRPr sz="1600"/>
            </a:pPr>
            <a:r>
              <a:t>Nauwkeuriger te programmeren</a:t>
            </a:r>
          </a:p>
          <a:p>
            <a:pPr lvl="1" marL="812800" indent="-431800">
              <a:buClrTx/>
              <a:buSzPct val="97000"/>
              <a:buBlip>
                <a:blip r:embed="rId2"/>
              </a:buBlip>
              <a:defRPr sz="1600"/>
            </a:pPr>
            <a:r>
              <a:t>Code te debuggen en problemen op te bouwen</a:t>
            </a:r>
          </a:p>
          <a:p>
            <a:pPr/>
            <a:endParaRPr sz="1600"/>
          </a:p>
          <a:p>
            <a:pPr/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SPIKE Prime heeft geen scherm, maar bekijk de sensorgegevens wel via het Hub Dashboard.</a:t>
            </a:r>
          </a:p>
        </p:txBody>
      </p:sp>
      <p:sp>
        <p:nvSpPr>
          <p:cNvPr id="160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pic>
        <p:nvPicPr>
          <p:cNvPr id="1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4720" r="0" b="0"/>
          <a:stretch>
            <a:fillRect/>
          </a:stretch>
        </p:blipFill>
        <p:spPr>
          <a:xfrm>
            <a:off x="159493" y="1177852"/>
            <a:ext cx="3520970" cy="252104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De hub moet verbonden zijn</a:t>
            </a:r>
          </a:p>
        </p:txBody>
      </p:sp>
      <p:sp>
        <p:nvSpPr>
          <p:cNvPr id="165" name="Content Placeholder 6"/>
          <p:cNvSpPr txBox="1"/>
          <p:nvPr>
            <p:ph type="body" sz="half" idx="1"/>
          </p:nvPr>
        </p:nvSpPr>
        <p:spPr>
          <a:xfrm>
            <a:off x="3942079" y="1242219"/>
            <a:ext cx="5042429" cy="2756737"/>
          </a:xfrm>
          <a:prstGeom prst="rect">
            <a:avLst/>
          </a:prstGeom>
        </p:spPr>
        <p:txBody>
          <a:bodyPr/>
          <a:lstStyle>
            <a:lvl1pPr marL="431800" indent="-431800">
              <a:buClrTx/>
              <a:buSzPct val="97000"/>
              <a:buBlip>
                <a:blip r:embed="rId3"/>
              </a:buBlip>
            </a:lvl1pPr>
          </a:lstStyle>
          <a:p>
            <a:pPr/>
            <a:r>
              <a:t>Om sensorgegevens te bekijken, moet de Hub verbonden zijn met de applicatie.</a:t>
            </a:r>
          </a:p>
        </p:txBody>
      </p:sp>
      <p:sp>
        <p:nvSpPr>
          <p:cNvPr id="166" name="Rectangle 9"/>
          <p:cNvSpPr/>
          <p:nvPr/>
        </p:nvSpPr>
        <p:spPr>
          <a:xfrm>
            <a:off x="1245461" y="1374409"/>
            <a:ext cx="325642" cy="312616"/>
          </a:xfrm>
          <a:prstGeom prst="rect">
            <a:avLst/>
          </a:prstGeom>
          <a:ln w="57150" cap="rnd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Straight Connector 10"/>
          <p:cNvSpPr/>
          <p:nvPr/>
        </p:nvSpPr>
        <p:spPr>
          <a:xfrm>
            <a:off x="1571102" y="1374409"/>
            <a:ext cx="3000899" cy="2624546"/>
          </a:xfrm>
          <a:prstGeom prst="line">
            <a:avLst/>
          </a:prstGeom>
          <a:ln w="2222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traight Connector 11"/>
          <p:cNvSpPr/>
          <p:nvPr/>
        </p:nvSpPr>
        <p:spPr>
          <a:xfrm>
            <a:off x="1245461" y="1687024"/>
            <a:ext cx="690284" cy="2333565"/>
          </a:xfrm>
          <a:prstGeom prst="line">
            <a:avLst/>
          </a:prstGeom>
          <a:ln w="2222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1495" y="4020589"/>
            <a:ext cx="2567197" cy="19989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0" name="Rectangle 22"/>
          <p:cNvSpPr/>
          <p:nvPr/>
        </p:nvSpPr>
        <p:spPr>
          <a:xfrm>
            <a:off x="3024745" y="5768340"/>
            <a:ext cx="472968" cy="223899"/>
          </a:xfrm>
          <a:prstGeom prst="rect">
            <a:avLst/>
          </a:prstGeom>
          <a:ln w="19050" cap="rnd">
            <a:solidFill>
              <a:srgbClr val="00B050"/>
            </a:solidFill>
          </a:ln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Slide Number Placeholder 13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Sensorgegevens via projectpagina</a:t>
            </a:r>
          </a:p>
        </p:txBody>
      </p:sp>
      <p:pic>
        <p:nvPicPr>
          <p:cNvPr id="175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294" y="2426804"/>
            <a:ext cx="6105526" cy="3152776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176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Content Placeholder 6"/>
          <p:cNvSpPr txBox="1"/>
          <p:nvPr/>
        </p:nvSpPr>
        <p:spPr>
          <a:xfrm>
            <a:off x="220980" y="1396036"/>
            <a:ext cx="8616156" cy="68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31800" indent="-431800" defTabSz="457200">
              <a:spcBef>
                <a:spcPts val="600"/>
              </a:spcBef>
              <a:buSzPct val="97000"/>
              <a:buBlip>
                <a:blip r:embed="rId3"/>
              </a:buBlip>
            </a:lvl1pPr>
          </a:lstStyle>
          <a:p>
            <a:pPr/>
            <a:r>
              <a:t>Eenmaal verbonden met de hub, zijn sensor- en motorgegevens zichtbaar bovenaan elke projectpagina.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80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Sensorgegevens via DASHBOARD</a:t>
            </a:r>
          </a:p>
        </p:txBody>
      </p:sp>
      <p:sp>
        <p:nvSpPr>
          <p:cNvPr id="181" name="Content Placeholder 2"/>
          <p:cNvSpPr txBox="1"/>
          <p:nvPr>
            <p:ph type="body" sz="half" idx="1"/>
          </p:nvPr>
        </p:nvSpPr>
        <p:spPr>
          <a:xfrm>
            <a:off x="155087" y="1140005"/>
            <a:ext cx="4054964" cy="5082603"/>
          </a:xfrm>
          <a:prstGeom prst="rect">
            <a:avLst/>
          </a:prstGeom>
        </p:spPr>
        <p:txBody>
          <a:bodyPr/>
          <a:lstStyle>
            <a:lvl1pPr marL="431800" indent="-431800">
              <a:buClrTx/>
              <a:buSzPct val="97000"/>
              <a:buBlip>
                <a:blip r:embed="rId2"/>
              </a:buBlip>
            </a:lvl1pPr>
          </a:lstStyle>
          <a:p>
            <a:pPr/>
            <a:r>
              <a:t>Klik op het SPIKE Prime Hub-pictogram om naar het Hub-dashboard te gaan, daar zijn meer sensorgegevens te zien.</a:t>
            </a:r>
          </a:p>
        </p:txBody>
      </p:sp>
      <p:sp>
        <p:nvSpPr>
          <p:cNvPr id="182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875" y="2382179"/>
            <a:ext cx="4711327" cy="365760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84" name="Content Placeholder 5" descr="Content Placeholder 5"/>
          <p:cNvPicPr>
            <a:picLocks noChangeAspect="1"/>
          </p:cNvPicPr>
          <p:nvPr/>
        </p:nvPicPr>
        <p:blipFill>
          <a:blip r:embed="rId4">
            <a:extLst/>
          </a:blip>
          <a:srcRect l="4007" t="0" r="20330" b="60055"/>
          <a:stretch>
            <a:fillRect/>
          </a:stretch>
        </p:blipFill>
        <p:spPr>
          <a:xfrm>
            <a:off x="4648201" y="1238674"/>
            <a:ext cx="3752849" cy="10230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85" name="Rectangle 10"/>
          <p:cNvSpPr/>
          <p:nvPr/>
        </p:nvSpPr>
        <p:spPr>
          <a:xfrm>
            <a:off x="4695825" y="1750210"/>
            <a:ext cx="390525" cy="391110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88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Meer sensorgegevens via dashboard</a:t>
            </a:r>
          </a:p>
        </p:txBody>
      </p:sp>
      <p:sp>
        <p:nvSpPr>
          <p:cNvPr id="189" name="Content Placeholder 2"/>
          <p:cNvSpPr txBox="1"/>
          <p:nvPr>
            <p:ph type="body" sz="half" idx="1"/>
          </p:nvPr>
        </p:nvSpPr>
        <p:spPr>
          <a:xfrm>
            <a:off x="155087" y="1140005"/>
            <a:ext cx="4197839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Vanaf het Hub Dashboard is ook veel extra informatie over elke sensor en motor te zien die op de hub zijn aangesloten.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Selecteer de modus met de pijl-omlaag.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Zie ook de gegevens van de ingebouwde kantelsensor (gyro sensor).</a:t>
            </a:r>
          </a:p>
        </p:txBody>
      </p:sp>
      <p:sp>
        <p:nvSpPr>
          <p:cNvPr id="190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754" y="3903490"/>
            <a:ext cx="1871664" cy="211082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92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134" y="3919242"/>
            <a:ext cx="1784547" cy="207931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9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22050" t="18711" r="20393" b="50454"/>
          <a:stretch>
            <a:fillRect/>
          </a:stretch>
        </p:blipFill>
        <p:spPr>
          <a:xfrm>
            <a:off x="4562475" y="1568035"/>
            <a:ext cx="4294617" cy="182995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94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17047" y="3928335"/>
            <a:ext cx="2219326" cy="20859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95" name="TextBox 12"/>
          <p:cNvSpPr txBox="1"/>
          <p:nvPr/>
        </p:nvSpPr>
        <p:spPr>
          <a:xfrm>
            <a:off x="4512945" y="1215896"/>
            <a:ext cx="14897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Kantelensor</a:t>
            </a:r>
          </a:p>
        </p:txBody>
      </p:sp>
      <p:sp>
        <p:nvSpPr>
          <p:cNvPr id="196" name="TextBox 13"/>
          <p:cNvSpPr txBox="1"/>
          <p:nvPr/>
        </p:nvSpPr>
        <p:spPr>
          <a:xfrm>
            <a:off x="880770" y="3565447"/>
            <a:ext cx="14897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Kleurensensor</a:t>
            </a:r>
          </a:p>
        </p:txBody>
      </p:sp>
      <p:sp>
        <p:nvSpPr>
          <p:cNvPr id="197" name="TextBox 14"/>
          <p:cNvSpPr txBox="1"/>
          <p:nvPr/>
        </p:nvSpPr>
        <p:spPr>
          <a:xfrm>
            <a:off x="3537792" y="3583592"/>
            <a:ext cx="14897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Krachtsensor</a:t>
            </a:r>
          </a:p>
        </p:txBody>
      </p:sp>
      <p:sp>
        <p:nvSpPr>
          <p:cNvPr id="198" name="TextBox 15"/>
          <p:cNvSpPr txBox="1"/>
          <p:nvPr/>
        </p:nvSpPr>
        <p:spPr>
          <a:xfrm>
            <a:off x="5960909" y="3583592"/>
            <a:ext cx="212788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Afstandssensor</a:t>
            </a:r>
          </a:p>
        </p:txBody>
      </p:sp>
      <p:sp>
        <p:nvSpPr>
          <p:cNvPr id="199" name="Rectangle 16"/>
          <p:cNvSpPr/>
          <p:nvPr/>
        </p:nvSpPr>
        <p:spPr>
          <a:xfrm>
            <a:off x="1885950" y="4741060"/>
            <a:ext cx="263169" cy="187158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Rectangle 17"/>
          <p:cNvSpPr/>
          <p:nvPr/>
        </p:nvSpPr>
        <p:spPr>
          <a:xfrm>
            <a:off x="4438650" y="4445785"/>
            <a:ext cx="263169" cy="187158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Rectangle 18"/>
          <p:cNvSpPr/>
          <p:nvPr/>
        </p:nvSpPr>
        <p:spPr>
          <a:xfrm>
            <a:off x="7219950" y="4493410"/>
            <a:ext cx="263169" cy="187158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19"/>
          <p:cNvSpPr/>
          <p:nvPr/>
        </p:nvSpPr>
        <p:spPr>
          <a:xfrm>
            <a:off x="8324850" y="1759735"/>
            <a:ext cx="263169" cy="187158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Rectangle 20"/>
          <p:cNvSpPr/>
          <p:nvPr/>
        </p:nvSpPr>
        <p:spPr>
          <a:xfrm>
            <a:off x="4899762" y="2849023"/>
            <a:ext cx="263170" cy="187157"/>
          </a:xfrm>
          <a:prstGeom prst="rect">
            <a:avLst/>
          </a:prstGeom>
          <a:ln w="2857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206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Het belang van sensorgegevens</a:t>
            </a:r>
          </a:p>
        </p:txBody>
      </p:sp>
      <p:sp>
        <p:nvSpPr>
          <p:cNvPr id="207" name="Content Placeholder 2"/>
          <p:cNvSpPr txBox="1"/>
          <p:nvPr>
            <p:ph type="body" idx="1"/>
          </p:nvPr>
        </p:nvSpPr>
        <p:spPr>
          <a:xfrm>
            <a:off x="155087" y="1140005"/>
            <a:ext cx="8831582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Sensorgegevens kunnen helpen beter te programmeren en helpen ook bij het opsporen van fouten hij het programmeren.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Tijdens onze andere (volgende) lessen, wordt deze functie vaak gebruikt.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Bedenk bij het voltooien van elke uitdaging hoe sensorgegevens kunnen helpen.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Op de volgende pagina staan ​​veel verschillende voorbeelden om over na te denken.</a:t>
            </a:r>
          </a:p>
        </p:txBody>
      </p:sp>
      <p:sp>
        <p:nvSpPr>
          <p:cNvPr id="208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211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Wanneer kunnen sensorgegevens helpen?</a:t>
            </a:r>
          </a:p>
        </p:txBody>
      </p:sp>
      <p:sp>
        <p:nvSpPr>
          <p:cNvPr id="212" name="Content Placeholder 2"/>
          <p:cNvSpPr txBox="1"/>
          <p:nvPr>
            <p:ph type="body" idx="1"/>
          </p:nvPr>
        </p:nvSpPr>
        <p:spPr>
          <a:xfrm>
            <a:off x="155087" y="1140005"/>
            <a:ext cx="8831582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  <a:defRPr b="1"/>
            </a:pPr>
            <a:r>
              <a:t>Verminder gokken en controle</a:t>
            </a:r>
            <a:r>
              <a:rPr b="0"/>
              <a:t>: de robot moet een aantal graden draaien, maar weet niet zeker met hoeveel zonder te raden.</a:t>
            </a:r>
            <a:endParaRPr b="0"/>
          </a:p>
          <a:p>
            <a:pPr marL="431800" indent="-431800">
              <a:buClrTx/>
              <a:buSzPct val="97000"/>
              <a:buBlip>
                <a:blip r:embed="rId2"/>
              </a:buBlip>
              <a:defRPr b="1"/>
            </a:pPr>
            <a:r>
              <a:t>Fout opsporen in de code</a:t>
            </a:r>
            <a:r>
              <a:rPr b="0"/>
              <a:t>: de robot volgt de groene lijn niet zoals deze is geprogrammeerd. Waarom niet? Welke kleur denkt de robot dat de groene lijn is?</a:t>
            </a:r>
            <a:endParaRPr b="0"/>
          </a:p>
          <a:p>
            <a:pPr marL="431800" indent="-431800">
              <a:buClrTx/>
              <a:buSzPct val="97000"/>
              <a:buBlip>
                <a:blip r:embed="rId2"/>
              </a:buBlip>
              <a:defRPr b="1"/>
            </a:pPr>
            <a:r>
              <a:t>Controleer je bouwwerk: </a:t>
            </a:r>
            <a:r>
              <a:rPr b="0"/>
              <a:t>de krachtsensor is een beetje in de robot gebouwd. Wordt de krachtsensor wel voldoende ingedrukt? </a:t>
            </a:r>
            <a:endParaRPr b="0"/>
          </a:p>
          <a:p>
            <a:pPr marL="431800" indent="-431800">
              <a:buClrTx/>
              <a:buSzPct val="97000"/>
              <a:buBlip>
                <a:blip r:embed="rId2"/>
              </a:buBlip>
              <a:defRPr b="1"/>
            </a:pPr>
            <a:r>
              <a:t>Test sensoren: </a:t>
            </a:r>
            <a:r>
              <a:rPr b="0"/>
              <a:t>mijn robot moest stoppen wanneer de afstandssensor 20 cm verwijderd is, maar het lijkt eerder te stoppen. Werkt de sensor correct? Hoe kan ik zien wat de afstandssensor ziet?</a:t>
            </a:r>
          </a:p>
        </p:txBody>
      </p:sp>
      <p:sp>
        <p:nvSpPr>
          <p:cNvPr id="213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