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handoutMasterIdLst>
    <p:handoutMasterId r:id="rId12"/>
  </p:handoutMasterIdLst>
  <p:sldIdLst>
    <p:sldId id="275" r:id="rId2"/>
    <p:sldId id="273" r:id="rId3"/>
    <p:sldId id="289" r:id="rId4"/>
    <p:sldId id="262" r:id="rId5"/>
    <p:sldId id="263" r:id="rId6"/>
    <p:sldId id="264" r:id="rId7"/>
    <p:sldId id="265" r:id="rId8"/>
    <p:sldId id="270" r:id="rId9"/>
    <p:sldId id="29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5"/>
    <p:restoredTop sz="94613"/>
  </p:normalViewPr>
  <p:slideViewPr>
    <p:cSldViewPr snapToGrid="0" snapToObjects="1">
      <p:cViewPr varScale="1">
        <p:scale>
          <a:sx n="116" d="100"/>
          <a:sy n="116" d="100"/>
        </p:scale>
        <p:origin x="15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CE7C3-15EF-3D4E-BBD6-8B736995B7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xmlns="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 smtClean="0"/>
              <a:t>УРОКИ </a:t>
            </a:r>
            <a:r>
              <a:rPr lang="ru-RU" sz="3200" b="1" dirty="0" smtClean="0"/>
              <a:t>ПО </a:t>
            </a:r>
            <a:r>
              <a:rPr lang="en-US" sz="3200" b="1" dirty="0" smtClean="0"/>
              <a:t>SPIKE </a:t>
            </a:r>
            <a:r>
              <a:rPr lang="en-US" sz="3200" b="1" dirty="0" smtClean="0"/>
              <a:t>PRIME</a:t>
            </a:r>
            <a:endParaRPr lang="en-US" sz="3200" b="1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xmlns="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77D85E9-A902-49AC-B81A-E1927CD9478F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xmlns="" id="{69246F9B-D489-4626-97DF-03AE3CDC8E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xmlns="" id="{37139BC9-039C-4B50-AAC0-8EE374DF83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xmlns="" id="{FD16607A-B49B-4340-9CB0-383DD38651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xmlns="" id="{7547C26E-183C-4C66-B1E6-8C00410A6C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2016 EV3Lessons.com, Last edit 12/25/2019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754691"/>
            <a:ext cx="5815852" cy="1504844"/>
          </a:xfrm>
        </p:spPr>
        <p:txBody>
          <a:bodyPr/>
          <a:lstStyle/>
          <a:p>
            <a:r>
              <a:rPr lang="ru-RU" b="1" dirty="0"/>
              <a:t>Методы надежности</a:t>
            </a:r>
            <a:br>
              <a:rPr lang="ru-RU" b="1" dirty="0"/>
            </a:br>
            <a:endParaRPr lang="en-US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sanjay</a:t>
            </a:r>
            <a:r>
              <a:rPr lang="en-US" sz="1600" cap="all" dirty="0">
                <a:solidFill>
                  <a:schemeClr val="accent2"/>
                </a:solidFill>
              </a:rPr>
              <a:t> and </a:t>
            </a:r>
            <a:r>
              <a:rPr lang="en-US" sz="1600" cap="all" dirty="0" err="1">
                <a:solidFill>
                  <a:schemeClr val="accent2"/>
                </a:solidFill>
              </a:rPr>
              <a:t>Arvind</a:t>
            </a:r>
            <a:r>
              <a:rPr lang="en-US" sz="1600" cap="all" dirty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Узнаем, </a:t>
            </a:r>
            <a:r>
              <a:rPr lang="ru-RU" dirty="0"/>
              <a:t>как сделать </a:t>
            </a:r>
            <a:r>
              <a:rPr lang="ru-RU" dirty="0" smtClean="0"/>
              <a:t>робот </a:t>
            </a:r>
            <a:r>
              <a:rPr lang="ru-RU" dirty="0"/>
              <a:t>более </a:t>
            </a:r>
            <a:r>
              <a:rPr lang="ru-RU" dirty="0" smtClean="0"/>
              <a:t>надежным.</a:t>
            </a:r>
          </a:p>
          <a:p>
            <a:r>
              <a:rPr lang="ru-RU" dirty="0" smtClean="0"/>
              <a:t>Узнаем  о проблемах</a:t>
            </a:r>
            <a:r>
              <a:rPr lang="ru-RU" dirty="0"/>
              <a:t>, с которыми Вы </a:t>
            </a:r>
            <a:r>
              <a:rPr lang="ru-RU" dirty="0" smtClean="0"/>
              <a:t>можете  столкнуться.</a:t>
            </a:r>
          </a:p>
          <a:p>
            <a:r>
              <a:rPr lang="ru-RU" dirty="0" smtClean="0"/>
              <a:t>Узнаем возможные решения.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7015776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28C7F7C-D926-41ED-9637-51840EAD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8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416A11-65DE-4858-B333-94DB0333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Почему </a:t>
            </a:r>
            <a:r>
              <a:rPr lang="ru-RU" b="1" dirty="0" smtClean="0"/>
              <a:t>обсуждаем </a:t>
            </a:r>
            <a:r>
              <a:rPr lang="ru-RU" b="1" dirty="0"/>
              <a:t>надежность?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4A7A86-C678-49D5-B014-CE918867E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 Вы испытали разочарование </a:t>
            </a:r>
            <a:r>
              <a:rPr lang="ru-RU" dirty="0"/>
              <a:t>потому что робот не </a:t>
            </a:r>
            <a:r>
              <a:rPr lang="ru-RU" dirty="0" smtClean="0"/>
              <a:t>работал </a:t>
            </a:r>
            <a:r>
              <a:rPr lang="ru-RU" dirty="0"/>
              <a:t>как </a:t>
            </a:r>
            <a:r>
              <a:rPr lang="ru-RU" dirty="0" smtClean="0"/>
              <a:t>ожидали. </a:t>
            </a:r>
            <a:endParaRPr lang="ru-RU" dirty="0"/>
          </a:p>
          <a:p>
            <a:r>
              <a:rPr lang="ru-RU" dirty="0" smtClean="0"/>
              <a:t>Часто Вы их испытываете на </a:t>
            </a:r>
            <a:r>
              <a:rPr lang="ru-RU" dirty="0"/>
              <a:t>соревнованиях, таких как </a:t>
            </a:r>
            <a:r>
              <a:rPr lang="en-US" dirty="0"/>
              <a:t>FIRST LEGO League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Этот </a:t>
            </a:r>
            <a:r>
              <a:rPr lang="ru-RU" dirty="0"/>
              <a:t>урок </a:t>
            </a:r>
            <a:r>
              <a:rPr lang="ru-RU" dirty="0" smtClean="0"/>
              <a:t>освещает проблемы надежности с которыми столкнулись команды </a:t>
            </a:r>
            <a:r>
              <a:rPr lang="en-US" dirty="0"/>
              <a:t>FIRST LEGO </a:t>
            </a:r>
            <a:r>
              <a:rPr lang="en-US" dirty="0" smtClean="0"/>
              <a:t>League</a:t>
            </a:r>
            <a:r>
              <a:rPr lang="ru-RU" dirty="0" smtClean="0"/>
              <a:t>. </a:t>
            </a:r>
            <a:r>
              <a:rPr lang="ru-RU" dirty="0" smtClean="0"/>
              <a:t>Многие </a:t>
            </a:r>
            <a:r>
              <a:rPr lang="ru-RU" dirty="0" smtClean="0"/>
              <a:t>понятия </a:t>
            </a:r>
            <a:r>
              <a:rPr lang="ru-RU" dirty="0"/>
              <a:t>применимы к </a:t>
            </a:r>
            <a:r>
              <a:rPr lang="ru-RU" dirty="0" smtClean="0"/>
              <a:t>повседневным ситуациям.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55D4BB2-EF17-49C4-97A3-51A988AF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7519868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E77389-605B-41FF-BDCC-553B2D45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0941510-3871-4A70-9393-049041A230F8}"/>
              </a:ext>
            </a:extLst>
          </p:cNvPr>
          <p:cNvSpPr/>
          <p:nvPr/>
        </p:nvSpPr>
        <p:spPr>
          <a:xfrm>
            <a:off x="155088" y="5216066"/>
            <a:ext cx="8831580" cy="557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Посетите </a:t>
            </a:r>
            <a:r>
              <a:rPr lang="ru-RU" dirty="0">
                <a:solidFill>
                  <a:schemeClr val="tx1"/>
                </a:solidFill>
              </a:rPr>
              <a:t>FLLTutorials.com </a:t>
            </a:r>
            <a:r>
              <a:rPr lang="ru-RU" dirty="0" smtClean="0">
                <a:solidFill>
                  <a:schemeClr val="tx1"/>
                </a:solidFill>
              </a:rPr>
              <a:t>для изучения уроков которые были успешными в </a:t>
            </a:r>
            <a:r>
              <a:rPr lang="en-US" dirty="0">
                <a:solidFill>
                  <a:schemeClr val="tx1"/>
                </a:solidFill>
              </a:rPr>
              <a:t>FIRST LEGO League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8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Источники проблем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233304"/>
              </p:ext>
            </p:extLst>
          </p:nvPr>
        </p:nvGraphicFramePr>
        <p:xfrm>
          <a:off x="175260" y="1344706"/>
          <a:ext cx="8746864" cy="3572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3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734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335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Проблема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Влияние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496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Стартовое выравнивание не стабильно  от запуска к 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запуску.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Каждый запуск отличается и решения  работают не всегда.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2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Роботы не едут прямо долго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или поворачивают не точно.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Трудно предсказать местоположение робота точно.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2496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Ошибки накапливаются, когда Вы 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двигаетесь.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Сложные</a:t>
                      </a:r>
                      <a:r>
                        <a:rPr lang="ru-RU" baseline="0" dirty="0" smtClean="0"/>
                        <a:t> решения </a:t>
                      </a:r>
                      <a:r>
                        <a:rPr lang="ru-RU" dirty="0" smtClean="0"/>
                        <a:t>имеют тенденцию терпеть неудачу. Трудно сделать длинные решения от Базы до Дома.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335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Уровень заряда аккумулятора влияет на работу 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мотора.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Изменения, которые работают сегодня, не работают </a:t>
                      </a:r>
                      <a:r>
                        <a:rPr lang="ru-RU" dirty="0" smtClean="0"/>
                        <a:t>завтра.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7648822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C5F0EC5-E68E-4F8C-A032-6BF0FAFB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0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07C6A7D9-E99F-AC44-8200-7BF0B2210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88" y="3823602"/>
            <a:ext cx="2217933" cy="2236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29F6269-1D59-D644-9DDE-B69B69E61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320" y="1369307"/>
            <a:ext cx="2217933" cy="22368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Точка старта </a:t>
            </a:r>
            <a:r>
              <a:rPr lang="ru-RU" b="1" dirty="0"/>
              <a:t>Очень </a:t>
            </a:r>
            <a:r>
              <a:rPr lang="ru-RU" b="1" dirty="0" smtClean="0"/>
              <a:t>важна при Запуске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955475" cy="4654528"/>
          </a:xfrm>
        </p:spPr>
        <p:txBody>
          <a:bodyPr>
            <a:normAutofit/>
          </a:bodyPr>
          <a:lstStyle/>
          <a:p>
            <a:r>
              <a:rPr lang="ru-RU" dirty="0" smtClean="0"/>
              <a:t>В </a:t>
            </a:r>
            <a:r>
              <a:rPr lang="en-US" dirty="0"/>
              <a:t>FIRST LEGO League </a:t>
            </a:r>
            <a:r>
              <a:rPr lang="ru-RU" dirty="0" smtClean="0"/>
              <a:t>команды </a:t>
            </a:r>
            <a:r>
              <a:rPr lang="ru-RU" dirty="0"/>
              <a:t>должны выяснить, где </a:t>
            </a:r>
            <a:r>
              <a:rPr lang="ru-RU" dirty="0" smtClean="0"/>
              <a:t>старт в </a:t>
            </a:r>
            <a:r>
              <a:rPr lang="ru-RU" dirty="0"/>
              <a:t>области </a:t>
            </a:r>
            <a:r>
              <a:rPr lang="ru-RU" dirty="0" smtClean="0"/>
              <a:t>запуска:</a:t>
            </a:r>
            <a:endParaRPr lang="en-US" dirty="0"/>
          </a:p>
          <a:p>
            <a:pPr lvl="1"/>
            <a:r>
              <a:rPr lang="ru-RU" b="1" dirty="0" smtClean="0"/>
              <a:t>Зажим</a:t>
            </a:r>
            <a:r>
              <a:rPr lang="en-US" b="1" dirty="0" smtClean="0"/>
              <a:t>: </a:t>
            </a:r>
            <a:r>
              <a:rPr lang="ru-RU" dirty="0" smtClean="0"/>
              <a:t>линейка / стена </a:t>
            </a:r>
            <a:r>
              <a:rPr lang="ru-RU" dirty="0"/>
              <a:t>LEGO, </a:t>
            </a:r>
            <a:r>
              <a:rPr lang="ru-RU" dirty="0" smtClean="0"/>
              <a:t>у которой </a:t>
            </a:r>
            <a:r>
              <a:rPr lang="ru-RU" dirty="0"/>
              <a:t>Ваш робот может </a:t>
            </a:r>
            <a:r>
              <a:rPr lang="ru-RU" dirty="0" smtClean="0"/>
              <a:t>выровняется (красный </a:t>
            </a:r>
            <a:r>
              <a:rPr lang="ru-RU" dirty="0"/>
              <a:t>треугольник - </a:t>
            </a:r>
            <a:r>
              <a:rPr lang="ru-RU" dirty="0" smtClean="0"/>
              <a:t>например зажим),</a:t>
            </a:r>
          </a:p>
          <a:p>
            <a:pPr lvl="1"/>
            <a:r>
              <a:rPr lang="ru-RU" b="1" dirty="0" smtClean="0"/>
              <a:t>Начало в том же месте</a:t>
            </a:r>
            <a:r>
              <a:rPr lang="en-US" b="1" dirty="0" smtClean="0"/>
              <a:t>: </a:t>
            </a:r>
            <a:r>
              <a:rPr lang="ru-RU" dirty="0"/>
              <a:t>выберите одно место и </a:t>
            </a:r>
            <a:r>
              <a:rPr lang="ru-RU" dirty="0" smtClean="0"/>
              <a:t>начинайте </a:t>
            </a:r>
            <a:r>
              <a:rPr lang="ru-RU" dirty="0"/>
              <a:t>там, неважно, что </a:t>
            </a:r>
            <a:r>
              <a:rPr lang="ru-RU" dirty="0" smtClean="0"/>
              <a:t>задача простая,</a:t>
            </a:r>
          </a:p>
          <a:p>
            <a:pPr lvl="1"/>
            <a:r>
              <a:rPr lang="ru-RU" b="1" dirty="0"/>
              <a:t>Сетка / Радиальные Линии </a:t>
            </a:r>
            <a:r>
              <a:rPr lang="en-US" b="1" dirty="0" smtClean="0"/>
              <a:t>: </a:t>
            </a:r>
            <a:r>
              <a:rPr lang="ru-RU" dirty="0"/>
              <a:t>Используйте линии сетки, чтобы выбрать </a:t>
            </a:r>
            <a:r>
              <a:rPr lang="ru-RU" dirty="0" smtClean="0"/>
              <a:t>место старта для </a:t>
            </a:r>
            <a:r>
              <a:rPr lang="ru-RU" dirty="0"/>
              <a:t>каждого </a:t>
            </a:r>
            <a:r>
              <a:rPr lang="ru-RU" dirty="0" smtClean="0"/>
              <a:t>решения,</a:t>
            </a:r>
          </a:p>
          <a:p>
            <a:pPr lvl="1"/>
            <a:r>
              <a:rPr lang="ru-RU" b="1" dirty="0"/>
              <a:t>Слова: </a:t>
            </a:r>
            <a:r>
              <a:rPr lang="ru-RU" dirty="0" smtClean="0"/>
              <a:t>Запуск от логотипа </a:t>
            </a:r>
            <a:r>
              <a:rPr lang="en-US" dirty="0"/>
              <a:t>FIRST LEGO League</a:t>
            </a:r>
            <a:r>
              <a:rPr lang="ru-RU" dirty="0" smtClean="0"/>
              <a:t>. Вы можете использовать письмо в логотипе или границы изображения, чтобы выстроиться у линии.</a:t>
            </a:r>
            <a:endParaRPr lang="en-US" dirty="0" smtClean="0"/>
          </a:p>
          <a:p>
            <a:r>
              <a:rPr lang="ru-RU" dirty="0" smtClean="0"/>
              <a:t>Можно выровнять робота используя другие методы (следующий слайд).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7076978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668BC7B2-E05F-2F45-9DE1-A787AAC953FD}"/>
              </a:ext>
            </a:extLst>
          </p:cNvPr>
          <p:cNvGrpSpPr/>
          <p:nvPr/>
        </p:nvGrpSpPr>
        <p:grpSpPr>
          <a:xfrm>
            <a:off x="6625095" y="1892691"/>
            <a:ext cx="1690214" cy="1726050"/>
            <a:chOff x="6874067" y="1875179"/>
            <a:chExt cx="1690214" cy="1726050"/>
          </a:xfrm>
        </p:grpSpPr>
        <p:sp>
          <p:nvSpPr>
            <p:cNvPr id="8" name="Right Triangle 7"/>
            <p:cNvSpPr/>
            <p:nvPr/>
          </p:nvSpPr>
          <p:spPr>
            <a:xfrm>
              <a:off x="6920065" y="2492912"/>
              <a:ext cx="768731" cy="980312"/>
            </a:xfrm>
            <a:prstGeom prst="rtTriangle">
              <a:avLst/>
            </a:prstGeom>
            <a:solidFill>
              <a:srgbClr val="FFFFFF"/>
            </a:solidFill>
            <a:ln w="3810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 rot="13627525">
              <a:off x="7351439" y="2374897"/>
              <a:ext cx="674712" cy="701814"/>
              <a:chOff x="7631605" y="3030052"/>
              <a:chExt cx="674712" cy="701814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7765298" y="3030052"/>
                <a:ext cx="412218" cy="7018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631605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94907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 rot="16200000">
              <a:off x="6551818" y="2817314"/>
              <a:ext cx="11061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 smtClean="0"/>
                <a:t>Используете зажим</a:t>
              </a:r>
              <a:endParaRPr lang="en-US" sz="12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6200000">
              <a:off x="7958415" y="1887046"/>
              <a:ext cx="617733" cy="5939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0800000">
            <a:off x="7649203" y="4693283"/>
            <a:ext cx="674712" cy="701814"/>
            <a:chOff x="7631605" y="3030052"/>
            <a:chExt cx="674712" cy="701814"/>
          </a:xfrm>
        </p:grpSpPr>
        <p:sp>
          <p:nvSpPr>
            <p:cNvPr id="29" name="Rounded Rectangle 28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904510" y="4444025"/>
            <a:ext cx="821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Используйте линии сетки или </a:t>
            </a:r>
            <a:r>
              <a:rPr lang="ru-RU" sz="1200" dirty="0" smtClean="0"/>
              <a:t>границу</a:t>
            </a:r>
            <a:endParaRPr lang="en-US" sz="1200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381742" y="1505616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2BD57FD3-F796-024A-85EB-ED165D93804D}"/>
              </a:ext>
            </a:extLst>
          </p:cNvPr>
          <p:cNvCxnSpPr>
            <a:cxnSpLocks/>
          </p:cNvCxnSpPr>
          <p:nvPr/>
        </p:nvCxnSpPr>
        <p:spPr>
          <a:xfrm flipV="1">
            <a:off x="8022040" y="4078715"/>
            <a:ext cx="0" cy="5445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1E3DF4A-9EC4-4E26-B2E5-E5B28857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6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Ошибки со </a:t>
            </a:r>
            <a:r>
              <a:rPr lang="ru-RU" b="1" dirty="0" smtClean="0"/>
              <a:t>временем накапливаются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 тому времени, когда Вы </a:t>
            </a:r>
            <a:r>
              <a:rPr lang="ru-RU" dirty="0" smtClean="0"/>
              <a:t>доберётесь </a:t>
            </a:r>
            <a:r>
              <a:rPr lang="ru-RU" dirty="0"/>
              <a:t>до противоположной стороны стола, Вы </a:t>
            </a:r>
            <a:r>
              <a:rPr lang="ru-RU" dirty="0" smtClean="0"/>
              <a:t>отклонитесь он правильного положения.</a:t>
            </a:r>
          </a:p>
          <a:p>
            <a:r>
              <a:rPr lang="ru-RU" dirty="0"/>
              <a:t>Решение: Повторите методы выравнивания </a:t>
            </a:r>
            <a:r>
              <a:rPr lang="ru-RU" dirty="0" smtClean="0"/>
              <a:t>несколько раз при движении для повышения точности (</a:t>
            </a:r>
            <a:r>
              <a:rPr lang="ru-RU" dirty="0"/>
              <a:t>следующий слайд</a:t>
            </a:r>
            <a:r>
              <a:rPr lang="ru-RU" dirty="0" smtClean="0"/>
              <a:t>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6920258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778677" y="2944502"/>
            <a:ext cx="6351582" cy="560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39831" y="3059735"/>
            <a:ext cx="1187198" cy="63769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РешениеМодель</a:t>
            </a:r>
            <a:r>
              <a:rPr lang="ru-RU" dirty="0" smtClean="0"/>
              <a:t> 1</a:t>
            </a:r>
            <a:endParaRPr lang="en-US" dirty="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V="1">
            <a:off x="821768" y="4545675"/>
            <a:ext cx="6351582" cy="560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21469" y="4736191"/>
            <a:ext cx="1187198" cy="63769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РешениеМодель</a:t>
            </a:r>
            <a:r>
              <a:rPr lang="ru-RU" dirty="0"/>
              <a:t> </a:t>
            </a:r>
            <a:r>
              <a:rPr lang="ru-RU" dirty="0" smtClean="0"/>
              <a:t>2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F72F758-EB87-45E8-B01A-3C71CAE24D2D}"/>
              </a:ext>
            </a:extLst>
          </p:cNvPr>
          <p:cNvGrpSpPr/>
          <p:nvPr/>
        </p:nvGrpSpPr>
        <p:grpSpPr>
          <a:xfrm rot="21371424">
            <a:off x="592105" y="4420643"/>
            <a:ext cx="1199001" cy="1371767"/>
            <a:chOff x="6507213" y="1384746"/>
            <a:chExt cx="1199001" cy="137176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B5E70149-7C94-4954-AD05-E882F8F694A2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3" name="Rounded Rectangle 14">
                <a:extLst>
                  <a:ext uri="{FF2B5EF4-FFF2-40B4-BE49-F238E27FC236}">
                    <a16:creationId xmlns:a16="http://schemas.microsoft.com/office/drawing/2014/main" xmlns="" id="{68E2C5E1-D1FD-4E4C-9DDC-E84C9A1A3B82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15">
                <a:extLst>
                  <a:ext uri="{FF2B5EF4-FFF2-40B4-BE49-F238E27FC236}">
                    <a16:creationId xmlns:a16="http://schemas.microsoft.com/office/drawing/2014/main" xmlns="" id="{0A1283A7-19E4-493C-981F-1613E2EAC289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5" name="Rounded Rectangle 16">
                <a:extLst>
                  <a:ext uri="{FF2B5EF4-FFF2-40B4-BE49-F238E27FC236}">
                    <a16:creationId xmlns:a16="http://schemas.microsoft.com/office/drawing/2014/main" xmlns="" id="{E1C5A8B4-9FA6-4D2D-8EA9-C78F8EF447D3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4811263E-66E6-4901-BC55-6F43BBA6D3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744A59C-3C4B-4E27-BA4C-A344BC60906F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09158E1-6498-4DE3-9E6F-81C6E8302AEA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28AA6D95-E78A-4D7B-B7F7-FD2F348BCB3C}"/>
              </a:ext>
            </a:extLst>
          </p:cNvPr>
          <p:cNvGrpSpPr/>
          <p:nvPr/>
        </p:nvGrpSpPr>
        <p:grpSpPr>
          <a:xfrm rot="21371424">
            <a:off x="538058" y="2781749"/>
            <a:ext cx="1199001" cy="1371767"/>
            <a:chOff x="6507213" y="1384746"/>
            <a:chExt cx="1199001" cy="137176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6DDD75FE-4E15-4BDA-90D3-79790980FAFD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31" name="Rounded Rectangle 14">
                <a:extLst>
                  <a:ext uri="{FF2B5EF4-FFF2-40B4-BE49-F238E27FC236}">
                    <a16:creationId xmlns:a16="http://schemas.microsoft.com/office/drawing/2014/main" xmlns="" id="{A1416E28-CD2B-498F-BEBF-5FA7CCBD460D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15">
                <a:extLst>
                  <a:ext uri="{FF2B5EF4-FFF2-40B4-BE49-F238E27FC236}">
                    <a16:creationId xmlns:a16="http://schemas.microsoft.com/office/drawing/2014/main" xmlns="" id="{4E9D212E-FD76-48DF-AA45-496707093DDB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3" name="Rounded Rectangle 16">
                <a:extLst>
                  <a:ext uri="{FF2B5EF4-FFF2-40B4-BE49-F238E27FC236}">
                    <a16:creationId xmlns:a16="http://schemas.microsoft.com/office/drawing/2014/main" xmlns="" id="{4FF80E9B-BA8E-4C02-A2C3-FEB76B66E98B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xmlns="" id="{DE6832A3-EFCD-4356-B10C-A7A0EEAA50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C1FECBE0-7E68-4B26-841B-AD0F3919F04C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06DAACAD-B848-4429-9F0F-E4171300D305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E30E378-FCB0-4A8C-88B0-71F3D4F6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1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В каком месте вы находитесь на </a:t>
            </a:r>
            <a:r>
              <a:rPr lang="ru-RU" b="1" dirty="0"/>
              <a:t>столе Соревнования?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290918"/>
            <a:ext cx="5620055" cy="4869226"/>
          </a:xfrm>
        </p:spPr>
        <p:txBody>
          <a:bodyPr>
            <a:normAutofit/>
          </a:bodyPr>
          <a:lstStyle/>
          <a:p>
            <a:r>
              <a:rPr lang="ru-RU" dirty="0"/>
              <a:t>Это общие стратегии </a:t>
            </a:r>
            <a:r>
              <a:rPr lang="ru-RU" dirty="0" smtClean="0"/>
              <a:t>используемые для выравнивания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ru-RU" b="1" dirty="0" smtClean="0"/>
              <a:t>Выравнивание у стены </a:t>
            </a:r>
            <a:r>
              <a:rPr lang="ru-RU" dirty="0"/>
              <a:t>– </a:t>
            </a:r>
            <a:r>
              <a:rPr lang="ru-RU" dirty="0" smtClean="0"/>
              <a:t>возвращаемся назад к стене, </a:t>
            </a:r>
            <a:r>
              <a:rPr lang="ru-RU" dirty="0"/>
              <a:t>чтобы </a:t>
            </a:r>
            <a:r>
              <a:rPr lang="ru-RU" dirty="0" smtClean="0"/>
              <a:t>выровняться.</a:t>
            </a:r>
            <a:endParaRPr lang="en-US" dirty="0"/>
          </a:p>
          <a:p>
            <a:pPr lvl="1"/>
            <a:r>
              <a:rPr lang="ru-RU" b="1" dirty="0"/>
              <a:t>Квадрат / </a:t>
            </a:r>
            <a:r>
              <a:rPr lang="ru-RU" b="1" dirty="0" smtClean="0"/>
              <a:t>Выравнивание по  линии </a:t>
            </a:r>
            <a:r>
              <a:rPr lang="en-US" dirty="0" smtClean="0"/>
              <a:t>–</a:t>
            </a:r>
            <a:r>
              <a:rPr lang="ru-RU" dirty="0"/>
              <a:t> Если Вы двигаетесь </a:t>
            </a:r>
            <a:r>
              <a:rPr lang="ru-RU" dirty="0" smtClean="0"/>
              <a:t>под углом, </a:t>
            </a:r>
            <a:r>
              <a:rPr lang="ru-RU" dirty="0"/>
              <a:t>Вы можете </a:t>
            </a:r>
            <a:r>
              <a:rPr lang="ru-RU" dirty="0" smtClean="0"/>
              <a:t>выровняться по  </a:t>
            </a:r>
            <a:r>
              <a:rPr lang="ru-RU" dirty="0"/>
              <a:t>линия </a:t>
            </a:r>
            <a:r>
              <a:rPr lang="ru-RU" dirty="0" smtClean="0"/>
              <a:t>используя </a:t>
            </a:r>
            <a:r>
              <a:rPr lang="ru-RU" dirty="0"/>
              <a:t>два </a:t>
            </a:r>
            <a:r>
              <a:rPr lang="ru-RU" dirty="0" smtClean="0"/>
              <a:t>датчика цвета.</a:t>
            </a:r>
            <a:endParaRPr lang="en-US" dirty="0"/>
          </a:p>
          <a:p>
            <a:pPr lvl="1"/>
            <a:r>
              <a:rPr lang="ru-RU" b="1" dirty="0" smtClean="0"/>
              <a:t>Движение до линии </a:t>
            </a:r>
            <a:r>
              <a:rPr lang="en-US" dirty="0" smtClean="0"/>
              <a:t>– </a:t>
            </a:r>
            <a:r>
              <a:rPr lang="ru-RU" dirty="0" smtClean="0"/>
              <a:t>двигайтесь пока не доедете до линии, так  </a:t>
            </a:r>
            <a:r>
              <a:rPr lang="ru-RU" dirty="0"/>
              <a:t>Вы знаете, где </a:t>
            </a:r>
            <a:r>
              <a:rPr lang="ru-RU" dirty="0" smtClean="0"/>
              <a:t>находитесь </a:t>
            </a:r>
            <a:r>
              <a:rPr lang="ru-RU" dirty="0"/>
              <a:t>на </a:t>
            </a:r>
            <a:r>
              <a:rPr lang="ru-RU" dirty="0" smtClean="0"/>
              <a:t>мате.</a:t>
            </a:r>
          </a:p>
          <a:p>
            <a:pPr lvl="1"/>
            <a:r>
              <a:rPr lang="ru-RU" b="1" dirty="0"/>
              <a:t>Выравнивание по модели решения </a:t>
            </a:r>
            <a:r>
              <a:rPr lang="en-US" dirty="0"/>
              <a:t>– </a:t>
            </a:r>
            <a:r>
              <a:rPr lang="ru-RU" dirty="0"/>
              <a:t>Решение </a:t>
            </a:r>
            <a:r>
              <a:rPr lang="ru-RU" dirty="0" smtClean="0"/>
              <a:t>Модели задания, могут </a:t>
            </a:r>
            <a:r>
              <a:rPr lang="ru-RU" dirty="0"/>
              <a:t>использоваться, чтобы выровняться  </a:t>
            </a:r>
            <a:r>
              <a:rPr lang="ru-RU" dirty="0" smtClean="0"/>
              <a:t>напротив них.</a:t>
            </a:r>
            <a:endParaRPr lang="ru-RU" dirty="0"/>
          </a:p>
          <a:p>
            <a:pPr lvl="1"/>
            <a:endParaRPr lang="ru-RU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7490928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716194" y="4019734"/>
            <a:ext cx="1861911" cy="11139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59819" y="5090205"/>
            <a:ext cx="1187198" cy="53471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 Model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49862" y="2699659"/>
            <a:ext cx="1483679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7907452" y="2132015"/>
            <a:ext cx="1202134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202533" y="1855792"/>
            <a:ext cx="119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/>
              <a:t>Подъезжаем  </a:t>
            </a:r>
            <a:r>
              <a:rPr lang="ru-RU" sz="1200" b="1" dirty="0"/>
              <a:t>задним ходом к </a:t>
            </a:r>
            <a:r>
              <a:rPr lang="ru-RU" sz="1200" b="1" dirty="0" smtClean="0"/>
              <a:t>стене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340930" y="3345183"/>
            <a:ext cx="9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/>
              <a:t>Квадрат или линия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173023" y="4369435"/>
            <a:ext cx="1257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Выравнивание по модели решения</a:t>
            </a:r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054534" y="1508948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A07A327-6F1F-4B27-AC79-3837EEEA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B71A0E5F-95F8-472D-9350-31B8DEA295CE}"/>
              </a:ext>
            </a:extLst>
          </p:cNvPr>
          <p:cNvGrpSpPr/>
          <p:nvPr/>
        </p:nvGrpSpPr>
        <p:grpSpPr>
          <a:xfrm rot="3938648">
            <a:off x="7387963" y="2923022"/>
            <a:ext cx="846901" cy="1003535"/>
            <a:chOff x="6393553" y="1212888"/>
            <a:chExt cx="1278489" cy="151494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31100029-A386-4113-941B-724453E1AEBF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29"/>
              <a:chOff x="6310708" y="2223671"/>
              <a:chExt cx="809489" cy="898562"/>
            </a:xfrm>
          </p:grpSpPr>
          <p:sp>
            <p:nvSpPr>
              <p:cNvPr id="40" name="Rounded Rectangle 14">
                <a:extLst>
                  <a:ext uri="{FF2B5EF4-FFF2-40B4-BE49-F238E27FC236}">
                    <a16:creationId xmlns:a16="http://schemas.microsoft.com/office/drawing/2014/main" xmlns="" id="{708C4082-F7DA-42B7-A1B4-A2A58A899193}"/>
                  </a:ext>
                </a:extLst>
              </p:cNvPr>
              <p:cNvSpPr/>
              <p:nvPr/>
            </p:nvSpPr>
            <p:spPr>
              <a:xfrm>
                <a:off x="6451828" y="2223671"/>
                <a:ext cx="519438" cy="898562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15">
                <a:extLst>
                  <a:ext uri="{FF2B5EF4-FFF2-40B4-BE49-F238E27FC236}">
                    <a16:creationId xmlns:a16="http://schemas.microsoft.com/office/drawing/2014/main" xmlns="" id="{C058D46B-24AB-4690-984B-8A30F8EEB76B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2" name="Rounded Rectangle 16">
                <a:extLst>
                  <a:ext uri="{FF2B5EF4-FFF2-40B4-BE49-F238E27FC236}">
                    <a16:creationId xmlns:a16="http://schemas.microsoft.com/office/drawing/2014/main" xmlns="" id="{0C9E3E98-C752-44F1-B0D6-08D1CBA55116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7B5E3A7D-5901-475B-95E7-0065F9B829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1368" y="2252013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BE39B1BB-7D60-4DEF-8C33-EF32E7FB692C}"/>
                </a:ext>
              </a:extLst>
            </p:cNvPr>
            <p:cNvSpPr txBox="1"/>
            <p:nvPr/>
          </p:nvSpPr>
          <p:spPr>
            <a:xfrm>
              <a:off x="6437625" y="121288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5BA318F3-6A3E-4BEA-9E35-7D5215E9A47D}"/>
                </a:ext>
              </a:extLst>
            </p:cNvPr>
            <p:cNvSpPr txBox="1"/>
            <p:nvPr/>
          </p:nvSpPr>
          <p:spPr>
            <a:xfrm>
              <a:off x="6393553" y="2358501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1C8929E6-ACFD-4DC6-9AEF-F96F54950920}"/>
              </a:ext>
            </a:extLst>
          </p:cNvPr>
          <p:cNvSpPr>
            <a:spLocks noChangeAspect="1"/>
          </p:cNvSpPr>
          <p:nvPr/>
        </p:nvSpPr>
        <p:spPr>
          <a:xfrm rot="9338648">
            <a:off x="7905041" y="3638737"/>
            <a:ext cx="167550" cy="142791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41405E7C-E5B9-4E30-BB26-CE74958D51B8}"/>
              </a:ext>
            </a:extLst>
          </p:cNvPr>
          <p:cNvGrpSpPr/>
          <p:nvPr/>
        </p:nvGrpSpPr>
        <p:grpSpPr>
          <a:xfrm rot="16200000">
            <a:off x="7406319" y="1818061"/>
            <a:ext cx="846901" cy="1003535"/>
            <a:chOff x="6393553" y="1212888"/>
            <a:chExt cx="1278489" cy="151494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F7E78712-535E-4180-9D94-0CEC882025D2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29"/>
              <a:chOff x="6310708" y="2223671"/>
              <a:chExt cx="809489" cy="898562"/>
            </a:xfrm>
          </p:grpSpPr>
          <p:sp>
            <p:nvSpPr>
              <p:cNvPr id="49" name="Rounded Rectangle 14">
                <a:extLst>
                  <a:ext uri="{FF2B5EF4-FFF2-40B4-BE49-F238E27FC236}">
                    <a16:creationId xmlns:a16="http://schemas.microsoft.com/office/drawing/2014/main" xmlns="" id="{C67900D0-75BE-4A7F-AB62-E789CE45C6A9}"/>
                  </a:ext>
                </a:extLst>
              </p:cNvPr>
              <p:cNvSpPr/>
              <p:nvPr/>
            </p:nvSpPr>
            <p:spPr>
              <a:xfrm>
                <a:off x="6451828" y="2223671"/>
                <a:ext cx="519438" cy="898562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15">
                <a:extLst>
                  <a:ext uri="{FF2B5EF4-FFF2-40B4-BE49-F238E27FC236}">
                    <a16:creationId xmlns:a16="http://schemas.microsoft.com/office/drawing/2014/main" xmlns="" id="{89608D6C-7539-4B83-B3E4-41CE678C192A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51" name="Rounded Rectangle 16">
                <a:extLst>
                  <a:ext uri="{FF2B5EF4-FFF2-40B4-BE49-F238E27FC236}">
                    <a16:creationId xmlns:a16="http://schemas.microsoft.com/office/drawing/2014/main" xmlns="" id="{12BDF4FB-3DDF-48EA-AB13-CE0646706619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FE14D493-7737-42E8-9DD6-1373266184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1368" y="2252013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20BBC520-6C66-4AA3-8E2D-B7F4B55787F8}"/>
                </a:ext>
              </a:extLst>
            </p:cNvPr>
            <p:cNvSpPr txBox="1"/>
            <p:nvPr/>
          </p:nvSpPr>
          <p:spPr>
            <a:xfrm>
              <a:off x="6437625" y="121288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9138181D-C5FE-4F11-A68D-9C97A5560DD7}"/>
                </a:ext>
              </a:extLst>
            </p:cNvPr>
            <p:cNvSpPr txBox="1"/>
            <p:nvPr/>
          </p:nvSpPr>
          <p:spPr>
            <a:xfrm>
              <a:off x="6393553" y="2358501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9414484F-5F9C-421E-B8DA-2264F8D7FF31}"/>
              </a:ext>
            </a:extLst>
          </p:cNvPr>
          <p:cNvGrpSpPr/>
          <p:nvPr/>
        </p:nvGrpSpPr>
        <p:grpSpPr>
          <a:xfrm rot="5400000">
            <a:off x="7583301" y="4167990"/>
            <a:ext cx="846901" cy="1003535"/>
            <a:chOff x="6393553" y="1212888"/>
            <a:chExt cx="1278489" cy="151494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xmlns="" id="{C54E778A-549B-45DF-BC16-E793667C8FB4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29"/>
              <a:chOff x="6310708" y="2223671"/>
              <a:chExt cx="809489" cy="898562"/>
            </a:xfrm>
          </p:grpSpPr>
          <p:sp>
            <p:nvSpPr>
              <p:cNvPr id="57" name="Rounded Rectangle 14">
                <a:extLst>
                  <a:ext uri="{FF2B5EF4-FFF2-40B4-BE49-F238E27FC236}">
                    <a16:creationId xmlns:a16="http://schemas.microsoft.com/office/drawing/2014/main" xmlns="" id="{3E625071-A1BD-4C6C-9398-658442A1CA3F}"/>
                  </a:ext>
                </a:extLst>
              </p:cNvPr>
              <p:cNvSpPr/>
              <p:nvPr/>
            </p:nvSpPr>
            <p:spPr>
              <a:xfrm>
                <a:off x="6451828" y="2223671"/>
                <a:ext cx="519438" cy="898562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ounded Rectangle 15">
                <a:extLst>
                  <a:ext uri="{FF2B5EF4-FFF2-40B4-BE49-F238E27FC236}">
                    <a16:creationId xmlns:a16="http://schemas.microsoft.com/office/drawing/2014/main" xmlns="" id="{9020C03C-F74A-48E5-BDBD-71A93101BF95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59" name="Rounded Rectangle 16">
                <a:extLst>
                  <a:ext uri="{FF2B5EF4-FFF2-40B4-BE49-F238E27FC236}">
                    <a16:creationId xmlns:a16="http://schemas.microsoft.com/office/drawing/2014/main" xmlns="" id="{96E72217-AADF-4A6A-BA3E-9BF85C9C0F0F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xmlns="" id="{9B456963-AF8E-4B2F-AA86-794F09D9E9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1368" y="2252013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51A14283-9F06-4B9E-B334-142F640614D8}"/>
                </a:ext>
              </a:extLst>
            </p:cNvPr>
            <p:cNvSpPr txBox="1"/>
            <p:nvPr/>
          </p:nvSpPr>
          <p:spPr>
            <a:xfrm>
              <a:off x="6437625" y="121288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14A97573-20E5-4F34-BE2F-D1B0408C1341}"/>
                </a:ext>
              </a:extLst>
            </p:cNvPr>
            <p:cNvSpPr txBox="1"/>
            <p:nvPr/>
          </p:nvSpPr>
          <p:spPr>
            <a:xfrm>
              <a:off x="6393553" y="2358501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2D3A903B-A3A7-4570-A0CB-1E00574A43B9}"/>
              </a:ext>
            </a:extLst>
          </p:cNvPr>
          <p:cNvSpPr>
            <a:spLocks noChangeAspect="1"/>
          </p:cNvSpPr>
          <p:nvPr/>
        </p:nvSpPr>
        <p:spPr>
          <a:xfrm rot="9338648">
            <a:off x="7719153" y="1917917"/>
            <a:ext cx="167550" cy="142791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79794F5B-3821-4948-8108-D4D608583E81}"/>
              </a:ext>
            </a:extLst>
          </p:cNvPr>
          <p:cNvSpPr>
            <a:spLocks noChangeAspect="1"/>
          </p:cNvSpPr>
          <p:nvPr/>
        </p:nvSpPr>
        <p:spPr>
          <a:xfrm rot="9338648">
            <a:off x="7961587" y="4926080"/>
            <a:ext cx="167550" cy="142791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2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Другие факторы </a:t>
            </a:r>
            <a:r>
              <a:rPr lang="ru-RU" b="1" dirty="0" smtClean="0"/>
              <a:t>надежности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Заряд аккумулятора:</a:t>
            </a:r>
            <a:endParaRPr lang="en-US" dirty="0"/>
          </a:p>
          <a:p>
            <a:pPr lvl="1"/>
            <a:r>
              <a:rPr lang="ru-RU" dirty="0" smtClean="0"/>
              <a:t>Программирование и управление роботом при низком уровне заряда аккумулятора и полностью заряженном аккумуляторе отличаются.</a:t>
            </a:r>
            <a:endParaRPr lang="en-US" dirty="0"/>
          </a:p>
          <a:p>
            <a:pPr lvl="2"/>
            <a:r>
              <a:rPr lang="ru-RU" dirty="0" smtClean="0"/>
              <a:t>Моторы ведут </a:t>
            </a:r>
            <a:r>
              <a:rPr lang="ru-RU" dirty="0"/>
              <a:t>себя </a:t>
            </a:r>
            <a:r>
              <a:rPr lang="ru-RU" dirty="0" smtClean="0"/>
              <a:t>по разному при низком </a:t>
            </a:r>
            <a:r>
              <a:rPr lang="ru-RU" dirty="0"/>
              <a:t>уровнем </a:t>
            </a:r>
            <a:r>
              <a:rPr lang="ru-RU" dirty="0" smtClean="0"/>
              <a:t>заряда.</a:t>
            </a:r>
            <a:endParaRPr lang="ru-RU" dirty="0"/>
          </a:p>
          <a:p>
            <a:pPr lvl="2"/>
            <a:r>
              <a:rPr lang="ru-RU" dirty="0"/>
              <a:t>И</a:t>
            </a:r>
            <a:r>
              <a:rPr lang="ru-RU" dirty="0" smtClean="0"/>
              <a:t>спользование </a:t>
            </a:r>
            <a:r>
              <a:rPr lang="ru-RU" dirty="0"/>
              <a:t>датчиков </a:t>
            </a:r>
            <a:r>
              <a:rPr lang="ru-RU" dirty="0" smtClean="0"/>
              <a:t>не зависит от уровня заряда.</a:t>
            </a:r>
            <a:endParaRPr lang="en-US" dirty="0"/>
          </a:p>
          <a:p>
            <a:r>
              <a:rPr lang="ru-RU" dirty="0" smtClean="0"/>
              <a:t>Детали LEGO ослабляются со временем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ru-RU" dirty="0" smtClean="0"/>
              <a:t>Прижмите плотно детали LEGO </a:t>
            </a:r>
            <a:r>
              <a:rPr lang="ru-RU" dirty="0"/>
              <a:t>в ключевых областях перед </a:t>
            </a:r>
            <a:r>
              <a:rPr lang="ru-RU" dirty="0" smtClean="0"/>
              <a:t>движением – положение датчиков  может измениться по сравнению с предыдущий заездом.</a:t>
            </a:r>
            <a:endParaRPr lang="en-US" dirty="0"/>
          </a:p>
          <a:p>
            <a:pPr lvl="1"/>
            <a:r>
              <a:rPr lang="ru-RU" dirty="0" smtClean="0"/>
              <a:t>Проверьте провода от </a:t>
            </a:r>
            <a:r>
              <a:rPr lang="ru-RU" dirty="0"/>
              <a:t>датчиков и </a:t>
            </a:r>
            <a:r>
              <a:rPr lang="ru-RU" dirty="0" smtClean="0"/>
              <a:t>моторов. </a:t>
            </a:r>
            <a:r>
              <a:rPr lang="ru-RU" dirty="0"/>
              <a:t>Они </a:t>
            </a:r>
            <a:r>
              <a:rPr lang="ru-RU" dirty="0" smtClean="0"/>
              <a:t>отсоединяются свободно.</a:t>
            </a:r>
            <a:endParaRPr lang="en-US" dirty="0"/>
          </a:p>
          <a:p>
            <a:r>
              <a:rPr lang="ru-RU" dirty="0" smtClean="0"/>
              <a:t>Моторы и </a:t>
            </a:r>
            <a:r>
              <a:rPr lang="ru-RU" dirty="0"/>
              <a:t>датчики не всегда </a:t>
            </a:r>
            <a:r>
              <a:rPr lang="ru-RU" dirty="0" smtClean="0"/>
              <a:t>согласованы:</a:t>
            </a:r>
            <a:endParaRPr lang="en-US" dirty="0"/>
          </a:p>
          <a:p>
            <a:pPr lvl="1"/>
            <a:r>
              <a:rPr lang="ru-RU" dirty="0"/>
              <a:t>Некоторые команды </a:t>
            </a:r>
            <a:r>
              <a:rPr lang="ru-RU"/>
              <a:t>проверяют </a:t>
            </a:r>
            <a:r>
              <a:rPr lang="ru-RU" smtClean="0"/>
              <a:t>моторы, </a:t>
            </a:r>
            <a:r>
              <a:rPr lang="ru-RU" dirty="0"/>
              <a:t>датчики и колеса, чтобы удостовериться, что они </a:t>
            </a:r>
            <a:r>
              <a:rPr lang="ru-RU" dirty="0" smtClean="0"/>
              <a:t>согласованы.</a:t>
            </a:r>
            <a:endParaRPr lang="en-US" dirty="0"/>
          </a:p>
          <a:p>
            <a:pPr lvl="1"/>
            <a:r>
              <a:rPr lang="ru-RU" dirty="0" smtClean="0"/>
              <a:t>У Вас никогда не будет идеальной пары.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705094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424787-68DA-45F2-B424-383A1D55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1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13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375</TotalTime>
  <Words>672</Words>
  <Application>Microsoft Office PowerPoint</Application>
  <PresentationFormat>Экран (4:3)</PresentationFormat>
  <Paragraphs>90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Методы надежности </vt:lpstr>
      <vt:lpstr>ЦЕЛЬ УРОКА</vt:lpstr>
      <vt:lpstr>Почему обсуждаем надежность?</vt:lpstr>
      <vt:lpstr>Источники проблем</vt:lpstr>
      <vt:lpstr>Точка старта Очень важна при Запуске</vt:lpstr>
      <vt:lpstr>Ошибки со временем накапливаются</vt:lpstr>
      <vt:lpstr>В каком месте вы находитесь на столе Соревнования?</vt:lpstr>
      <vt:lpstr>Другие факторы надежности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xupypr</cp:lastModifiedBy>
  <cp:revision>39</cp:revision>
  <dcterms:created xsi:type="dcterms:W3CDTF">2019-12-31T03:18:51Z</dcterms:created>
  <dcterms:modified xsi:type="dcterms:W3CDTF">2020-06-14T04:50:08Z</dcterms:modified>
</cp:coreProperties>
</file>