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94" r:id="rId4"/>
    <p:sldId id="295" r:id="rId5"/>
    <p:sldId id="296" r:id="rId6"/>
    <p:sldId id="297" r:id="rId7"/>
    <p:sldId id="298" r:id="rId8"/>
    <p:sldId id="300" r:id="rId9"/>
    <p:sldId id="299" r:id="rId10"/>
    <p:sldId id="30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</a:t>
            </a:r>
            <a:r>
              <a:rPr lang="ru-RU" sz="3200" b="1" baseline="0" dirty="0"/>
              <a:t>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ВЫРАВНИВАНИЕ ПО ЛИНИИ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роботу добраться и выровняться по линии.</a:t>
            </a:r>
          </a:p>
          <a:p>
            <a:r>
              <a:rPr lang="ru-RU" dirty="0"/>
              <a:t>Узнаем, как выравнивание по линии может помочь роботу.</a:t>
            </a:r>
          </a:p>
          <a:p>
            <a:r>
              <a:rPr lang="ru-RU" dirty="0"/>
              <a:t>Изучите, как улучшить код для выравнивания для повторения выравнивания.</a:t>
            </a:r>
          </a:p>
          <a:p>
            <a:r>
              <a:rPr lang="ru-RU" dirty="0"/>
              <a:t>На практике создадим полезный Мой Блок.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9" y="2705195"/>
            <a:ext cx="5153025" cy="2847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10DF7-36D9-4787-88E1-5C701426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ОБЗОР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A384-FC4A-4B03-B2E6-8D291DF4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Управление Движением позволяет Вам управлять обоими моторами одновременно.</a:t>
            </a:r>
          </a:p>
          <a:p>
            <a:r>
              <a:rPr lang="ru-RU" dirty="0"/>
              <a:t>Что, если Мы хотим двигать или остановить один мотор?</a:t>
            </a:r>
            <a:endParaRPr lang="en-US" dirty="0"/>
          </a:p>
          <a:p>
            <a:pPr lvl="1"/>
            <a:r>
              <a:rPr lang="ru-RU" dirty="0"/>
              <a:t>Используем Блоки Моторов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0252-243A-421F-BC9E-3AEBE0F8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E582-943B-4D45-AF50-3129D7D6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F4396F5-9D33-49BA-85FA-623ABE310C6A}"/>
              </a:ext>
            </a:extLst>
          </p:cNvPr>
          <p:cNvSpPr txBox="1"/>
          <p:nvPr/>
        </p:nvSpPr>
        <p:spPr>
          <a:xfrm>
            <a:off x="5241434" y="2789217"/>
            <a:ext cx="395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Управляет вращением и скоростью мотора</a:t>
            </a:r>
            <a:endParaRPr 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C7C8D64-3576-4F4A-9143-21DE376F41EC}"/>
              </a:ext>
            </a:extLst>
          </p:cNvPr>
          <p:cNvSpPr txBox="1"/>
          <p:nvPr/>
        </p:nvSpPr>
        <p:spPr>
          <a:xfrm>
            <a:off x="5308113" y="3790313"/>
            <a:ext cx="277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Блока начала движения со скоростью</a:t>
            </a:r>
            <a:endParaRPr lang="en-US" dirty="0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4D25EEA-AD85-4E40-89FE-3E6A8E1E9058}"/>
              </a:ext>
            </a:extLst>
          </p:cNvPr>
          <p:cNvSpPr txBox="1"/>
          <p:nvPr/>
        </p:nvSpPr>
        <p:spPr>
          <a:xfrm>
            <a:off x="5241546" y="4760623"/>
            <a:ext cx="277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Блок остановки мотора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8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1B00-B027-4CFE-9CBA-7E0F555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ПОЧЕМУ Выравнивают по линии?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FBDC-EDD8-4906-B458-A68C2379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016987" cy="5082601"/>
          </a:xfrm>
        </p:spPr>
        <p:txBody>
          <a:bodyPr/>
          <a:lstStyle/>
          <a:p>
            <a:r>
              <a:rPr lang="ru-RU" dirty="0"/>
              <a:t>Как выравнивание по линии помогает роботу:</a:t>
            </a:r>
            <a:endParaRPr lang="en-US" dirty="0"/>
          </a:p>
          <a:p>
            <a:pPr lvl="1"/>
            <a:r>
              <a:rPr lang="ru-RU" dirty="0"/>
              <a:t>Роботы используют углы для поворотов при движении на большие расстояния (ошибка накапливается).</a:t>
            </a:r>
          </a:p>
          <a:p>
            <a:pPr lvl="1"/>
            <a:r>
              <a:rPr lang="ru-RU" dirty="0"/>
              <a:t>Выравнивание по линии может выровнять робота.</a:t>
            </a:r>
          </a:p>
          <a:p>
            <a:pPr lvl="1"/>
            <a:r>
              <a:rPr lang="ru-RU" dirty="0"/>
              <a:t>Выравнивание может сказать роботу, где он  когда едет на большое расстояние.</a:t>
            </a:r>
            <a:endParaRPr lang="en-US" dirty="0"/>
          </a:p>
          <a:p>
            <a:r>
              <a:rPr lang="ru-RU" dirty="0"/>
              <a:t>Задача для примера: Ваш робот должен поставить объект в небольшую область в конце. Расстояние между началом и концом составляет 200 см.</a:t>
            </a:r>
            <a:endParaRPr lang="en-US" dirty="0"/>
          </a:p>
          <a:p>
            <a:pPr lvl="1"/>
            <a:r>
              <a:rPr lang="ru-RU" dirty="0"/>
              <a:t>Вы думаете, что Ваш робот может поехать 200 см идеально прямо?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67979-9593-4931-8CD7-EA1D3CC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A8CB1-3CDD-4E1A-B309-5D394FC4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1F86A-B5B5-4325-B5EC-B3C4CA2977F6}"/>
              </a:ext>
            </a:extLst>
          </p:cNvPr>
          <p:cNvSpPr/>
          <p:nvPr/>
        </p:nvSpPr>
        <p:spPr>
          <a:xfrm rot="16200000">
            <a:off x="5513168" y="3000767"/>
            <a:ext cx="4339874" cy="127735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95000"/>
                  <a:shade val="70000"/>
                  <a:satMod val="150000"/>
                  <a:alpha val="0"/>
                </a:schemeClr>
              </a:gs>
              <a:gs pos="100000">
                <a:schemeClr val="accent3">
                  <a:tint val="100000"/>
                  <a:shade val="100000"/>
                  <a:satMod val="1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97680-3396-4CD7-859D-9D7B0CB65924}"/>
              </a:ext>
            </a:extLst>
          </p:cNvPr>
          <p:cNvCxnSpPr/>
          <p:nvPr/>
        </p:nvCxnSpPr>
        <p:spPr>
          <a:xfrm rot="16200000" flipV="1">
            <a:off x="7665520" y="3890266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18">
            <a:extLst>
              <a:ext uri="{FF2B5EF4-FFF2-40B4-BE49-F238E27FC236}">
                <a16:creationId xmlns:a16="http://schemas.microsoft.com/office/drawing/2014/main" id="{B530D9BE-D873-4358-8D3F-1A3152E146B8}"/>
              </a:ext>
            </a:extLst>
          </p:cNvPr>
          <p:cNvSpPr txBox="1"/>
          <p:nvPr/>
        </p:nvSpPr>
        <p:spPr>
          <a:xfrm>
            <a:off x="7334642" y="1537048"/>
            <a:ext cx="691297" cy="2616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n>
                  <a:solidFill>
                    <a:schemeClr val="tx1"/>
                  </a:solidFill>
                </a:ln>
              </a:rPr>
              <a:t>Конец</a:t>
            </a:r>
            <a:endParaRPr lang="en-US" sz="11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E034F09A-8592-4C04-B72C-DC35B81507BE}"/>
              </a:ext>
            </a:extLst>
          </p:cNvPr>
          <p:cNvSpPr txBox="1"/>
          <p:nvPr/>
        </p:nvSpPr>
        <p:spPr>
          <a:xfrm>
            <a:off x="7192238" y="5321898"/>
            <a:ext cx="98151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Начало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16CAF1-EF07-4E0B-B96F-7D9DAB4B0AFD}"/>
              </a:ext>
            </a:extLst>
          </p:cNvPr>
          <p:cNvCxnSpPr/>
          <p:nvPr/>
        </p:nvCxnSpPr>
        <p:spPr>
          <a:xfrm flipH="1" flipV="1">
            <a:off x="8527222" y="1416216"/>
            <a:ext cx="34322" cy="4423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26">
            <a:extLst>
              <a:ext uri="{FF2B5EF4-FFF2-40B4-BE49-F238E27FC236}">
                <a16:creationId xmlns:a16="http://schemas.microsoft.com/office/drawing/2014/main" id="{27EEEB32-FE64-443B-B4A0-1C43EE1FD175}"/>
              </a:ext>
            </a:extLst>
          </p:cNvPr>
          <p:cNvSpPr txBox="1"/>
          <p:nvPr/>
        </p:nvSpPr>
        <p:spPr>
          <a:xfrm>
            <a:off x="5849815" y="2966000"/>
            <a:ext cx="77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200 см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EC84A8-721D-450A-B807-BB84A842B2B7}"/>
              </a:ext>
            </a:extLst>
          </p:cNvPr>
          <p:cNvCxnSpPr/>
          <p:nvPr/>
        </p:nvCxnSpPr>
        <p:spPr>
          <a:xfrm rot="16200000" flipV="1">
            <a:off x="7665519" y="2509449"/>
            <a:ext cx="0" cy="72084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6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B7A8-853A-4E85-A48B-49E74AE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Три ПРОСТЫХ шага для выравнивания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C561-834A-44C0-B02D-AC2CEFE1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55037" cy="508260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Задача: Заставить  робот исправить ошибку  (выровняться).</a:t>
            </a:r>
          </a:p>
          <a:p>
            <a:r>
              <a:rPr lang="ru-RU" dirty="0"/>
              <a:t>ШАГ </a:t>
            </a:r>
            <a:r>
              <a:rPr lang="en-US" dirty="0"/>
              <a:t>1: </a:t>
            </a:r>
            <a:r>
              <a:rPr lang="ru-RU" dirty="0"/>
              <a:t>Запускаем оба мотора.</a:t>
            </a:r>
            <a:endParaRPr lang="en-US" dirty="0"/>
          </a:p>
          <a:p>
            <a:endParaRPr lang="en-US" dirty="0"/>
          </a:p>
          <a:p>
            <a:r>
              <a:rPr lang="ru-RU" dirty="0"/>
              <a:t>ШАГ </a:t>
            </a:r>
            <a:r>
              <a:rPr lang="en-US" dirty="0"/>
              <a:t>2: </a:t>
            </a:r>
            <a:r>
              <a:rPr lang="ru-RU" dirty="0"/>
              <a:t>Остановите первый мотор, когда датчик на соответствующей стороне будет видеть линию.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ШАГ </a:t>
            </a:r>
            <a:r>
              <a:rPr lang="en-US" dirty="0"/>
              <a:t>3: </a:t>
            </a:r>
            <a:r>
              <a:rPr lang="ru-RU" dirty="0"/>
              <a:t>Останавливаем второй мотор, когда датчик на другой стороне будет видеть линию.</a:t>
            </a:r>
          </a:p>
          <a:p>
            <a:endParaRPr lang="en-US" dirty="0"/>
          </a:p>
          <a:p>
            <a:r>
              <a:rPr lang="ru-RU" dirty="0"/>
              <a:t>Подсказка: используйте блоки моторов, для управления отдельными моторами.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C8A07-45B9-4FE7-9FD5-B6F7C4B3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1A3F-DC0D-4EEA-B070-7ECE94C6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B53F0-FDD4-4C0C-8729-458171A9E2C1}"/>
              </a:ext>
            </a:extLst>
          </p:cNvPr>
          <p:cNvCxnSpPr/>
          <p:nvPr/>
        </p:nvCxnSpPr>
        <p:spPr>
          <a:xfrm flipV="1">
            <a:off x="5879914" y="1728524"/>
            <a:ext cx="0" cy="238794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816BE4-D10F-4ABD-9242-9636E99D4EE8}"/>
              </a:ext>
            </a:extLst>
          </p:cNvPr>
          <p:cNvGrpSpPr/>
          <p:nvPr/>
        </p:nvGrpSpPr>
        <p:grpSpPr>
          <a:xfrm rot="1316347">
            <a:off x="6865532" y="2930479"/>
            <a:ext cx="852690" cy="830295"/>
            <a:chOff x="2063460" y="4684005"/>
            <a:chExt cx="852690" cy="830295"/>
          </a:xfrm>
        </p:grpSpPr>
        <p:sp>
          <p:nvSpPr>
            <p:cNvPr id="28" name="Rounded Rectangle 16">
              <a:extLst>
                <a:ext uri="{FF2B5EF4-FFF2-40B4-BE49-F238E27FC236}">
                  <a16:creationId xmlns:a16="http://schemas.microsoft.com/office/drawing/2014/main" id="{8592F147-F0AC-4FFB-B423-D670862D6CB8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F35B837-191E-4348-B9D1-FC04A07F2ABC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C444BF5-9566-4D22-9333-DC8F6445E73A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5C6A34-77F8-448F-8529-08D942D63356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514C9F-9A61-4677-BD3F-5435E3D5BAEE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F79239-3EEA-4953-8627-A623FBBAD8E8}"/>
              </a:ext>
            </a:extLst>
          </p:cNvPr>
          <p:cNvGrpSpPr/>
          <p:nvPr/>
        </p:nvGrpSpPr>
        <p:grpSpPr>
          <a:xfrm>
            <a:off x="5861547" y="2677938"/>
            <a:ext cx="852690" cy="830295"/>
            <a:chOff x="2063460" y="4684005"/>
            <a:chExt cx="852690" cy="83029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1CD9F8-8634-4B41-AE78-019E489EEAE3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45A980-E585-4DBA-92D8-42546936E0D6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BCE328-FA86-4AA6-90D8-F054C47A58E6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FB92A3-3C34-43C2-879C-6B300B5DD35C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F9C247-AADD-402A-BAA7-2326693EB53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4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E004-D4C3-4D5B-8B9A-DBFBEFE1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ПРИМЕЧАНИЯ по решению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64F4-F5BB-40C3-836E-AEB69617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используем 2 Датчика Цвета (подключенных в портам E и F). </a:t>
            </a:r>
          </a:p>
          <a:p>
            <a:r>
              <a:rPr lang="ru-RU" dirty="0"/>
              <a:t>Решение предполагает, что датчик цвета на порте E рядом с колесом на моторном порте A, и датчик цвета на порте F рядом с колесом на моторном порте B.</a:t>
            </a:r>
          </a:p>
          <a:p>
            <a:r>
              <a:rPr lang="ru-RU" dirty="0"/>
              <a:t>В Вашем роботе Вы должны использовать свою комбинацию.</a:t>
            </a:r>
          </a:p>
          <a:p>
            <a:r>
              <a:rPr lang="ru-RU" dirty="0"/>
              <a:t>Ваши датчики цвета не должны быть размещены рядом друг с другом.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4154F-DAE2-4F7C-A393-B9922264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B6825-C8EC-4C81-AE2E-B8A3B4E3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B50CE-6FB0-410E-918F-7CEC84914125}"/>
              </a:ext>
            </a:extLst>
          </p:cNvPr>
          <p:cNvGrpSpPr/>
          <p:nvPr/>
        </p:nvGrpSpPr>
        <p:grpSpPr>
          <a:xfrm>
            <a:off x="4285788" y="3931644"/>
            <a:ext cx="852690" cy="830295"/>
            <a:chOff x="2063460" y="4684005"/>
            <a:chExt cx="852690" cy="830295"/>
          </a:xfrm>
        </p:grpSpPr>
        <p:sp>
          <p:nvSpPr>
            <p:cNvPr id="12" name="Rounded Rectangle 22">
              <a:extLst>
                <a:ext uri="{FF2B5EF4-FFF2-40B4-BE49-F238E27FC236}">
                  <a16:creationId xmlns:a16="http://schemas.microsoft.com/office/drawing/2014/main" id="{CD8B1022-4A77-4451-AAED-855D6C20A69E}"/>
                </a:ext>
              </a:extLst>
            </p:cNvPr>
            <p:cNvSpPr/>
            <p:nvPr/>
          </p:nvSpPr>
          <p:spPr>
            <a:xfrm>
              <a:off x="2063460" y="4805732"/>
              <a:ext cx="852690" cy="61684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B78AA9-0D51-4E0D-8B8D-D8194C5E9C3E}"/>
                </a:ext>
              </a:extLst>
            </p:cNvPr>
            <p:cNvSpPr/>
            <p:nvPr/>
          </p:nvSpPr>
          <p:spPr>
            <a:xfrm>
              <a:off x="2310699" y="4684005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B6C088F-8225-45EB-AA68-121766BDB874}"/>
                </a:ext>
              </a:extLst>
            </p:cNvPr>
            <p:cNvSpPr/>
            <p:nvPr/>
          </p:nvSpPr>
          <p:spPr>
            <a:xfrm>
              <a:off x="2310699" y="5330856"/>
              <a:ext cx="465666" cy="18344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35355E-C92C-44A0-9B42-32137B991425}"/>
                </a:ext>
              </a:extLst>
            </p:cNvPr>
            <p:cNvSpPr/>
            <p:nvPr/>
          </p:nvSpPr>
          <p:spPr>
            <a:xfrm>
              <a:off x="2085043" y="485440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6C09D6-8229-415C-B8FA-CAE5EE1DA4A7}"/>
                </a:ext>
              </a:extLst>
            </p:cNvPr>
            <p:cNvSpPr/>
            <p:nvPr/>
          </p:nvSpPr>
          <p:spPr>
            <a:xfrm>
              <a:off x="2079176" y="5209021"/>
              <a:ext cx="132679" cy="13267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3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65" y="2459207"/>
            <a:ext cx="3648175" cy="19854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6" y="2350705"/>
            <a:ext cx="3476625" cy="2295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16534-0CA1-44C2-9CBC-8D805FFD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Основное решение: движение до линии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45406-4A8B-47FF-8551-65C530CB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9B24-4F45-4358-B44A-615958CF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09ADC-A784-2549-BD05-B58C4117591A}"/>
              </a:ext>
            </a:extLst>
          </p:cNvPr>
          <p:cNvSpPr txBox="1"/>
          <p:nvPr/>
        </p:nvSpPr>
        <p:spPr>
          <a:xfrm>
            <a:off x="2781072" y="2079340"/>
            <a:ext cx="29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Запускайте вторую программу, после передачи «сообщение1»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A7070-45FE-D74C-987F-2804E40498AB}"/>
              </a:ext>
            </a:extLst>
          </p:cNvPr>
          <p:cNvSpPr txBox="1"/>
          <p:nvPr/>
        </p:nvSpPr>
        <p:spPr>
          <a:xfrm>
            <a:off x="3723983" y="3214316"/>
            <a:ext cx="1585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Запуск моторов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8247F-2C60-DA40-9ABA-8CD2A6F47264}"/>
              </a:ext>
            </a:extLst>
          </p:cNvPr>
          <p:cNvSpPr txBox="1"/>
          <p:nvPr/>
        </p:nvSpPr>
        <p:spPr>
          <a:xfrm>
            <a:off x="3613428" y="3552870"/>
            <a:ext cx="2016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Ждать пока датчики цвета не увидят черный цвет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5C177-AB41-D54E-A5B5-10029971ECD3}"/>
              </a:ext>
            </a:extLst>
          </p:cNvPr>
          <p:cNvSpPr txBox="1"/>
          <p:nvPr/>
        </p:nvSpPr>
        <p:spPr>
          <a:xfrm>
            <a:off x="3487806" y="4364361"/>
            <a:ext cx="1957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Остановить моторы</a:t>
            </a:r>
            <a:endParaRPr lang="en-US" sz="16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C10F-5099-4E4F-A0EA-D0700C35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ПРИМЕЧАНИЕ ПО Событиям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311B-51B1-4EE3-952C-006FF99E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у Вас есть больше двух событий, то Вы не знаете когда каждое из них закончится.</a:t>
            </a:r>
          </a:p>
          <a:p>
            <a:r>
              <a:rPr lang="ru-RU" dirty="0"/>
              <a:t>Если бы Вы хотите двигаться дальше  после выравнивания то необходимо  добавить блок движения в конце одного из событий.</a:t>
            </a:r>
            <a:endParaRPr lang="en-US" dirty="0"/>
          </a:p>
          <a:p>
            <a:pPr lvl="1"/>
            <a:r>
              <a:rPr lang="ru-RU" dirty="0"/>
              <a:t>Примечание: Это не будет работать, потому что код будет выполнять блок движения, не ожидаясь окончания другого события</a:t>
            </a:r>
            <a:r>
              <a:rPr lang="en-US" dirty="0"/>
              <a:t>.</a:t>
            </a:r>
          </a:p>
          <a:p>
            <a:pPr lvl="1" fontAlgn="base"/>
            <a:r>
              <a:rPr lang="ru-RU" dirty="0"/>
              <a:t>Решение: Вы должны синхронизировать свои события. Чтобы узнать больше о синхронизации, изучите урок по событиям и их синхронизации</a:t>
            </a:r>
            <a:r>
              <a:rPr lang="en-US" dirty="0"/>
              <a:t>.</a:t>
            </a:r>
          </a:p>
          <a:p>
            <a:pPr fontAlgn="base"/>
            <a:r>
              <a:rPr lang="ru-RU" dirty="0"/>
              <a:t>Проблема синхронизации может быть решена при помощи Блоков Ожидания и Переменных. Второе событие присвоит переменной определенное значение, и первое событие будет ждать когда это значение будет передано.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01306-EAA8-4FFD-BE60-E24247DB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9C15-251E-4EC3-81B3-BF395D41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8E6C-0200-44DC-A766-CE898B19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Улучшение кода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4AB6-1FB0-4364-AF15-96DF445E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Вы заметили в решении, которое мы представили?</a:t>
            </a:r>
            <a:endParaRPr lang="en-US" dirty="0"/>
          </a:p>
          <a:p>
            <a:pPr lvl="1"/>
            <a:r>
              <a:rPr lang="ru-RU" dirty="0"/>
              <a:t>Робот не всегда точно выравнивается.</a:t>
            </a:r>
          </a:p>
          <a:p>
            <a:pPr lvl="1"/>
            <a:r>
              <a:rPr lang="ru-RU" dirty="0"/>
              <a:t>Оба датчика цвета находятся на линии, </a:t>
            </a:r>
            <a:r>
              <a:rPr lang="ru-RU"/>
              <a:t>но робот </a:t>
            </a:r>
            <a:r>
              <a:rPr lang="ru-RU" dirty="0"/>
              <a:t>находится под углом (особенно когда угол старта был слишком острым).</a:t>
            </a:r>
            <a:endParaRPr lang="en-US" dirty="0"/>
          </a:p>
          <a:p>
            <a:r>
              <a:rPr lang="ru-RU" dirty="0">
                <a:solidFill>
                  <a:srgbClr val="FF0000"/>
                </a:solidFill>
              </a:rPr>
              <a:t>Решение Проблемы: Подумайте о том, как Вы можете улучшить этот код так, чтобы более точно выровнять робота.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316EA-F7F9-456B-811E-D2592EC9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92CEB-E487-45DB-9B00-3A11EA60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0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700</Words>
  <Application>Microsoft Macintosh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ВЫРАВНИВАНИЕ ПО ЛИНИИ</vt:lpstr>
      <vt:lpstr>ЦЕЛЬ УРОКА</vt:lpstr>
      <vt:lpstr>ОБЗОР</vt:lpstr>
      <vt:lpstr>ПОЧЕМУ Выравнивают по линии?</vt:lpstr>
      <vt:lpstr>Три ПРОСТЫХ шага для выравнивания</vt:lpstr>
      <vt:lpstr>ПРИМЕЧАНИЯ по решению</vt:lpstr>
      <vt:lpstr>Основное решение: движение до линии</vt:lpstr>
      <vt:lpstr>ПРИМЕЧАНИЕ ПО Событиям</vt:lpstr>
      <vt:lpstr>Улучшение кода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151</cp:revision>
  <dcterms:created xsi:type="dcterms:W3CDTF">2016-07-04T02:35:12Z</dcterms:created>
  <dcterms:modified xsi:type="dcterms:W3CDTF">2020-06-14T12:02:37Z</dcterms:modified>
</cp:coreProperties>
</file>