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76" r:id="rId3"/>
    <p:sldId id="278" r:id="rId4"/>
    <p:sldId id="279" r:id="rId5"/>
    <p:sldId id="277" r:id="rId6"/>
    <p:sldId id="280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290F8"/>
    <a:srgbClr val="0EAE9F"/>
    <a:srgbClr val="13B09B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13"/>
  </p:normalViewPr>
  <p:slideViewPr>
    <p:cSldViewPr snapToGrid="0" snapToObjects="1">
      <p:cViewPr varScale="1">
        <p:scale>
          <a:sx n="99" d="100"/>
          <a:sy n="99" d="100"/>
        </p:scale>
        <p:origin x="77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6FE326-E8D4-4A86-BB0E-50BCB0301616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0A1B9632-31EB-46B3-8B78-F74CE2DC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D71F9B2E-D737-45A1-88AE-03CDB6C1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CF09C73-F1B8-425D-928D-DEA985B78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D13510C-3C33-4F0E-AA41-8A8FE9830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6/07/2020)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LLTutorials.com" TargetMode="External"/><Relationship Id="rId2" Type="http://schemas.openxmlformats.org/officeDocument/2006/relationships/hyperlink" Target="EV3Lesson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>
                <a:latin typeface="Barlow" panose="00000500000000000000" pitchFamily="2" charset="0"/>
              </a:rPr>
              <a:t>วิธีใช้บทเรียน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โดย</a:t>
            </a:r>
            <a:r>
              <a:rPr lang="en-US" dirty="0"/>
              <a:t> </a:t>
            </a:r>
            <a:r>
              <a:rPr lang="en-US" dirty="0" err="1"/>
              <a:t>sanjay</a:t>
            </a:r>
            <a:r>
              <a:rPr lang="en-US" dirty="0"/>
              <a:t>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th-TH" dirty="0"/>
              <a:t>และ</a:t>
            </a:r>
            <a:r>
              <a:rPr lang="en-US" dirty="0"/>
              <a:t>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เกี่ยวกับผู้เขียน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76350"/>
            <a:ext cx="6217137" cy="4946257"/>
          </a:xfrm>
        </p:spPr>
        <p:txBody>
          <a:bodyPr>
            <a:normAutofit/>
          </a:bodyPr>
          <a:lstStyle/>
          <a:p>
            <a:r>
              <a:rPr lang="th-TH" dirty="0"/>
              <a:t>พวกเราเป็นนักเรียนชั้นมัธยมศึกษาจากเมือง </a:t>
            </a:r>
            <a:r>
              <a:rPr lang="en-US" dirty="0"/>
              <a:t>Pittsburgh </a:t>
            </a:r>
            <a:r>
              <a:rPr lang="th-TH" dirty="0"/>
              <a:t>รัฐ </a:t>
            </a:r>
            <a:r>
              <a:rPr lang="en-US" dirty="0"/>
              <a:t>PA </a:t>
            </a:r>
            <a:r>
              <a:rPr lang="th-TH" dirty="0"/>
              <a:t>สหรัฐอเมริกา</a:t>
            </a:r>
            <a:endParaRPr lang="en-US" dirty="0"/>
          </a:p>
          <a:p>
            <a:r>
              <a:rPr lang="th-TH" dirty="0"/>
              <a:t>เราได้รางวัล </a:t>
            </a:r>
            <a:r>
              <a:rPr lang="en-US" dirty="0"/>
              <a:t>First Place Programming </a:t>
            </a:r>
            <a:r>
              <a:rPr lang="th-TH" dirty="0"/>
              <a:t>และ </a:t>
            </a:r>
            <a:r>
              <a:rPr lang="en-US" dirty="0"/>
              <a:t>First Place Champion’s </a:t>
            </a:r>
            <a:r>
              <a:rPr lang="th-TH" dirty="0"/>
              <a:t>ในงาน </a:t>
            </a:r>
            <a:r>
              <a:rPr lang="en-US" dirty="0"/>
              <a:t>World Festival  </a:t>
            </a:r>
            <a:r>
              <a:rPr lang="th-TH" dirty="0"/>
              <a:t>หุ่นยนต์ของพวกเราทำคะแนนติด</a:t>
            </a:r>
            <a:r>
              <a:rPr lang="en-US" dirty="0"/>
              <a:t> 6 </a:t>
            </a:r>
            <a:r>
              <a:rPr lang="th-TH" dirty="0"/>
              <a:t>อันดับสูงสุดได้สม่ำเสมอในทุก ๆ ปี</a:t>
            </a:r>
            <a:endParaRPr lang="en-US" dirty="0"/>
          </a:p>
          <a:p>
            <a:r>
              <a:rPr lang="th-TH" dirty="0"/>
              <a:t>เราเป็นผู้เขียนบทเรียนทั้งหมดบน </a:t>
            </a:r>
            <a:r>
              <a:rPr lang="en-US" dirty="0">
                <a:hlinkClick r:id="rId2" action="ppaction://hlinkfile"/>
              </a:rPr>
              <a:t>EV3Lessons.com </a:t>
            </a:r>
            <a:r>
              <a:rPr lang="th-TH" dirty="0"/>
              <a:t>ซึ่งมีผู้ใช้กว่า </a:t>
            </a:r>
            <a:r>
              <a:rPr lang="en-US" dirty="0"/>
              <a:t>550,000 </a:t>
            </a:r>
            <a:r>
              <a:rPr lang="th-TH" dirty="0"/>
              <a:t>คนทั่วโลก และ </a:t>
            </a:r>
            <a:r>
              <a:rPr lang="en-US" dirty="0">
                <a:hlinkClick r:id="rId3" action="ppaction://hlinkfile"/>
              </a:rPr>
              <a:t>FLLTutorials.com</a:t>
            </a:r>
            <a:r>
              <a:rPr lang="en-US" dirty="0"/>
              <a:t> </a:t>
            </a:r>
            <a:r>
              <a:rPr lang="th-TH" dirty="0"/>
              <a:t>ซึ่งมีผู้ใช้เพิ่มเติมกว่า </a:t>
            </a:r>
            <a:r>
              <a:rPr lang="en-US" dirty="0"/>
              <a:t>100,000 </a:t>
            </a:r>
            <a:r>
              <a:rPr lang="th-TH" dirty="0"/>
              <a:t>คน</a:t>
            </a:r>
            <a:endParaRPr lang="en-US" dirty="0"/>
          </a:p>
          <a:p>
            <a:r>
              <a:rPr lang="th-TH" dirty="0"/>
              <a:t>นอกจากนี้ พวกเราสองคนได้รับการคัดเลือกจาก </a:t>
            </a:r>
            <a:r>
              <a:rPr lang="en-US" dirty="0"/>
              <a:t>LEGO </a:t>
            </a:r>
            <a:r>
              <a:rPr lang="th-TH" dirty="0"/>
              <a:t>ให้เป็นตัวแทนชุมชนในบรรดา </a:t>
            </a:r>
            <a:r>
              <a:rPr lang="en-US" dirty="0"/>
              <a:t>5 </a:t>
            </a:r>
            <a:r>
              <a:rPr lang="th-TH" dirty="0"/>
              <a:t>คนแรก ผู้ให้ข้อเสนอแนะสำหรับกระบวนการพัฒนา </a:t>
            </a:r>
            <a:r>
              <a:rPr lang="en-US" dirty="0"/>
              <a:t>SPIKE Prime</a:t>
            </a:r>
          </a:p>
          <a:p>
            <a:r>
              <a:rPr lang="th-TH" dirty="0"/>
              <a:t>โดยสรุปแล้ว พวกเรามีประสบการณ์มากมายในการสอน การเขียนบทเรียน และการแข่งขันหุ่นยนต์ </a:t>
            </a:r>
            <a:r>
              <a:rPr lang="en-US" dirty="0"/>
              <a:t>LEGO</a:t>
            </a:r>
          </a:p>
        </p:txBody>
      </p:sp>
      <p:pic>
        <p:nvPicPr>
          <p:cNvPr id="6" name="Picture 5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0332A208-5577-41F9-A50A-B53A568315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73" t="31734" r="17828"/>
          <a:stretch/>
        </p:blipFill>
        <p:spPr>
          <a:xfrm>
            <a:off x="6540874" y="1353967"/>
            <a:ext cx="2400300" cy="2133599"/>
          </a:xfrm>
          <a:prstGeom prst="rect">
            <a:avLst/>
          </a:prstGeom>
        </p:spPr>
      </p:pic>
      <p:pic>
        <p:nvPicPr>
          <p:cNvPr id="8" name="Picture 7" descr="A close up of a box&#10;&#10;Description automatically generated">
            <a:extLst>
              <a:ext uri="{FF2B5EF4-FFF2-40B4-BE49-F238E27FC236}">
                <a16:creationId xmlns:a16="http://schemas.microsoft.com/office/drawing/2014/main" id="{73BF9DBC-0E1D-3644-90AC-3F2AEFE395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79" r="12411"/>
          <a:stretch/>
        </p:blipFill>
        <p:spPr>
          <a:xfrm>
            <a:off x="6775937" y="4308727"/>
            <a:ext cx="1761523" cy="1740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7F5AA-8A0E-45D4-B882-19BDEA466B76}"/>
              </a:ext>
            </a:extLst>
          </p:cNvPr>
          <p:cNvSpPr txBox="1"/>
          <p:nvPr/>
        </p:nvSpPr>
        <p:spPr>
          <a:xfrm>
            <a:off x="6521824" y="3439941"/>
            <a:ext cx="226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Arvind and Sanjay </a:t>
            </a:r>
            <a:r>
              <a:rPr lang="en-US" sz="1400" dirty="0" err="1"/>
              <a:t>Seshan</a:t>
            </a:r>
            <a:r>
              <a:rPr lang="en-US" sz="1400" dirty="0"/>
              <a:t> in Billund, Denmark in 2017</a:t>
            </a:r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DBC9-5BEB-486C-89A6-36FD3B7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จุดประสงค์และจุดมุ่งเน้น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34ED-7115-4831-93B0-60CD740F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ภายในซอฟต์แวร์</a:t>
            </a:r>
            <a:r>
              <a:rPr lang="en-US" dirty="0"/>
              <a:t> SPIKE Prime </a:t>
            </a:r>
            <a:r>
              <a:rPr lang="th-TH" dirty="0"/>
              <a:t>มีบทเรียนการเขียนโปรแกรมสั้น ๆ รูปแบบโปรเจกต์ </a:t>
            </a:r>
            <a:r>
              <a:rPr lang="en-US" dirty="0"/>
              <a:t>(project-based)</a:t>
            </a:r>
            <a:r>
              <a:rPr lang="th-TH" dirty="0"/>
              <a:t> </a:t>
            </a:r>
            <a:r>
              <a:rPr lang="en-US" dirty="0"/>
              <a:t> </a:t>
            </a:r>
            <a:br>
              <a:rPr lang="en-US" dirty="0"/>
            </a:br>
            <a:r>
              <a:rPr lang="th-TH" dirty="0"/>
              <a:t>หนึ่งในบทเรียนนั้นเกี่ยวข้องกับการแข่งขัน </a:t>
            </a:r>
            <a:r>
              <a:rPr lang="en-US" dirty="0"/>
              <a:t>(Competition Ready)</a:t>
            </a:r>
          </a:p>
          <a:p>
            <a:r>
              <a:rPr lang="th-TH" dirty="0"/>
              <a:t>บทเรียนของเรานั้นเสนอมุมมองที่แตกต่าง เรามุ่งเน้นที่การพัฒนาทักษะการเขียนโปรแกรม </a:t>
            </a:r>
            <a:r>
              <a:rPr lang="en-US" dirty="0"/>
              <a:t>(programming) </a:t>
            </a:r>
            <a:r>
              <a:rPr lang="th-TH" dirty="0"/>
              <a:t>ผ่านแบบหุ่นยนต์แค่หนึ่งแบบ นั่นคือหุ่นยนต์ฝึกฝนพื้นฐานซึ่งมีล้อขับเคลื่อน </a:t>
            </a:r>
            <a:r>
              <a:rPr lang="en-US" dirty="0"/>
              <a:t>2 </a:t>
            </a:r>
            <a:r>
              <a:rPr lang="th-TH" dirty="0"/>
              <a:t>ล้อ </a:t>
            </a:r>
          </a:p>
          <a:p>
            <a:r>
              <a:rPr lang="th-TH" dirty="0"/>
              <a:t>ทักษะที่ได้รับจากบทเรียนต่าง ๆ สามารถนำไปประยุกต์ใช้ได้ในทุกโปรเจกต์และทุกการแข่งขัน</a:t>
            </a:r>
            <a:endParaRPr lang="en-US" dirty="0"/>
          </a:p>
          <a:p>
            <a:r>
              <a:rPr lang="th-TH" dirty="0"/>
              <a:t>พวกเราเชื่อมั่นในความสำคัญของการค้นพบด้วยตนเอง </a:t>
            </a:r>
            <a:r>
              <a:rPr lang="en-US" dirty="0"/>
              <a:t>(discovery) </a:t>
            </a:r>
            <a:r>
              <a:rPr lang="th-TH" dirty="0"/>
              <a:t> เราจะไม่เฉลยวิธีการแข่งขันโดยตรง และเราหวังว่าคุณสามารถนำความรู้ไปประยุกต์ใช้ในการแข่งขันได้</a:t>
            </a:r>
            <a:endParaRPr lang="en-US" dirty="0"/>
          </a:p>
          <a:p>
            <a:r>
              <a:rPr lang="th-TH" dirty="0"/>
              <a:t>พวกเราเชื่อมั่นอย่างมากว่าการใช้เซนเซอร์</a:t>
            </a:r>
            <a:r>
              <a:rPr lang="th-TH"/>
              <a:t>มีคุณค่าสำหรับความ</a:t>
            </a:r>
            <a:r>
              <a:rPr lang="th-TH" dirty="0"/>
              <a:t>เที่ยงของหุ่นยนต์ ดังนั้นบทเรียนของเราส่วนใหญ่มีเซนเซอร์เป็นองค์ประกอบ</a:t>
            </a:r>
            <a:endParaRPr lang="en-AU" dirty="0"/>
          </a:p>
          <a:p>
            <a:r>
              <a:rPr lang="th-TH" dirty="0"/>
              <a:t>บทเรียนของเราถูกออกแบบให้ใช้ตามลำดับ โดยความรู้จะต่อยอดจากบทเรียนสู่บทเรียน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4ECD6-436D-471A-8563-C89F87D5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E132-EDB9-4849-9588-A9540D06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F9CE-45E5-49BD-AAD8-5D514689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รูปแบบของบทเรียน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F897-CE7C-4DFB-9AAF-52E68114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เนื้อหาและรูปแบบของบทเรียนเหล่านี้ถูกสร้างมาด้วยประสบการณ์กว่า </a:t>
            </a:r>
            <a:r>
              <a:rPr lang="en-AU" dirty="0"/>
              <a:t>7</a:t>
            </a:r>
            <a:r>
              <a:rPr lang="th-TH" dirty="0"/>
              <a:t> ปีในการเขียนและสอนบทเรียนการเขียนโปรแกรม</a:t>
            </a:r>
          </a:p>
          <a:p>
            <a:r>
              <a:rPr lang="th-TH" dirty="0"/>
              <a:t>เราออกแบบบทเรียนต่าง ๆ ให้กระชับ</a:t>
            </a:r>
            <a:r>
              <a:rPr lang="en-AU" dirty="0"/>
              <a:t> (10-12</a:t>
            </a:r>
            <a:r>
              <a:rPr lang="th-TH" dirty="0"/>
              <a:t> สไลด์</a:t>
            </a:r>
            <a:r>
              <a:rPr lang="en-AU" dirty="0"/>
              <a:t>)</a:t>
            </a:r>
            <a:endParaRPr lang="th-TH" dirty="0"/>
          </a:p>
          <a:p>
            <a:r>
              <a:rPr lang="th-TH" dirty="0"/>
              <a:t>เราออกแบบบทเรียนไม่ให้เป็นวิดีโอบน </a:t>
            </a:r>
            <a:r>
              <a:rPr lang="en-AU" dirty="0"/>
              <a:t>YouTube</a:t>
            </a:r>
            <a:r>
              <a:rPr lang="th-TH" dirty="0"/>
              <a:t>  ถ้าหากจำเป็น เราจะเผยแพร่วิดีโอสาธิตการเคลื่อนไหวของหุ่นยนต์</a:t>
            </a:r>
          </a:p>
          <a:p>
            <a:r>
              <a:rPr lang="th-TH" dirty="0"/>
              <a:t>ทุกบทเรียนจะประกอบด้วย</a:t>
            </a:r>
          </a:p>
          <a:p>
            <a:pPr lvl="1"/>
            <a:r>
              <a:rPr lang="th-TH" dirty="0"/>
              <a:t>จุดประสงค์</a:t>
            </a:r>
            <a:endParaRPr lang="en-AU" dirty="0"/>
          </a:p>
          <a:p>
            <a:pPr lvl="1"/>
            <a:r>
              <a:rPr lang="en-AU" dirty="0"/>
              <a:t>Block </a:t>
            </a:r>
            <a:r>
              <a:rPr lang="th-TH" dirty="0"/>
              <a:t>หลัก</a:t>
            </a:r>
          </a:p>
          <a:p>
            <a:pPr lvl="1"/>
            <a:r>
              <a:rPr lang="th-TH" dirty="0"/>
              <a:t>ภารกิจ</a:t>
            </a:r>
          </a:p>
          <a:p>
            <a:pPr lvl="1"/>
            <a:r>
              <a:rPr lang="th-TH" dirty="0"/>
              <a:t>เฉลย</a:t>
            </a:r>
            <a:endParaRPr lang="en-US" dirty="0"/>
          </a:p>
          <a:p>
            <a:r>
              <a:rPr lang="th-TH" dirty="0"/>
              <a:t>แต่ละหน่วยการเรียนรู้ </a:t>
            </a:r>
            <a:r>
              <a:rPr lang="en-AU" dirty="0"/>
              <a:t>(Units)</a:t>
            </a:r>
            <a:r>
              <a:rPr lang="th-TH" dirty="0"/>
              <a:t> แบ่งย่อยเป็นบทเรียน </a:t>
            </a:r>
            <a:r>
              <a:rPr lang="en-AU" dirty="0"/>
              <a:t>(Lessons)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F7ADB-F2A9-46D8-9B96-8A84E908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745A5-7EF0-4C5C-9B8E-31B1E465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24DD-7FEB-DC43-96CA-4491C598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บทเรียน</a:t>
            </a:r>
            <a:r>
              <a:rPr lang="en-US" dirty="0"/>
              <a:t> SPIKE Prime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AFD5-4CCA-3645-841C-2F277EF9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99882"/>
            <a:ext cx="4416912" cy="48499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1 – </a:t>
            </a:r>
            <a:r>
              <a:rPr lang="th-TH" dirty="0"/>
              <a:t>จุดเริ่มต้น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วิธีใช้บทเรียน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สร้างหุ่นยนต์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การสร้างที่ง่ายขึ้นด้วย </a:t>
            </a:r>
            <a:r>
              <a:rPr lang="en-US" dirty="0"/>
              <a:t>SPIKE Prime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การติดตั้งซอฟต์แวร์และเฟิร์มแวร์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2 – </a:t>
            </a:r>
            <a:r>
              <a:rPr lang="th-TH" dirty="0"/>
              <a:t>การใช้ซอฟต์แวร์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แนะนำฮับและซอฟต์แวร์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การจัดการโปรเจกต์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การอ่านค่าเซนเซอร์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3 – </a:t>
            </a:r>
            <a:r>
              <a:rPr lang="th-TH" dirty="0"/>
              <a:t>ขับเคลื่อนและเลี้ยว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กำหนดค่าการเคลื่อนไหว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เคลื่อนที่แนวตรง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เลี้ยวด้วย</a:t>
            </a:r>
            <a:r>
              <a:rPr lang="en-US" dirty="0"/>
              <a:t> Gyro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เลี้ยวให้แม่นยำขึ้น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4 – </a:t>
            </a:r>
            <a:r>
              <a:rPr lang="th-TH" dirty="0"/>
              <a:t>วิธีปฏิบัติการเขียนโปรแกรมที่ดี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ซูโดโค้ด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การคอมเมนต์โค้ด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97D66-77C4-4C43-B316-CCBBA7AA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F24DE-9FFD-404F-98E6-A475D2E7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327447-98A0-4C47-A548-B9F4C4B4D9A9}"/>
              </a:ext>
            </a:extLst>
          </p:cNvPr>
          <p:cNvSpPr txBox="1">
            <a:spLocks/>
          </p:cNvSpPr>
          <p:nvPr/>
        </p:nvSpPr>
        <p:spPr>
          <a:xfrm>
            <a:off x="4745017" y="1299882"/>
            <a:ext cx="4310574" cy="5035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5 –</a:t>
            </a:r>
            <a:r>
              <a:rPr lang="th-TH" dirty="0"/>
              <a:t>ใช้งานเซนเซอร์</a:t>
            </a:r>
            <a:r>
              <a:rPr lang="en-US" dirty="0"/>
              <a:t> </a:t>
            </a:r>
            <a:endParaRPr lang="th-TH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แนะนำ </a:t>
            </a:r>
            <a:r>
              <a:rPr lang="en-US" dirty="0"/>
              <a:t>Force Sensor</a:t>
            </a:r>
            <a:endParaRPr lang="th-TH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แนะนำ </a:t>
            </a:r>
            <a:r>
              <a:rPr lang="en-US" dirty="0"/>
              <a:t>Color Sensor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schemeClr val="tx1"/>
                </a:solidFill>
              </a:rPr>
              <a:t>แนะนำ </a:t>
            </a:r>
            <a:r>
              <a:rPr lang="en-US" dirty="0">
                <a:solidFill>
                  <a:schemeClr val="tx1"/>
                </a:solidFill>
              </a:rPr>
              <a:t>Distance Sensor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6: </a:t>
            </a:r>
            <a:r>
              <a:rPr lang="th-TH" dirty="0"/>
              <a:t>วิธีปฏิบัติการเขียนโปรแกรมให้ดีขึ้น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การใช้ </a:t>
            </a:r>
            <a:r>
              <a:rPr lang="en-US" dirty="0"/>
              <a:t>Repeat Blocks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การใช้</a:t>
            </a:r>
            <a:r>
              <a:rPr lang="en-US" dirty="0"/>
              <a:t> Sound Blocks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การใช้ </a:t>
            </a:r>
            <a:r>
              <a:rPr lang="en-US" dirty="0"/>
              <a:t>Light Blocks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การใช้</a:t>
            </a:r>
            <a:r>
              <a:rPr lang="en-US" dirty="0"/>
              <a:t> If-Then Blocks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7: </a:t>
            </a:r>
            <a:r>
              <a:rPr lang="th-TH" dirty="0"/>
              <a:t>สังเคราะห์องค์ความรู้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เคลื่อนวัตถุและตรวจจับความถ่วง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การเคลื่อนที่ตามเส้น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ภารกิจเพิ่มเติม</a:t>
            </a:r>
            <a:endParaRPr lang="en-US" dirty="0"/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7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24DD-7FEB-DC43-96CA-4491C598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บทเรียน</a:t>
            </a:r>
            <a:r>
              <a:rPr lang="en-US" dirty="0"/>
              <a:t> SPIKE Prime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AFD5-4CCA-3645-841C-2F277EF9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99882"/>
            <a:ext cx="4803906" cy="48499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8 –</a:t>
            </a:r>
            <a:r>
              <a:rPr lang="th-TH" dirty="0"/>
              <a:t> การเขียนโปรแกรมขั้นสูง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แนะนำเหตุการณ์</a:t>
            </a:r>
            <a:r>
              <a:rPr lang="en-US" dirty="0"/>
              <a:t> (Events)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การประสานเหตุการณ์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ตัวแปร </a:t>
            </a:r>
            <a:r>
              <a:rPr lang="en-AU" dirty="0"/>
              <a:t>(</a:t>
            </a:r>
            <a:r>
              <a:rPr lang="en-US" dirty="0"/>
              <a:t>Variables)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My Blocks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9 –</a:t>
            </a:r>
            <a:r>
              <a:rPr lang="th-TH" dirty="0"/>
              <a:t> การใช้งานเซนเซอร์ขั้นสูง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ปรับให้ตรงเส้น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เคลื่อนที่ตามเส้นเชิงสัดส่วน </a:t>
            </a:r>
            <a:r>
              <a:rPr lang="en-AU" dirty="0"/>
              <a:t>(</a:t>
            </a:r>
            <a:r>
              <a:rPr lang="en-US" dirty="0"/>
              <a:t>Proportional)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เคลื่อนที่แนวตรงด้วย</a:t>
            </a:r>
            <a:r>
              <a:rPr lang="en-AU" dirty="0"/>
              <a:t> Gyro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เคลื่อนที่ตามเส้นด้วย </a:t>
            </a:r>
            <a:r>
              <a:rPr lang="en-US" dirty="0"/>
              <a:t>PID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10 –</a:t>
            </a:r>
            <a:r>
              <a:rPr lang="th-TH" dirty="0"/>
              <a:t> เทคนิคสำหรับ </a:t>
            </a:r>
            <a:r>
              <a:rPr lang="en-US" dirty="0"/>
              <a:t>FIRST LEGO League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ความเร่ง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เทคนิคการดีบัก</a:t>
            </a:r>
            <a:r>
              <a:rPr lang="en-AU" dirty="0"/>
              <a:t>	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เทคนิคสำหรับความเที่ยง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UNIT 11 – </a:t>
            </a:r>
            <a:r>
              <a:rPr lang="en-US" dirty="0" err="1"/>
              <a:t>MicroPython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th-TH" dirty="0"/>
              <a:t>แนะนำ </a:t>
            </a:r>
            <a:r>
              <a:rPr lang="en-US" dirty="0" err="1"/>
              <a:t>MicroPython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97D66-77C4-4C43-B316-CCBBA7AA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F24DE-9FFD-404F-98E6-A475D2E7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57DA48-5C45-FA45-90CD-7C3FC1A5A406}"/>
              </a:ext>
            </a:extLst>
          </p:cNvPr>
          <p:cNvSpPr txBox="1">
            <a:spLocks/>
          </p:cNvSpPr>
          <p:nvPr/>
        </p:nvSpPr>
        <p:spPr>
          <a:xfrm rot="20168682">
            <a:off x="5865143" y="2144715"/>
            <a:ext cx="1942021" cy="1194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dirty="0">
                <a:solidFill>
                  <a:srgbClr val="FF0000"/>
                </a:solidFill>
              </a:rPr>
              <a:t>บทเรียนเพิ่มเติม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h-TH" dirty="0">
                <a:solidFill>
                  <a:srgbClr val="FF0000"/>
                </a:solidFill>
              </a:rPr>
              <a:t>ในอนาคตเร็ว ๆ นี้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2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ผู้จัดทำ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th-TH" sz="1600" dirty="0"/>
              <a:t>บทเรียนนี้สร้างโดย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th-TH" sz="1600" dirty="0"/>
              <a:t>และ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th-TH" sz="1600" dirty="0"/>
              <a:t>สำหรับ </a:t>
            </a:r>
            <a:r>
              <a:rPr lang="en-US" sz="1600" dirty="0"/>
              <a:t>SPIKE Prime Lessons</a:t>
            </a:r>
          </a:p>
          <a:p>
            <a:r>
              <a:rPr lang="th-TH" sz="1600" dirty="0"/>
              <a:t>บทเรียนนี้แปลเป็นภาษาไทยโดย </a:t>
            </a:r>
            <a:r>
              <a:rPr lang="en-US" sz="1600" dirty="0"/>
              <a:t>Wil Losereewanich</a:t>
            </a:r>
          </a:p>
          <a:p>
            <a:r>
              <a:rPr lang="th-TH" sz="1600" dirty="0"/>
              <a:t>สามารถค้นพบบทเรียนเพิ่มเติมได้ที่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Custom 2">
      <a:majorFont>
        <a:latin typeface="Gill Sans MT"/>
        <a:ea typeface=""/>
        <a:cs typeface="Barlow"/>
      </a:majorFont>
      <a:minorFont>
        <a:latin typeface="Gill Sans MT"/>
        <a:ea typeface=""/>
        <a:cs typeface="Barlow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4988</TotalTime>
  <Words>797</Words>
  <Application>Microsoft Office PowerPoint</Application>
  <PresentationFormat>On-screen Show 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Barlow</vt:lpstr>
      <vt:lpstr>Calibri</vt:lpstr>
      <vt:lpstr>Gill Sans MT</vt:lpstr>
      <vt:lpstr>Helvetica Neue</vt:lpstr>
      <vt:lpstr>Wingdings 2</vt:lpstr>
      <vt:lpstr>Dividend</vt:lpstr>
      <vt:lpstr>วิธีใช้บทเรียน</vt:lpstr>
      <vt:lpstr>เกี่ยวกับผู้เขียน</vt:lpstr>
      <vt:lpstr>จุดประสงค์และจุดมุ่งเน้น</vt:lpstr>
      <vt:lpstr>รูปแบบของบทเรียน</vt:lpstr>
      <vt:lpstr>บทเรียน SPIKE Prime</vt:lpstr>
      <vt:lpstr>บทเรียน SPIKE Prime</vt:lpstr>
      <vt:lpstr>ผู้จัดทำ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Wil Losereewanich</cp:lastModifiedBy>
  <cp:revision>130</cp:revision>
  <dcterms:created xsi:type="dcterms:W3CDTF">2019-12-31T03:18:51Z</dcterms:created>
  <dcterms:modified xsi:type="dcterms:W3CDTF">2020-08-08T02:02:12Z</dcterms:modified>
</cp:coreProperties>
</file>