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6" r:id="rId2"/>
    <p:sldId id="302" r:id="rId3"/>
    <p:sldId id="306" r:id="rId4"/>
    <p:sldId id="290" r:id="rId5"/>
    <p:sldId id="291" r:id="rId6"/>
    <p:sldId id="292" r:id="rId7"/>
    <p:sldId id="307" r:id="rId8"/>
    <p:sldId id="296" r:id="rId9"/>
    <p:sldId id="300" r:id="rId10"/>
    <p:sldId id="297" r:id="rId11"/>
    <p:sldId id="298" r:id="rId12"/>
    <p:sldId id="299" r:id="rId13"/>
    <p:sldId id="311" r:id="rId14"/>
    <p:sldId id="310" r:id="rId15"/>
    <p:sldId id="309" r:id="rId16"/>
    <p:sldId id="258" r:id="rId17"/>
    <p:sldId id="293" r:id="rId18"/>
    <p:sldId id="294" r:id="rId19"/>
    <p:sldId id="287" r:id="rId20"/>
    <p:sldId id="303" r:id="rId21"/>
    <p:sldId id="304" r:id="rId22"/>
    <p:sldId id="308" r:id="rId23"/>
    <p:sldId id="305" r:id="rId24"/>
    <p:sldId id="301" r:id="rId25"/>
  </p:sldIdLst>
  <p:sldSz cx="9144000" cy="5143500" type="screen16x9"/>
  <p:notesSz cx="6858000" cy="9144000"/>
  <p:embeddedFontLst>
    <p:embeddedFont>
      <p:font typeface="Barlow Light" pitchFamily="2" charset="77"/>
      <p:regular r:id="rId27"/>
      <p:bold r:id="rId28"/>
      <p:italic r:id="rId29"/>
      <p:boldItalic r:id="rId30"/>
    </p:embeddedFont>
    <p:embeddedFont>
      <p:font typeface="Barlow SemiBold" pitchFamily="2"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EBA1D9-6BEB-45D5-A10A-77A63B48A42B}">
  <a:tblStyle styleId="{6BEBA1D9-6BEB-45D5-A10A-77A63B48A42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1"/>
    <p:restoredTop sz="94694"/>
  </p:normalViewPr>
  <p:slideViewPr>
    <p:cSldViewPr snapToGrid="0" snapToObjects="1">
      <p:cViewPr varScale="1">
        <p:scale>
          <a:sx n="161" d="100"/>
          <a:sy n="161" d="100"/>
        </p:scale>
        <p:origin x="680" y="200"/>
      </p:cViewPr>
      <p:guideLst/>
    </p:cSldViewPr>
  </p:slideViewPr>
  <p:outlineViewPr>
    <p:cViewPr>
      <p:scale>
        <a:sx n="33" d="100"/>
        <a:sy n="33" d="100"/>
      </p:scale>
      <p:origin x="0" y="-106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800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7013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590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347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354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850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4712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5806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7823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0352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Display?</a:t>
            </a:r>
          </a:p>
          <a:p>
            <a:r>
              <a:rPr lang="en-US" dirty="0"/>
              <a:t>Buttons</a:t>
            </a:r>
          </a:p>
          <a:p>
            <a:r>
              <a:rPr lang="en-US" dirty="0"/>
              <a:t>Menu</a:t>
            </a:r>
          </a:p>
          <a:p>
            <a:endParaRPr lang="en-US" dirty="0"/>
          </a:p>
        </p:txBody>
      </p:sp>
    </p:spTree>
    <p:extLst>
      <p:ext uri="{BB962C8B-B14F-4D97-AF65-F5344CB8AC3E}">
        <p14:creationId xmlns:p14="http://schemas.microsoft.com/office/powerpoint/2010/main" val="2057853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Display?</a:t>
            </a:r>
          </a:p>
          <a:p>
            <a:r>
              <a:rPr lang="en-US" dirty="0"/>
              <a:t>Buttons</a:t>
            </a:r>
          </a:p>
          <a:p>
            <a:r>
              <a:rPr lang="en-US" dirty="0"/>
              <a:t>Menu</a:t>
            </a:r>
          </a:p>
          <a:p>
            <a:endParaRPr lang="en-US" dirty="0"/>
          </a:p>
        </p:txBody>
      </p:sp>
    </p:spTree>
    <p:extLst>
      <p:ext uri="{BB962C8B-B14F-4D97-AF65-F5344CB8AC3E}">
        <p14:creationId xmlns:p14="http://schemas.microsoft.com/office/powerpoint/2010/main" val="1522189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75" y="1541675"/>
            <a:ext cx="6870000" cy="20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189" name="Google Shape;189;p3"/>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7"/>
          <p:cNvSpPr/>
          <p:nvPr/>
        </p:nvSpPr>
        <p:spPr>
          <a:xfrm>
            <a:off x="198400" y="4483463"/>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361981" y="4483463"/>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10064" y="4483463"/>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198400" y="468580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361981" y="468580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510064" y="468580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198400" y="4888146"/>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361981" y="4888146"/>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510064" y="4888146"/>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198400" y="509048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361981" y="509048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510064" y="509048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658147" y="4483463"/>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658147" y="468580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658147" y="4888146"/>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658172" y="509048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810547" y="1455438"/>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dirty="0"/>
          </a:p>
        </p:txBody>
      </p:sp>
      <p:sp>
        <p:nvSpPr>
          <p:cNvPr id="353" name="Google Shape;353;p7"/>
          <p:cNvSpPr txBox="1">
            <a:spLocks noGrp="1"/>
          </p:cNvSpPr>
          <p:nvPr>
            <p:ph type="body" idx="2"/>
          </p:nvPr>
        </p:nvSpPr>
        <p:spPr>
          <a:xfrm>
            <a:off x="4694785" y="1455438"/>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5" name="Google Shape;343;p7">
            <a:extLst>
              <a:ext uri="{FF2B5EF4-FFF2-40B4-BE49-F238E27FC236}">
                <a16:creationId xmlns:a16="http://schemas.microsoft.com/office/drawing/2014/main" id="{C01B246A-2024-5D49-AC06-30913089B6B5}"/>
              </a:ext>
            </a:extLst>
          </p:cNvPr>
          <p:cNvSpPr/>
          <p:nvPr userDrawn="1"/>
        </p:nvSpPr>
        <p:spPr>
          <a:xfrm>
            <a:off x="810547" y="4488632"/>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44;p7">
            <a:extLst>
              <a:ext uri="{FF2B5EF4-FFF2-40B4-BE49-F238E27FC236}">
                <a16:creationId xmlns:a16="http://schemas.microsoft.com/office/drawing/2014/main" id="{608ED338-511C-0F4B-874E-FB388EC87FC0}"/>
              </a:ext>
            </a:extLst>
          </p:cNvPr>
          <p:cNvSpPr/>
          <p:nvPr userDrawn="1"/>
        </p:nvSpPr>
        <p:spPr>
          <a:xfrm>
            <a:off x="810547" y="4690974"/>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5;p7">
            <a:extLst>
              <a:ext uri="{FF2B5EF4-FFF2-40B4-BE49-F238E27FC236}">
                <a16:creationId xmlns:a16="http://schemas.microsoft.com/office/drawing/2014/main" id="{782043DC-AE87-814E-9844-E0F017B28471}"/>
              </a:ext>
            </a:extLst>
          </p:cNvPr>
          <p:cNvSpPr/>
          <p:nvPr userDrawn="1"/>
        </p:nvSpPr>
        <p:spPr>
          <a:xfrm>
            <a:off x="810547" y="489331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6;p7">
            <a:extLst>
              <a:ext uri="{FF2B5EF4-FFF2-40B4-BE49-F238E27FC236}">
                <a16:creationId xmlns:a16="http://schemas.microsoft.com/office/drawing/2014/main" id="{E48C8E77-7F02-E442-A353-AD0C7BB7C6C5}"/>
              </a:ext>
            </a:extLst>
          </p:cNvPr>
          <p:cNvSpPr/>
          <p:nvPr userDrawn="1"/>
        </p:nvSpPr>
        <p:spPr>
          <a:xfrm>
            <a:off x="810572" y="509565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preserve="1" userDrawn="1">
  <p:cSld name="1_Title + 2 columns">
    <p:spTree>
      <p:nvGrpSpPr>
        <p:cNvPr id="1" name="Shape 321"/>
        <p:cNvGrpSpPr/>
        <p:nvPr/>
      </p:nvGrpSpPr>
      <p:grpSpPr>
        <a:xfrm>
          <a:off x="0" y="0"/>
          <a:ext cx="0" cy="0"/>
          <a:chOff x="0" y="0"/>
          <a:chExt cx="0" cy="0"/>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7"/>
          <p:cNvSpPr/>
          <p:nvPr/>
        </p:nvSpPr>
        <p:spPr>
          <a:xfrm>
            <a:off x="198400" y="4483463"/>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361981" y="4483463"/>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10064" y="4483463"/>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198400" y="468580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361981" y="468580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510064" y="468580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198400" y="4888146"/>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361981" y="4888146"/>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510064" y="4888146"/>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198400" y="509048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361981" y="509048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510064" y="509048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658147" y="4483463"/>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658147" y="468580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658147" y="4888146"/>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658172" y="509048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639812" y="1599700"/>
            <a:ext cx="7864434"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dirty="0"/>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5" name="Google Shape;343;p7">
            <a:extLst>
              <a:ext uri="{FF2B5EF4-FFF2-40B4-BE49-F238E27FC236}">
                <a16:creationId xmlns:a16="http://schemas.microsoft.com/office/drawing/2014/main" id="{C01B246A-2024-5D49-AC06-30913089B6B5}"/>
              </a:ext>
            </a:extLst>
          </p:cNvPr>
          <p:cNvSpPr/>
          <p:nvPr userDrawn="1"/>
        </p:nvSpPr>
        <p:spPr>
          <a:xfrm>
            <a:off x="810547" y="4488632"/>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44;p7">
            <a:extLst>
              <a:ext uri="{FF2B5EF4-FFF2-40B4-BE49-F238E27FC236}">
                <a16:creationId xmlns:a16="http://schemas.microsoft.com/office/drawing/2014/main" id="{608ED338-511C-0F4B-874E-FB388EC87FC0}"/>
              </a:ext>
            </a:extLst>
          </p:cNvPr>
          <p:cNvSpPr/>
          <p:nvPr userDrawn="1"/>
        </p:nvSpPr>
        <p:spPr>
          <a:xfrm>
            <a:off x="810547" y="4690974"/>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5;p7">
            <a:extLst>
              <a:ext uri="{FF2B5EF4-FFF2-40B4-BE49-F238E27FC236}">
                <a16:creationId xmlns:a16="http://schemas.microsoft.com/office/drawing/2014/main" id="{782043DC-AE87-814E-9844-E0F017B28471}"/>
              </a:ext>
            </a:extLst>
          </p:cNvPr>
          <p:cNvSpPr/>
          <p:nvPr userDrawn="1"/>
        </p:nvSpPr>
        <p:spPr>
          <a:xfrm>
            <a:off x="810547" y="489331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6;p7">
            <a:extLst>
              <a:ext uri="{FF2B5EF4-FFF2-40B4-BE49-F238E27FC236}">
                <a16:creationId xmlns:a16="http://schemas.microsoft.com/office/drawing/2014/main" id="{E48C8E77-7F02-E442-A353-AD0C7BB7C6C5}"/>
              </a:ext>
            </a:extLst>
          </p:cNvPr>
          <p:cNvSpPr/>
          <p:nvPr userDrawn="1"/>
        </p:nvSpPr>
        <p:spPr>
          <a:xfrm>
            <a:off x="810572" y="509565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1670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60" r:id="rId4"/>
  </p:sldLayoutIdLst>
  <p:transition>
    <p:fade thruBlk="1"/>
  </p:transition>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acebook.com/PrimeLessons/photos/a.475884480005878/559955338265458/?type=3&amp;eid=ARCbGLeK-4XfPdpYQ0lv96UylA3KoJtfylN9NXTlbwu7AEpIVvqIPeQIG08am71DfKbQf9bQ_Fgp_QUy&amp;__xts__%5B0%5D=68.ARBSXnqLPFj_dw1lly-uMAPxuHWvFoO6sB5d0MS0esHGbuclo-VgAH0TFFv6iFRRLDrnzXuDb9XJ_CS5Fyb2e4FbjLU1N5eNHnha9pmQwN7xfg4StUdwhtAX5f8Sotnss_F8jdSkf8taUP8B5Fxnq6MWWpV7ze46keUGMLkOtEC2WvEd94sjvTobpiwqlbD0TicinUjSJ8IjUsBbgU7E7kjPyqD1vy4N3bmirFzrmTJ40u1wNQBn7d7bvG3WywhdnaEgqrxlHzWoyMTido3o8LAKcLcRTKGFoHHP6_Caou_IDPTpvwF02eFVqs9zB5258hkPctnSDnUCZGnrmYcKAfA&amp;__tn__=EEHH-R"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3.jpeg"/><Relationship Id="rId5" Type="http://schemas.openxmlformats.org/officeDocument/2006/relationships/image" Target="../media/image12.tiff"/><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facebook.com/PrimeLessons/photos/a.475884480005878/559955338265458/?type=3&amp;eid=ARCbGLeK-4XfPdpYQ0lv96UylA3KoJtfylN9NXTlbwu7AEpIVvqIPeQIG08am71DfKbQf9bQ_Fgp_QUy&amp;__xts__%5B0%5D=68.ARBSXnqLPFj_dw1lly-uMAPxuHWvFoO6sB5d0MS0esHGbuclo-VgAH0TFFv6iFRRLDrnzXuDb9XJ_CS5Fyb2e4FbjLU1N5eNHnha9pmQwN7xfg4StUdwhtAX5f8Sotnss_F8jdSkf8taUP8B5Fxnq6MWWpV7ze46keUGMLkOtEC2WvEd94sjvTobpiwqlbD0TicinUjSJ8IjUsBbgU7E7kjPyqD1vy4N3bmirFzrmTJ40u1wNQBn7d7bvG3WywhdnaEgqrxlHzWoyMTido3o8LAKcLcRTKGFoHHP6_Caou_IDPTpvwF02eFVqs9zB5258hkPctnSDnUCZGnrmYcKAfA&amp;__tn__=EEHH-R" TargetMode="Externa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www.flltutorial.com/"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3.xml"/><Relationship Id="rId6" Type="http://schemas.openxmlformats.org/officeDocument/2006/relationships/image" Target="../media/image26.jpeg"/><Relationship Id="rId5" Type="http://schemas.openxmlformats.org/officeDocument/2006/relationships/hyperlink" Target="https://www.facebook.com/groups/FLLShareandLearn/" TargetMode="External"/><Relationship Id="rId4" Type="http://schemas.openxmlformats.org/officeDocument/2006/relationships/hyperlink" Target="http://www.ev3lesson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facebook.com/PrimeLessons/" TargetMode="External"/><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www.primelessons.org/" TargetMode="Externa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SPIKE PRIME &amp; </a:t>
            </a:r>
            <a:br>
              <a:rPr lang="en" dirty="0"/>
            </a:br>
            <a:r>
              <a:rPr lang="en" dirty="0"/>
              <a:t>FIRST LEGO LEAGUE</a:t>
            </a:r>
            <a:endParaRPr dirty="0"/>
          </a:p>
        </p:txBody>
      </p:sp>
      <p:sp>
        <p:nvSpPr>
          <p:cNvPr id="2" name="TextBox 1">
            <a:extLst>
              <a:ext uri="{FF2B5EF4-FFF2-40B4-BE49-F238E27FC236}">
                <a16:creationId xmlns:a16="http://schemas.microsoft.com/office/drawing/2014/main" id="{CDA72996-92F1-A843-A6FF-AF8B0B3C4B9F}"/>
              </a:ext>
            </a:extLst>
          </p:cNvPr>
          <p:cNvSpPr txBox="1"/>
          <p:nvPr/>
        </p:nvSpPr>
        <p:spPr>
          <a:xfrm>
            <a:off x="685800" y="3680848"/>
            <a:ext cx="4967207" cy="523220"/>
          </a:xfrm>
          <a:prstGeom prst="rect">
            <a:avLst/>
          </a:prstGeom>
          <a:noFill/>
        </p:spPr>
        <p:txBody>
          <a:bodyPr wrap="square" rtlCol="0">
            <a:spAutoFit/>
          </a:bodyPr>
          <a:lstStyle/>
          <a:p>
            <a:r>
              <a:rPr lang="en-US" dirty="0"/>
              <a:t>Sanjay Seshan and Arvind Seshan</a:t>
            </a:r>
          </a:p>
          <a:p>
            <a:r>
              <a:rPr lang="en-US" dirty="0"/>
              <a:t>Primelessons.org, EV3Lessons.com, </a:t>
            </a:r>
            <a:r>
              <a:rPr lang="en-US" dirty="0" err="1"/>
              <a:t>FLLTutorials.com</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Improvements with SPIKE Prime (Hardware)</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661101" y="1427802"/>
            <a:ext cx="5832690" cy="2890200"/>
          </a:xfrm>
        </p:spPr>
        <p:txBody>
          <a:bodyPr/>
          <a:lstStyle/>
          <a:p>
            <a:r>
              <a:rPr lang="en-US" sz="1600" b="1" dirty="0"/>
              <a:t>Size: </a:t>
            </a:r>
            <a:r>
              <a:rPr lang="en-US" sz="1600" dirty="0"/>
              <a:t>Smaller form factor for electronic components</a:t>
            </a:r>
          </a:p>
          <a:p>
            <a:r>
              <a:rPr lang="en-US" sz="1600" b="1" dirty="0"/>
              <a:t>Shape: </a:t>
            </a:r>
            <a:r>
              <a:rPr lang="en-US" sz="1600" dirty="0"/>
              <a:t>Electrical components have a more rectangular shape and more connection points (overall easier to build with)</a:t>
            </a:r>
          </a:p>
          <a:p>
            <a:r>
              <a:rPr lang="en-US" sz="1600" b="1" dirty="0"/>
              <a:t>Wires: </a:t>
            </a:r>
            <a:r>
              <a:rPr lang="en-US" sz="1600" dirty="0"/>
              <a:t>Wires are easier to manage with thinner wires and wire clips</a:t>
            </a:r>
          </a:p>
          <a:p>
            <a:r>
              <a:rPr lang="en-US" sz="1600" b="1" dirty="0"/>
              <a:t>Motors: </a:t>
            </a:r>
            <a:r>
              <a:rPr lang="en-US" sz="1600" dirty="0"/>
              <a:t>Built-in absolute positioning on motors</a:t>
            </a:r>
          </a:p>
          <a:p>
            <a:r>
              <a:rPr lang="en-US" sz="1600" b="1" dirty="0"/>
              <a:t>Charging: </a:t>
            </a:r>
            <a:r>
              <a:rPr lang="en-US" sz="1600" dirty="0"/>
              <a:t>USB charging for battery – same as download port</a:t>
            </a:r>
          </a:p>
          <a:p>
            <a:r>
              <a:rPr lang="en-US" sz="1600" b="1" dirty="0"/>
              <a:t>Color Sensor: </a:t>
            </a:r>
            <a:r>
              <a:rPr lang="en-US" sz="1600" dirty="0"/>
              <a:t>Improved color sensor – more colors and works at a greater distance from the mat</a:t>
            </a:r>
          </a:p>
        </p:txBody>
      </p:sp>
      <p:pic>
        <p:nvPicPr>
          <p:cNvPr id="1026" name="Picture 2" descr="No photo description available.">
            <a:hlinkClick r:id="rId3"/>
            <a:extLst>
              <a:ext uri="{FF2B5EF4-FFF2-40B4-BE49-F238E27FC236}">
                <a16:creationId xmlns:a16="http://schemas.microsoft.com/office/drawing/2014/main" id="{590EC05A-82C4-F346-9746-B61E6AA99F4B}"/>
              </a:ext>
            </a:extLst>
          </p:cNvPr>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t="17505" b="13469"/>
          <a:stretch/>
        </p:blipFill>
        <p:spPr bwMode="auto">
          <a:xfrm>
            <a:off x="6496644" y="1497966"/>
            <a:ext cx="2399544" cy="16563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D73C48C6-1A04-8A4D-87D9-872A2FE9B18C}"/>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6612876" y="3224443"/>
            <a:ext cx="943464" cy="1188630"/>
          </a:xfrm>
          <a:prstGeom prst="rect">
            <a:avLst/>
          </a:prstGeom>
        </p:spPr>
      </p:pic>
      <p:pic>
        <p:nvPicPr>
          <p:cNvPr id="1028" name="Picture 4" descr="Spike | H-Didakt">
            <a:extLst>
              <a:ext uri="{FF2B5EF4-FFF2-40B4-BE49-F238E27FC236}">
                <a16:creationId xmlns:a16="http://schemas.microsoft.com/office/drawing/2014/main" id="{35883226-0E3B-FA45-82FB-EBEA7B42818C}"/>
              </a:ext>
            </a:extLst>
          </p:cNvPr>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a:stretch/>
        </p:blipFill>
        <p:spPr bwMode="auto">
          <a:xfrm>
            <a:off x="7775977" y="3349925"/>
            <a:ext cx="986484" cy="968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690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Tradeoffs: My Blocks</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661101" y="1427575"/>
            <a:ext cx="5776544" cy="2890200"/>
          </a:xfrm>
        </p:spPr>
        <p:txBody>
          <a:bodyPr/>
          <a:lstStyle/>
          <a:p>
            <a:r>
              <a:rPr lang="en-US" sz="1500" dirty="0"/>
              <a:t>My Blocks are only available for use in the project that they are created in.</a:t>
            </a:r>
          </a:p>
          <a:p>
            <a:pPr lvl="1"/>
            <a:r>
              <a:rPr lang="en-US" sz="1500" dirty="0"/>
              <a:t>However, they can be copied and pasted from one project to another</a:t>
            </a:r>
          </a:p>
          <a:p>
            <a:r>
              <a:rPr lang="en-US" sz="1500" dirty="0"/>
              <a:t>No outputs from My Blocks</a:t>
            </a:r>
          </a:p>
          <a:p>
            <a:pPr lvl="1"/>
            <a:r>
              <a:rPr lang="en-US" sz="1500" dirty="0"/>
              <a:t>There is a work around that uses variables</a:t>
            </a:r>
          </a:p>
          <a:p>
            <a:r>
              <a:rPr lang="en-US" sz="1500" dirty="0"/>
              <a:t>In </a:t>
            </a:r>
            <a:r>
              <a:rPr lang="en-US" sz="1500" dirty="0" err="1"/>
              <a:t>MicroPython</a:t>
            </a:r>
            <a:r>
              <a:rPr lang="en-US" sz="1500" dirty="0"/>
              <a:t>, functions can be imported and have outputs</a:t>
            </a:r>
          </a:p>
          <a:p>
            <a:r>
              <a:rPr lang="en-US" sz="1500" dirty="0"/>
              <a:t>These are all problems specific to Scratch (also problems with EV3 Classroom)</a:t>
            </a:r>
          </a:p>
        </p:txBody>
      </p:sp>
      <p:pic>
        <p:nvPicPr>
          <p:cNvPr id="2" name="Picture 1">
            <a:extLst>
              <a:ext uri="{FF2B5EF4-FFF2-40B4-BE49-F238E27FC236}">
                <a16:creationId xmlns:a16="http://schemas.microsoft.com/office/drawing/2014/main" id="{AC30204F-8D50-DE42-8298-49C5F500E44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659076" y="1571457"/>
            <a:ext cx="2042797" cy="957561"/>
          </a:xfrm>
          <a:prstGeom prst="rect">
            <a:avLst/>
          </a:prstGeom>
        </p:spPr>
      </p:pic>
      <p:pic>
        <p:nvPicPr>
          <p:cNvPr id="8" name="Picture 7">
            <a:extLst>
              <a:ext uri="{FF2B5EF4-FFF2-40B4-BE49-F238E27FC236}">
                <a16:creationId xmlns:a16="http://schemas.microsoft.com/office/drawing/2014/main" id="{9163DE85-9F36-1140-8453-46543A1A0F5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48400" y="2921345"/>
            <a:ext cx="2648687" cy="706317"/>
          </a:xfrm>
          <a:prstGeom prst="rect">
            <a:avLst/>
          </a:prstGeom>
        </p:spPr>
      </p:pic>
    </p:spTree>
    <p:extLst>
      <p:ext uri="{BB962C8B-B14F-4D97-AF65-F5344CB8AC3E}">
        <p14:creationId xmlns:p14="http://schemas.microsoft.com/office/powerpoint/2010/main" val="412634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Tradeoffs: Calibration, Files, Wires</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661100" y="1452468"/>
            <a:ext cx="5336744" cy="3437249"/>
          </a:xfrm>
        </p:spPr>
        <p:txBody>
          <a:bodyPr>
            <a:normAutofit fontScale="92500"/>
          </a:bodyPr>
          <a:lstStyle/>
          <a:p>
            <a:r>
              <a:rPr lang="en-US" sz="1400" b="1" dirty="0"/>
              <a:t>Distance Sensor: </a:t>
            </a:r>
            <a:r>
              <a:rPr lang="en-US" sz="1400" dirty="0"/>
              <a:t>Does not work at angles when close to a surface</a:t>
            </a:r>
          </a:p>
          <a:p>
            <a:r>
              <a:rPr lang="en-US" sz="1400" b="1" dirty="0"/>
              <a:t>Color Sensor Calibration: </a:t>
            </a:r>
            <a:r>
              <a:rPr lang="en-US" sz="1400" dirty="0"/>
              <a:t>None</a:t>
            </a:r>
          </a:p>
          <a:p>
            <a:pPr lvl="1"/>
            <a:r>
              <a:rPr lang="en-US" sz="1400" dirty="0"/>
              <a:t>You can work around this with code</a:t>
            </a:r>
          </a:p>
          <a:p>
            <a:pPr lvl="1"/>
            <a:r>
              <a:rPr lang="en-US" sz="1400" dirty="0"/>
              <a:t>The sensor seems to work well without a calibration</a:t>
            </a:r>
          </a:p>
          <a:p>
            <a:r>
              <a:rPr lang="en-US" sz="1400" b="1" dirty="0"/>
              <a:t>Files: </a:t>
            </a:r>
            <a:r>
              <a:rPr lang="en-US" sz="1400" dirty="0"/>
              <a:t>No file reading/writing</a:t>
            </a:r>
          </a:p>
          <a:p>
            <a:pPr lvl="1"/>
            <a:r>
              <a:rPr lang="en-US" sz="1400" dirty="0"/>
              <a:t>This can be done in </a:t>
            </a:r>
            <a:r>
              <a:rPr lang="en-US" sz="1400" dirty="0" err="1"/>
              <a:t>MicroPython</a:t>
            </a:r>
            <a:endParaRPr lang="en-US" sz="1400" dirty="0"/>
          </a:p>
          <a:p>
            <a:r>
              <a:rPr lang="en-US" sz="1400" b="1" dirty="0"/>
              <a:t>Battery: </a:t>
            </a:r>
            <a:r>
              <a:rPr lang="en-US" sz="1400" dirty="0"/>
              <a:t>Battery must be connected to the hub to charge – you cannot have extra batteries on the side charging (i.e. you must own another hub to charge extras)</a:t>
            </a:r>
          </a:p>
          <a:p>
            <a:r>
              <a:rPr lang="en-US" sz="1400" b="1" dirty="0"/>
              <a:t>Wire length: </a:t>
            </a:r>
            <a:r>
              <a:rPr lang="en-US" sz="1400" dirty="0"/>
              <a:t>Fixed</a:t>
            </a:r>
          </a:p>
          <a:p>
            <a:pPr lvl="1"/>
            <a:r>
              <a:rPr lang="en-US" sz="1400" dirty="0"/>
              <a:t>However, for FIRST LEGO League, the wire length is sufficient</a:t>
            </a:r>
          </a:p>
          <a:p>
            <a:pPr lvl="1"/>
            <a:r>
              <a:rPr lang="en-US" sz="1400" dirty="0"/>
              <a:t>If the length is too long, you can use the wire clips to easily keep wires out of the way</a:t>
            </a:r>
          </a:p>
        </p:txBody>
      </p:sp>
      <p:pic>
        <p:nvPicPr>
          <p:cNvPr id="9" name="Picture 8">
            <a:extLst>
              <a:ext uri="{FF2B5EF4-FFF2-40B4-BE49-F238E27FC236}">
                <a16:creationId xmlns:a16="http://schemas.microsoft.com/office/drawing/2014/main" id="{E4A7D059-694D-0E4D-9CEB-69CA115BD194}"/>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194323" y="2146650"/>
            <a:ext cx="2682977" cy="1501140"/>
          </a:xfrm>
          <a:prstGeom prst="rect">
            <a:avLst/>
          </a:prstGeom>
        </p:spPr>
      </p:pic>
    </p:spTree>
    <p:extLst>
      <p:ext uri="{BB962C8B-B14F-4D97-AF65-F5344CB8AC3E}">
        <p14:creationId xmlns:p14="http://schemas.microsoft.com/office/powerpoint/2010/main" val="88219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3F270-18FB-AA41-B2AA-4128EE1D8F44}"/>
              </a:ext>
            </a:extLst>
          </p:cNvPr>
          <p:cNvSpPr>
            <a:spLocks noGrp="1"/>
          </p:cNvSpPr>
          <p:nvPr>
            <p:ph type="title"/>
          </p:nvPr>
        </p:nvSpPr>
        <p:spPr/>
        <p:txBody>
          <a:bodyPr/>
          <a:lstStyle/>
          <a:p>
            <a:r>
              <a:rPr lang="en-US" dirty="0"/>
              <a:t>Tradeoffs: Steering Blocks</a:t>
            </a:r>
          </a:p>
        </p:txBody>
      </p:sp>
      <p:sp>
        <p:nvSpPr>
          <p:cNvPr id="3" name="Text Placeholder 2">
            <a:extLst>
              <a:ext uri="{FF2B5EF4-FFF2-40B4-BE49-F238E27FC236}">
                <a16:creationId xmlns:a16="http://schemas.microsoft.com/office/drawing/2014/main" id="{20FF6CF6-D510-5D4C-A4B8-2AA26F91DA1A}"/>
              </a:ext>
            </a:extLst>
          </p:cNvPr>
          <p:cNvSpPr>
            <a:spLocks noGrp="1"/>
          </p:cNvSpPr>
          <p:nvPr>
            <p:ph type="body" idx="1"/>
          </p:nvPr>
        </p:nvSpPr>
        <p:spPr>
          <a:xfrm>
            <a:off x="810547" y="1455438"/>
            <a:ext cx="5475954" cy="2890200"/>
          </a:xfrm>
        </p:spPr>
        <p:txBody>
          <a:bodyPr/>
          <a:lstStyle/>
          <a:p>
            <a:r>
              <a:rPr lang="en-US" dirty="0"/>
              <a:t>Steering input is not linear</a:t>
            </a:r>
          </a:p>
          <a:p>
            <a:r>
              <a:rPr lang="en-US" dirty="0"/>
              <a:t>The difference between 100 steering and 99 steering is significant</a:t>
            </a:r>
          </a:p>
          <a:p>
            <a:r>
              <a:rPr lang="en-US" dirty="0"/>
              <a:t>Workaround: Use Tank Blocks </a:t>
            </a:r>
          </a:p>
        </p:txBody>
      </p:sp>
      <p:pic>
        <p:nvPicPr>
          <p:cNvPr id="1026" name="Picture 2">
            <a:extLst>
              <a:ext uri="{FF2B5EF4-FFF2-40B4-BE49-F238E27FC236}">
                <a16:creationId xmlns:a16="http://schemas.microsoft.com/office/drawing/2014/main" id="{FBCFC592-2524-934A-9F51-A7405D979DEB}"/>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478270" y="1455438"/>
            <a:ext cx="2406650" cy="184785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B80BA515-477C-7944-B7EF-54CAF0B26711}"/>
              </a:ext>
            </a:extLst>
          </p:cNvPr>
          <p:cNvSpPr/>
          <p:nvPr/>
        </p:nvSpPr>
        <p:spPr>
          <a:xfrm>
            <a:off x="6911340" y="2914407"/>
            <a:ext cx="792480" cy="3888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582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3F270-18FB-AA41-B2AA-4128EE1D8F44}"/>
              </a:ext>
            </a:extLst>
          </p:cNvPr>
          <p:cNvSpPr>
            <a:spLocks noGrp="1"/>
          </p:cNvSpPr>
          <p:nvPr>
            <p:ph type="title"/>
          </p:nvPr>
        </p:nvSpPr>
        <p:spPr/>
        <p:txBody>
          <a:bodyPr/>
          <a:lstStyle/>
          <a:p>
            <a:r>
              <a:rPr lang="en-US" dirty="0"/>
              <a:t>Tradeoffs: File Size</a:t>
            </a:r>
          </a:p>
        </p:txBody>
      </p:sp>
      <p:sp>
        <p:nvSpPr>
          <p:cNvPr id="3" name="Text Placeholder 2">
            <a:extLst>
              <a:ext uri="{FF2B5EF4-FFF2-40B4-BE49-F238E27FC236}">
                <a16:creationId xmlns:a16="http://schemas.microsoft.com/office/drawing/2014/main" id="{20FF6CF6-D510-5D4C-A4B8-2AA26F91DA1A}"/>
              </a:ext>
            </a:extLst>
          </p:cNvPr>
          <p:cNvSpPr>
            <a:spLocks noGrp="1"/>
          </p:cNvSpPr>
          <p:nvPr>
            <p:ph type="body" idx="1"/>
          </p:nvPr>
        </p:nvSpPr>
        <p:spPr>
          <a:xfrm>
            <a:off x="810546" y="1455438"/>
            <a:ext cx="7693753" cy="2890200"/>
          </a:xfrm>
        </p:spPr>
        <p:txBody>
          <a:bodyPr/>
          <a:lstStyle/>
          <a:p>
            <a:r>
              <a:rPr lang="en-US" dirty="0"/>
              <a:t>At some project size (we have seen this in programs as small as 100 blocks), the program starts to fail</a:t>
            </a:r>
          </a:p>
          <a:p>
            <a:pPr lvl="1"/>
            <a:r>
              <a:rPr lang="en-US" dirty="0"/>
              <a:t>The motors and sensors disconnect when the program starts and then reconnect. Code run while sensors/motors are disconnected fail to run correctly.</a:t>
            </a:r>
          </a:p>
          <a:p>
            <a:pPr lvl="1"/>
            <a:r>
              <a:rPr lang="en-US" dirty="0"/>
              <a:t>For even larger programs, the code may not download at all</a:t>
            </a:r>
          </a:p>
          <a:p>
            <a:r>
              <a:rPr lang="en-US" dirty="0"/>
              <a:t>Workaround: Teams will need to wait at the beginning of their code for sensors and motors to reconnect</a:t>
            </a:r>
          </a:p>
        </p:txBody>
      </p:sp>
    </p:spTree>
    <p:extLst>
      <p:ext uri="{BB962C8B-B14F-4D97-AF65-F5344CB8AC3E}">
        <p14:creationId xmlns:p14="http://schemas.microsoft.com/office/powerpoint/2010/main" val="5276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E78126B-3C51-8B46-87EC-AA32416C965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907880" y="1533360"/>
            <a:ext cx="2875280" cy="2594940"/>
          </a:xfrm>
          <a:prstGeom prst="rect">
            <a:avLst/>
          </a:prstGeom>
        </p:spPr>
      </p:pic>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Tradeoffs: Gyro</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661100" y="1452468"/>
            <a:ext cx="5336744" cy="3437249"/>
          </a:xfrm>
        </p:spPr>
        <p:txBody>
          <a:bodyPr>
            <a:normAutofit fontScale="92500" lnSpcReduction="10000"/>
          </a:bodyPr>
          <a:lstStyle/>
          <a:p>
            <a:r>
              <a:rPr lang="en-US" sz="1400" b="1" dirty="0"/>
              <a:t>There is no Gyro Drift or Lag, but there are other tradeoffs</a:t>
            </a:r>
          </a:p>
          <a:p>
            <a:r>
              <a:rPr lang="en-US" sz="1400" b="1" dirty="0"/>
              <a:t>Gyro Rate: </a:t>
            </a:r>
            <a:r>
              <a:rPr lang="en-US" sz="1400" dirty="0"/>
              <a:t>Cannot access the gyro rate or accelerometer in Scratch, but this can done in </a:t>
            </a:r>
            <a:r>
              <a:rPr lang="en-US" sz="1400" dirty="0" err="1"/>
              <a:t>MicroPython</a:t>
            </a:r>
            <a:endParaRPr lang="en-US" sz="1400" dirty="0"/>
          </a:p>
          <a:p>
            <a:r>
              <a:rPr lang="en-US" sz="1400" b="1" dirty="0"/>
              <a:t>Gyro Inaccuracies: </a:t>
            </a:r>
            <a:r>
              <a:rPr lang="en-US" sz="1400" dirty="0"/>
              <a:t>E.g. turning the hub 360 degrees produces a gyro reading that is not 360.</a:t>
            </a:r>
          </a:p>
          <a:p>
            <a:pPr lvl="1">
              <a:buSzPct val="100000"/>
              <a:buFont typeface="+mj-lt"/>
              <a:buAutoNum type="arabicPeriod"/>
            </a:pPr>
            <a:r>
              <a:rPr lang="en-US" sz="1400" dirty="0"/>
              <a:t>This is typically hub specific. E.g. Hub 1 will consistently be 7 degrees off and Hub 2 will consistently be 4 degrees off. </a:t>
            </a:r>
          </a:p>
          <a:p>
            <a:pPr lvl="1">
              <a:buSzPct val="100000"/>
              <a:buFont typeface="+mj-lt"/>
              <a:buAutoNum type="arabicPeriod"/>
            </a:pPr>
            <a:r>
              <a:rPr lang="en-US" sz="1400" dirty="0"/>
              <a:t>The error is impacted by the complexity of other running code. E.g. updating the light matrix at the same time will increase the error by about 25 degrees per 360 degree turn. </a:t>
            </a:r>
          </a:p>
          <a:p>
            <a:r>
              <a:rPr lang="en-US" sz="1400" dirty="0"/>
              <a:t>Workaround: For (1), you may need to scale gyro readings after measuring the error for your hub. For (2), you will need to make sure gyro readings are done less frequently and/or have little code running at the same time. </a:t>
            </a:r>
          </a:p>
          <a:p>
            <a:endParaRPr lang="en-US" sz="1400" dirty="0"/>
          </a:p>
          <a:p>
            <a:endParaRPr lang="en-US" sz="1400" dirty="0"/>
          </a:p>
        </p:txBody>
      </p:sp>
    </p:spTree>
    <p:extLst>
      <p:ext uri="{BB962C8B-B14F-4D97-AF65-F5344CB8AC3E}">
        <p14:creationId xmlns:p14="http://schemas.microsoft.com/office/powerpoint/2010/main" val="285265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5"/>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Common Misconceptions</a:t>
            </a:r>
            <a:endParaRPr dirty="0"/>
          </a:p>
        </p:txBody>
      </p:sp>
      <p:sp>
        <p:nvSpPr>
          <p:cNvPr id="531" name="Google Shape;531;p15"/>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What people think about SPIKE Prime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Age Level</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834275" y="1477915"/>
            <a:ext cx="2878858" cy="861444"/>
          </a:xfrm>
          <a:solidFill>
            <a:schemeClr val="bg1">
              <a:lumMod val="95000"/>
            </a:schemeClr>
          </a:solidFill>
          <a:ln>
            <a:solidFill>
              <a:schemeClr val="tx1"/>
            </a:solidFill>
          </a:ln>
        </p:spPr>
        <p:txBody>
          <a:bodyPr/>
          <a:lstStyle/>
          <a:p>
            <a:r>
              <a:rPr lang="en-US" sz="1400" dirty="0">
                <a:solidFill>
                  <a:srgbClr val="FF0000"/>
                </a:solidFill>
              </a:rPr>
              <a:t>SPIKE Prime is only for a beginners and primary school students</a:t>
            </a:r>
          </a:p>
        </p:txBody>
      </p:sp>
      <p:sp>
        <p:nvSpPr>
          <p:cNvPr id="6" name="Text Placeholder 5">
            <a:extLst>
              <a:ext uri="{FF2B5EF4-FFF2-40B4-BE49-F238E27FC236}">
                <a16:creationId xmlns:a16="http://schemas.microsoft.com/office/drawing/2014/main" id="{C068EA0D-2ACE-1B46-96E3-19216C17400B}"/>
              </a:ext>
            </a:extLst>
          </p:cNvPr>
          <p:cNvSpPr>
            <a:spLocks noGrp="1"/>
          </p:cNvSpPr>
          <p:nvPr>
            <p:ph type="body" idx="2"/>
          </p:nvPr>
        </p:nvSpPr>
        <p:spPr>
          <a:xfrm>
            <a:off x="4023360" y="1455438"/>
            <a:ext cx="4480940" cy="2890200"/>
          </a:xfrm>
        </p:spPr>
        <p:txBody>
          <a:bodyPr/>
          <a:lstStyle/>
          <a:p>
            <a:r>
              <a:rPr lang="en-US" sz="1800" dirty="0">
                <a:solidFill>
                  <a:srgbClr val="00B050"/>
                </a:solidFill>
              </a:rPr>
              <a:t>Even though the default software is Scratch and the colors target younger ages, the capabilities of SPIKE Prime match those of the EV3</a:t>
            </a:r>
          </a:p>
          <a:p>
            <a:r>
              <a:rPr lang="en-US" sz="1800" dirty="0">
                <a:solidFill>
                  <a:srgbClr val="00B050"/>
                </a:solidFill>
              </a:rPr>
              <a:t>There is also </a:t>
            </a:r>
            <a:r>
              <a:rPr lang="en-US" sz="1800" dirty="0" err="1">
                <a:solidFill>
                  <a:srgbClr val="00B050"/>
                </a:solidFill>
              </a:rPr>
              <a:t>MicroPython</a:t>
            </a:r>
            <a:r>
              <a:rPr lang="en-US" sz="1800" dirty="0">
                <a:solidFill>
                  <a:srgbClr val="00B050"/>
                </a:solidFill>
              </a:rPr>
              <a:t> for older students</a:t>
            </a:r>
          </a:p>
          <a:p>
            <a:r>
              <a:rPr lang="en-US" sz="1800" dirty="0">
                <a:solidFill>
                  <a:srgbClr val="00B050"/>
                </a:solidFill>
              </a:rPr>
              <a:t>SPIKE Prime has lowered the entry point, but the ceiling is as high as EV3</a:t>
            </a:r>
          </a:p>
        </p:txBody>
      </p:sp>
    </p:spTree>
    <p:extLst>
      <p:ext uri="{BB962C8B-B14F-4D97-AF65-F5344CB8AC3E}">
        <p14:creationId xmlns:p14="http://schemas.microsoft.com/office/powerpoint/2010/main" val="304770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SPIKE Prime Motors</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795307" y="1537426"/>
            <a:ext cx="2938493" cy="977174"/>
          </a:xfrm>
          <a:solidFill>
            <a:schemeClr val="bg1">
              <a:lumMod val="95000"/>
            </a:schemeClr>
          </a:solidFill>
          <a:ln>
            <a:solidFill>
              <a:schemeClr val="tx1"/>
            </a:solidFill>
          </a:ln>
        </p:spPr>
        <p:txBody>
          <a:bodyPr/>
          <a:lstStyle/>
          <a:p>
            <a:r>
              <a:rPr lang="en-US" sz="1400" dirty="0">
                <a:solidFill>
                  <a:srgbClr val="FF0000"/>
                </a:solidFill>
              </a:rPr>
              <a:t>SPIKE Prime motors are less powerful and worse for FIRST LEGO League</a:t>
            </a:r>
          </a:p>
        </p:txBody>
      </p:sp>
      <p:sp>
        <p:nvSpPr>
          <p:cNvPr id="6" name="Text Placeholder 5">
            <a:extLst>
              <a:ext uri="{FF2B5EF4-FFF2-40B4-BE49-F238E27FC236}">
                <a16:creationId xmlns:a16="http://schemas.microsoft.com/office/drawing/2014/main" id="{C068EA0D-2ACE-1B46-96E3-19216C17400B}"/>
              </a:ext>
            </a:extLst>
          </p:cNvPr>
          <p:cNvSpPr>
            <a:spLocks noGrp="1"/>
          </p:cNvSpPr>
          <p:nvPr>
            <p:ph type="body" idx="2"/>
          </p:nvPr>
        </p:nvSpPr>
        <p:spPr>
          <a:xfrm>
            <a:off x="4107180" y="1455438"/>
            <a:ext cx="4034905" cy="2890200"/>
          </a:xfrm>
        </p:spPr>
        <p:txBody>
          <a:bodyPr/>
          <a:lstStyle/>
          <a:p>
            <a:r>
              <a:rPr lang="en-US" dirty="0">
                <a:solidFill>
                  <a:srgbClr val="00B050"/>
                </a:solidFill>
              </a:rPr>
              <a:t>It is true that the motors are less powerful</a:t>
            </a:r>
          </a:p>
          <a:p>
            <a:r>
              <a:rPr lang="en-US" dirty="0">
                <a:solidFill>
                  <a:srgbClr val="00B050"/>
                </a:solidFill>
              </a:rPr>
              <a:t>However, there really is no need for more power than what the SPIKE Prime motors have. If more torque is needed, increasing the gear ratio should be sufficient.</a:t>
            </a:r>
          </a:p>
        </p:txBody>
      </p:sp>
      <p:pic>
        <p:nvPicPr>
          <p:cNvPr id="7" name="Picture 6">
            <a:extLst>
              <a:ext uri="{FF2B5EF4-FFF2-40B4-BE49-F238E27FC236}">
                <a16:creationId xmlns:a16="http://schemas.microsoft.com/office/drawing/2014/main" id="{A8EB0EA6-3370-2544-9562-DA7AFF1E5040}"/>
              </a:ext>
            </a:extLst>
          </p:cNvPr>
          <p:cNvPicPr>
            <a:picLocks noChangeAspect="1"/>
          </p:cNvPicPr>
          <p:nvPr/>
        </p:nvPicPr>
        <p:blipFill>
          <a:blip r:embed="rId2"/>
          <a:stretch>
            <a:fillRect/>
          </a:stretch>
        </p:blipFill>
        <p:spPr>
          <a:xfrm>
            <a:off x="1283959" y="2870319"/>
            <a:ext cx="2359616" cy="1769712"/>
          </a:xfrm>
          <a:prstGeom prst="rect">
            <a:avLst/>
          </a:prstGeom>
        </p:spPr>
      </p:pic>
    </p:spTree>
    <p:extLst>
      <p:ext uri="{BB962C8B-B14F-4D97-AF65-F5344CB8AC3E}">
        <p14:creationId xmlns:p14="http://schemas.microsoft.com/office/powerpoint/2010/main" val="1617687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Accuracy</a:t>
            </a:r>
            <a:r>
              <a:rPr lang="en" dirty="0"/>
              <a:t> and Reliability</a:t>
            </a:r>
            <a:endParaRPr dirty="0"/>
          </a:p>
        </p:txBody>
      </p:sp>
      <p:sp>
        <p:nvSpPr>
          <p:cNvPr id="3" name="Text Placeholder 2">
            <a:extLst>
              <a:ext uri="{FF2B5EF4-FFF2-40B4-BE49-F238E27FC236}">
                <a16:creationId xmlns:a16="http://schemas.microsoft.com/office/drawing/2014/main" id="{155DC34D-8EBF-4045-A0A1-9EB07AF8C4E4}"/>
              </a:ext>
            </a:extLst>
          </p:cNvPr>
          <p:cNvSpPr>
            <a:spLocks noGrp="1"/>
          </p:cNvSpPr>
          <p:nvPr>
            <p:ph type="body" idx="1"/>
          </p:nvPr>
        </p:nvSpPr>
        <p:spPr>
          <a:xfrm>
            <a:off x="812280" y="1589000"/>
            <a:ext cx="2296680" cy="972050"/>
          </a:xfrm>
          <a:solidFill>
            <a:schemeClr val="bg1">
              <a:lumMod val="95000"/>
            </a:schemeClr>
          </a:solidFill>
          <a:ln>
            <a:solidFill>
              <a:schemeClr val="tx1"/>
            </a:solidFill>
          </a:ln>
        </p:spPr>
        <p:txBody>
          <a:bodyPr/>
          <a:lstStyle/>
          <a:p>
            <a:r>
              <a:rPr lang="en-US" sz="1400" dirty="0">
                <a:solidFill>
                  <a:srgbClr val="FF0000"/>
                </a:solidFill>
              </a:rPr>
              <a:t>SPIKE Prime is less accurate and less reliable than EV3.</a:t>
            </a:r>
          </a:p>
        </p:txBody>
      </p:sp>
      <p:sp>
        <p:nvSpPr>
          <p:cNvPr id="5" name="Text Placeholder 4">
            <a:extLst>
              <a:ext uri="{FF2B5EF4-FFF2-40B4-BE49-F238E27FC236}">
                <a16:creationId xmlns:a16="http://schemas.microsoft.com/office/drawing/2014/main" id="{08426CB4-2369-2C42-8269-A1858EB941B9}"/>
              </a:ext>
            </a:extLst>
          </p:cNvPr>
          <p:cNvSpPr>
            <a:spLocks noGrp="1"/>
          </p:cNvSpPr>
          <p:nvPr>
            <p:ph type="body" idx="2"/>
          </p:nvPr>
        </p:nvSpPr>
        <p:spPr>
          <a:xfrm>
            <a:off x="3268980" y="1589000"/>
            <a:ext cx="5355827" cy="2890200"/>
          </a:xfrm>
        </p:spPr>
        <p:txBody>
          <a:bodyPr/>
          <a:lstStyle/>
          <a:p>
            <a:r>
              <a:rPr lang="en-US" sz="1800" dirty="0">
                <a:solidFill>
                  <a:srgbClr val="00B050"/>
                </a:solidFill>
              </a:rPr>
              <a:t>SPIKE Prime has built in stall detection, an improved color sensor</a:t>
            </a:r>
          </a:p>
          <a:p>
            <a:r>
              <a:rPr lang="en-US" sz="1800" dirty="0">
                <a:solidFill>
                  <a:srgbClr val="00B050"/>
                </a:solidFill>
              </a:rPr>
              <a:t>The SPIKE Prime Gyro is less accurate, but it does not have drift and lag</a:t>
            </a:r>
          </a:p>
          <a:p>
            <a:r>
              <a:rPr lang="en-US" sz="1800" dirty="0">
                <a:solidFill>
                  <a:srgbClr val="00B050"/>
                </a:solidFill>
              </a:rPr>
              <a:t>Regarding accuracy, the SPIKE Prime motors are comparable with the EV3 motors</a:t>
            </a:r>
          </a:p>
          <a:p>
            <a:r>
              <a:rPr lang="en-US" sz="1800" dirty="0">
                <a:solidFill>
                  <a:srgbClr val="00B050"/>
                </a:solidFill>
              </a:rPr>
              <a:t>All reliability techniques that can be done in EV3 can also be done in SPIKE Prime.</a:t>
            </a:r>
          </a:p>
          <a:p>
            <a:endParaRPr lang="en-US" sz="1800" dirty="0">
              <a:solidFill>
                <a:srgbClr val="00B050"/>
              </a:solidFill>
            </a:endParaRPr>
          </a:p>
        </p:txBody>
      </p:sp>
      <p:pic>
        <p:nvPicPr>
          <p:cNvPr id="6" name="Picture 5">
            <a:extLst>
              <a:ext uri="{FF2B5EF4-FFF2-40B4-BE49-F238E27FC236}">
                <a16:creationId xmlns:a16="http://schemas.microsoft.com/office/drawing/2014/main" id="{BF8AB9E8-0A2B-454E-ADF1-FFF052A5F0C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79983" y="2697606"/>
            <a:ext cx="1961273" cy="1961273"/>
          </a:xfrm>
          <a:prstGeom prst="rect">
            <a:avLst/>
          </a:prstGeom>
        </p:spPr>
      </p:pic>
    </p:spTree>
    <p:extLst>
      <p:ext uri="{BB962C8B-B14F-4D97-AF65-F5344CB8AC3E}">
        <p14:creationId xmlns:p14="http://schemas.microsoft.com/office/powerpoint/2010/main" val="99092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Objectives</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661100" y="1378642"/>
            <a:ext cx="5528686" cy="2890200"/>
          </a:xfrm>
        </p:spPr>
        <p:txBody>
          <a:bodyPr/>
          <a:lstStyle/>
          <a:p>
            <a:r>
              <a:rPr lang="en-US" sz="1600" dirty="0"/>
              <a:t>Compare EV3 and SPIKE Prime</a:t>
            </a:r>
          </a:p>
          <a:p>
            <a:r>
              <a:rPr lang="en-US" sz="1600" dirty="0"/>
              <a:t>Focus on the needs of FIRST LEGO League teams</a:t>
            </a:r>
          </a:p>
        </p:txBody>
      </p:sp>
      <p:pic>
        <p:nvPicPr>
          <p:cNvPr id="1026" name="Picture 2" descr="No photo description available.">
            <a:hlinkClick r:id="rId2"/>
            <a:extLst>
              <a:ext uri="{FF2B5EF4-FFF2-40B4-BE49-F238E27FC236}">
                <a16:creationId xmlns:a16="http://schemas.microsoft.com/office/drawing/2014/main" id="{590EC05A-82C4-F346-9746-B61E6AA99F4B}"/>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t="17505" b="13469"/>
          <a:stretch/>
        </p:blipFill>
        <p:spPr bwMode="auto">
          <a:xfrm>
            <a:off x="5649529" y="2276936"/>
            <a:ext cx="2399544" cy="16563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photo, many, different, sitting&#10;&#10;Description automatically generated">
            <a:extLst>
              <a:ext uri="{FF2B5EF4-FFF2-40B4-BE49-F238E27FC236}">
                <a16:creationId xmlns:a16="http://schemas.microsoft.com/office/drawing/2014/main" id="{235AA72A-467A-5045-B005-21EF2F464712}"/>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384226" y="2276936"/>
            <a:ext cx="3839781" cy="1961090"/>
          </a:xfrm>
          <a:prstGeom prst="rect">
            <a:avLst/>
          </a:prstGeom>
        </p:spPr>
      </p:pic>
      <p:sp>
        <p:nvSpPr>
          <p:cNvPr id="10" name="TextBox 9">
            <a:extLst>
              <a:ext uri="{FF2B5EF4-FFF2-40B4-BE49-F238E27FC236}">
                <a16:creationId xmlns:a16="http://schemas.microsoft.com/office/drawing/2014/main" id="{6D881D10-EB40-0142-AA14-5DD0E69549ED}"/>
              </a:ext>
            </a:extLst>
          </p:cNvPr>
          <p:cNvSpPr txBox="1"/>
          <p:nvPr/>
        </p:nvSpPr>
        <p:spPr>
          <a:xfrm>
            <a:off x="1061331" y="4489800"/>
            <a:ext cx="7255733" cy="307777"/>
          </a:xfrm>
          <a:prstGeom prst="rect">
            <a:avLst/>
          </a:prstGeom>
          <a:solidFill>
            <a:srgbClr val="FFCA0A"/>
          </a:solidFill>
        </p:spPr>
        <p:txBody>
          <a:bodyPr wrap="square" rtlCol="0">
            <a:spAutoFit/>
          </a:bodyPr>
          <a:lstStyle/>
          <a:p>
            <a:pPr algn="ctr"/>
            <a:r>
              <a:rPr lang="en-US" dirty="0"/>
              <a:t>Note: We do not represent </a:t>
            </a:r>
            <a:r>
              <a:rPr lang="en-US" i="1" dirty="0"/>
              <a:t>FIRST</a:t>
            </a:r>
            <a:r>
              <a:rPr lang="en-US" dirty="0"/>
              <a:t> or LEGO Education. All opinions are our own.</a:t>
            </a:r>
          </a:p>
        </p:txBody>
      </p:sp>
    </p:spTree>
    <p:extLst>
      <p:ext uri="{BB962C8B-B14F-4D97-AF65-F5344CB8AC3E}">
        <p14:creationId xmlns:p14="http://schemas.microsoft.com/office/powerpoint/2010/main" val="3871516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Resources</a:t>
            </a:r>
            <a:endParaRPr dirty="0"/>
          </a:p>
        </p:txBody>
      </p:sp>
      <p:sp>
        <p:nvSpPr>
          <p:cNvPr id="3" name="Text Placeholder 2">
            <a:extLst>
              <a:ext uri="{FF2B5EF4-FFF2-40B4-BE49-F238E27FC236}">
                <a16:creationId xmlns:a16="http://schemas.microsoft.com/office/drawing/2014/main" id="{155DC34D-8EBF-4045-A0A1-9EB07AF8C4E4}"/>
              </a:ext>
            </a:extLst>
          </p:cNvPr>
          <p:cNvSpPr>
            <a:spLocks noGrp="1"/>
          </p:cNvSpPr>
          <p:nvPr>
            <p:ph type="body" idx="1"/>
          </p:nvPr>
        </p:nvSpPr>
        <p:spPr>
          <a:xfrm>
            <a:off x="855664" y="1470629"/>
            <a:ext cx="2731020" cy="891057"/>
          </a:xfrm>
          <a:solidFill>
            <a:schemeClr val="bg1">
              <a:lumMod val="95000"/>
            </a:schemeClr>
          </a:solidFill>
          <a:ln>
            <a:solidFill>
              <a:schemeClr val="tx1"/>
            </a:solidFill>
          </a:ln>
        </p:spPr>
        <p:txBody>
          <a:bodyPr/>
          <a:lstStyle/>
          <a:p>
            <a:r>
              <a:rPr lang="en-US" sz="1400" dirty="0">
                <a:solidFill>
                  <a:srgbClr val="FF0000"/>
                </a:solidFill>
              </a:rPr>
              <a:t>There are few resources for SPIKE Prime, but many available for EV3</a:t>
            </a:r>
          </a:p>
        </p:txBody>
      </p:sp>
      <p:sp>
        <p:nvSpPr>
          <p:cNvPr id="5" name="Text Placeholder 4">
            <a:extLst>
              <a:ext uri="{FF2B5EF4-FFF2-40B4-BE49-F238E27FC236}">
                <a16:creationId xmlns:a16="http://schemas.microsoft.com/office/drawing/2014/main" id="{08426CB4-2369-2C42-8269-A1858EB941B9}"/>
              </a:ext>
            </a:extLst>
          </p:cNvPr>
          <p:cNvSpPr>
            <a:spLocks noGrp="1"/>
          </p:cNvSpPr>
          <p:nvPr>
            <p:ph type="body" idx="2"/>
          </p:nvPr>
        </p:nvSpPr>
        <p:spPr>
          <a:xfrm>
            <a:off x="4523364" y="1421333"/>
            <a:ext cx="4399656" cy="3722167"/>
          </a:xfrm>
        </p:spPr>
        <p:txBody>
          <a:bodyPr>
            <a:normAutofit/>
          </a:bodyPr>
          <a:lstStyle/>
          <a:p>
            <a:r>
              <a:rPr lang="en-US" sz="1600" dirty="0" err="1">
                <a:solidFill>
                  <a:srgbClr val="00B050"/>
                </a:solidFill>
              </a:rPr>
              <a:t>PrimeLessons.org</a:t>
            </a:r>
            <a:r>
              <a:rPr lang="en-US" sz="1600" dirty="0">
                <a:solidFill>
                  <a:srgbClr val="00B050"/>
                </a:solidFill>
              </a:rPr>
              <a:t> will have a complete set of lessons from beginner to advanced</a:t>
            </a:r>
          </a:p>
          <a:p>
            <a:r>
              <a:rPr lang="en-US" sz="1600" dirty="0">
                <a:solidFill>
                  <a:srgbClr val="00B050"/>
                </a:solidFill>
              </a:rPr>
              <a:t>We will support all teams</a:t>
            </a:r>
          </a:p>
          <a:p>
            <a:r>
              <a:rPr lang="en-US" sz="1600" dirty="0">
                <a:solidFill>
                  <a:srgbClr val="00B050"/>
                </a:solidFill>
              </a:rPr>
              <a:t>There is an online community to ask for help (LEGO SPIKE Community and FLL Challenge Share &amp; Learn on Facebook)</a:t>
            </a:r>
          </a:p>
          <a:p>
            <a:r>
              <a:rPr lang="en-US" sz="1600" dirty="0">
                <a:solidFill>
                  <a:srgbClr val="00B050"/>
                </a:solidFill>
              </a:rPr>
              <a:t>New resources are coming out every week. </a:t>
            </a:r>
          </a:p>
          <a:p>
            <a:r>
              <a:rPr lang="en-US" sz="1600" dirty="0">
                <a:solidFill>
                  <a:srgbClr val="00B050"/>
                </a:solidFill>
              </a:rPr>
              <a:t>Built-in resources in the software for Scratch and </a:t>
            </a:r>
            <a:r>
              <a:rPr lang="en-US" sz="1600" dirty="0" err="1">
                <a:solidFill>
                  <a:srgbClr val="00B050"/>
                </a:solidFill>
              </a:rPr>
              <a:t>MicroPython</a:t>
            </a:r>
            <a:endParaRPr lang="en-US" sz="1600" dirty="0">
              <a:solidFill>
                <a:srgbClr val="00B050"/>
              </a:solidFill>
            </a:endParaRPr>
          </a:p>
        </p:txBody>
      </p:sp>
      <p:pic>
        <p:nvPicPr>
          <p:cNvPr id="9" name="Picture 8" descr="A screenshot of a social media post&#10;&#10;Description automatically generated">
            <a:extLst>
              <a:ext uri="{FF2B5EF4-FFF2-40B4-BE49-F238E27FC236}">
                <a16:creationId xmlns:a16="http://schemas.microsoft.com/office/drawing/2014/main" id="{3F6EF245-D130-CD4A-A36E-85E1682A20B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36879" y="2506237"/>
            <a:ext cx="1767631" cy="1813844"/>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45DDFA88-0DE3-5949-ADCD-83AE9EA26719}"/>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739125" y="2490757"/>
            <a:ext cx="1770131" cy="1820047"/>
          </a:xfrm>
          <a:prstGeom prst="rect">
            <a:avLst/>
          </a:prstGeom>
        </p:spPr>
      </p:pic>
    </p:spTree>
    <p:extLst>
      <p:ext uri="{BB962C8B-B14F-4D97-AF65-F5344CB8AC3E}">
        <p14:creationId xmlns:p14="http://schemas.microsoft.com/office/powerpoint/2010/main" val="401308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Cost</a:t>
            </a:r>
            <a:endParaRPr dirty="0"/>
          </a:p>
        </p:txBody>
      </p:sp>
      <p:sp>
        <p:nvSpPr>
          <p:cNvPr id="3" name="Text Placeholder 2">
            <a:extLst>
              <a:ext uri="{FF2B5EF4-FFF2-40B4-BE49-F238E27FC236}">
                <a16:creationId xmlns:a16="http://schemas.microsoft.com/office/drawing/2014/main" id="{155DC34D-8EBF-4045-A0A1-9EB07AF8C4E4}"/>
              </a:ext>
            </a:extLst>
          </p:cNvPr>
          <p:cNvSpPr>
            <a:spLocks noGrp="1"/>
          </p:cNvSpPr>
          <p:nvPr>
            <p:ph type="body" idx="1"/>
          </p:nvPr>
        </p:nvSpPr>
        <p:spPr>
          <a:xfrm>
            <a:off x="905599" y="1554508"/>
            <a:ext cx="2662440" cy="653700"/>
          </a:xfrm>
          <a:solidFill>
            <a:schemeClr val="bg1">
              <a:lumMod val="95000"/>
            </a:schemeClr>
          </a:solidFill>
          <a:ln>
            <a:solidFill>
              <a:schemeClr val="tx1"/>
            </a:solidFill>
          </a:ln>
        </p:spPr>
        <p:txBody>
          <a:bodyPr/>
          <a:lstStyle/>
          <a:p>
            <a:r>
              <a:rPr lang="en-US" sz="1400" dirty="0">
                <a:solidFill>
                  <a:srgbClr val="FF0000"/>
                </a:solidFill>
              </a:rPr>
              <a:t>SPIKE Prime is expensive or same price as EV3</a:t>
            </a:r>
          </a:p>
        </p:txBody>
      </p:sp>
      <p:sp>
        <p:nvSpPr>
          <p:cNvPr id="5" name="Text Placeholder 4">
            <a:extLst>
              <a:ext uri="{FF2B5EF4-FFF2-40B4-BE49-F238E27FC236}">
                <a16:creationId xmlns:a16="http://schemas.microsoft.com/office/drawing/2014/main" id="{08426CB4-2369-2C42-8269-A1858EB941B9}"/>
              </a:ext>
            </a:extLst>
          </p:cNvPr>
          <p:cNvSpPr>
            <a:spLocks noGrp="1"/>
          </p:cNvSpPr>
          <p:nvPr>
            <p:ph type="body" idx="2"/>
          </p:nvPr>
        </p:nvSpPr>
        <p:spPr>
          <a:xfrm>
            <a:off x="5010393" y="1589000"/>
            <a:ext cx="3614414" cy="2890200"/>
          </a:xfrm>
        </p:spPr>
        <p:txBody>
          <a:bodyPr/>
          <a:lstStyle/>
          <a:p>
            <a:r>
              <a:rPr lang="en-US" sz="1800" dirty="0">
                <a:solidFill>
                  <a:srgbClr val="00B050"/>
                </a:solidFill>
              </a:rPr>
              <a:t>SPIKE Prime is actually cheaper than the EV3</a:t>
            </a:r>
          </a:p>
          <a:p>
            <a:r>
              <a:rPr lang="en-US" sz="1800" dirty="0">
                <a:solidFill>
                  <a:srgbClr val="00B050"/>
                </a:solidFill>
              </a:rPr>
              <a:t>The expansion pack gives you motors and sensors (much better value compared to EV3 expansion)</a:t>
            </a:r>
          </a:p>
        </p:txBody>
      </p:sp>
      <p:pic>
        <p:nvPicPr>
          <p:cNvPr id="4" name="Picture 3">
            <a:extLst>
              <a:ext uri="{FF2B5EF4-FFF2-40B4-BE49-F238E27FC236}">
                <a16:creationId xmlns:a16="http://schemas.microsoft.com/office/drawing/2014/main" id="{80D11890-B96A-7845-A49D-68BB87C7832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14429" y="3506971"/>
            <a:ext cx="2444779" cy="1144601"/>
          </a:xfrm>
          <a:prstGeom prst="rect">
            <a:avLst/>
          </a:prstGeom>
          <a:ln>
            <a:solidFill>
              <a:schemeClr val="tx1"/>
            </a:solidFill>
          </a:ln>
        </p:spPr>
      </p:pic>
      <p:pic>
        <p:nvPicPr>
          <p:cNvPr id="6" name="Picture 5">
            <a:extLst>
              <a:ext uri="{FF2B5EF4-FFF2-40B4-BE49-F238E27FC236}">
                <a16:creationId xmlns:a16="http://schemas.microsoft.com/office/drawing/2014/main" id="{05872C22-6DCF-B248-90CB-CCC7ECF06C3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839101" y="2388857"/>
            <a:ext cx="2171292" cy="1290485"/>
          </a:xfrm>
          <a:prstGeom prst="rect">
            <a:avLst/>
          </a:prstGeom>
          <a:ln>
            <a:solidFill>
              <a:schemeClr val="tx1"/>
            </a:solidFill>
          </a:ln>
        </p:spPr>
      </p:pic>
    </p:spTree>
    <p:extLst>
      <p:ext uri="{BB962C8B-B14F-4D97-AF65-F5344CB8AC3E}">
        <p14:creationId xmlns:p14="http://schemas.microsoft.com/office/powerpoint/2010/main" val="259527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Bugs</a:t>
            </a:r>
            <a:endParaRPr dirty="0"/>
          </a:p>
        </p:txBody>
      </p:sp>
      <p:sp>
        <p:nvSpPr>
          <p:cNvPr id="3" name="Text Placeholder 2">
            <a:extLst>
              <a:ext uri="{FF2B5EF4-FFF2-40B4-BE49-F238E27FC236}">
                <a16:creationId xmlns:a16="http://schemas.microsoft.com/office/drawing/2014/main" id="{155DC34D-8EBF-4045-A0A1-9EB07AF8C4E4}"/>
              </a:ext>
            </a:extLst>
          </p:cNvPr>
          <p:cNvSpPr>
            <a:spLocks noGrp="1"/>
          </p:cNvSpPr>
          <p:nvPr>
            <p:ph type="body" idx="1"/>
          </p:nvPr>
        </p:nvSpPr>
        <p:spPr>
          <a:xfrm>
            <a:off x="1124700" y="1599700"/>
            <a:ext cx="1953780" cy="653700"/>
          </a:xfrm>
          <a:solidFill>
            <a:schemeClr val="bg1">
              <a:lumMod val="95000"/>
            </a:schemeClr>
          </a:solidFill>
          <a:ln>
            <a:solidFill>
              <a:schemeClr val="tx1"/>
            </a:solidFill>
          </a:ln>
        </p:spPr>
        <p:txBody>
          <a:bodyPr/>
          <a:lstStyle/>
          <a:p>
            <a:r>
              <a:rPr lang="en-US" sz="1400" dirty="0">
                <a:solidFill>
                  <a:srgbClr val="FF0000"/>
                </a:solidFill>
              </a:rPr>
              <a:t>SPIKE Prime will have bugs</a:t>
            </a:r>
          </a:p>
        </p:txBody>
      </p:sp>
      <p:sp>
        <p:nvSpPr>
          <p:cNvPr id="5" name="Text Placeholder 4">
            <a:extLst>
              <a:ext uri="{FF2B5EF4-FFF2-40B4-BE49-F238E27FC236}">
                <a16:creationId xmlns:a16="http://schemas.microsoft.com/office/drawing/2014/main" id="{08426CB4-2369-2C42-8269-A1858EB941B9}"/>
              </a:ext>
            </a:extLst>
          </p:cNvPr>
          <p:cNvSpPr>
            <a:spLocks noGrp="1"/>
          </p:cNvSpPr>
          <p:nvPr>
            <p:ph type="body" idx="2"/>
          </p:nvPr>
        </p:nvSpPr>
        <p:spPr>
          <a:xfrm>
            <a:off x="3825240" y="1589000"/>
            <a:ext cx="4799567" cy="2890200"/>
          </a:xfrm>
        </p:spPr>
        <p:txBody>
          <a:bodyPr>
            <a:normAutofit fontScale="92500"/>
          </a:bodyPr>
          <a:lstStyle/>
          <a:p>
            <a:r>
              <a:rPr lang="en-US" sz="1800" dirty="0">
                <a:solidFill>
                  <a:srgbClr val="00B050"/>
                </a:solidFill>
              </a:rPr>
              <a:t>SPIKE Prime is new.</a:t>
            </a:r>
          </a:p>
          <a:p>
            <a:r>
              <a:rPr lang="en-US" sz="1800" dirty="0">
                <a:solidFill>
                  <a:srgbClr val="00B050"/>
                </a:solidFill>
              </a:rPr>
              <a:t>There are updates coming all the time to fix bugs. Install the updates.</a:t>
            </a:r>
          </a:p>
          <a:p>
            <a:r>
              <a:rPr lang="en-US" sz="1800" dirty="0">
                <a:solidFill>
                  <a:srgbClr val="00B050"/>
                </a:solidFill>
              </a:rPr>
              <a:t>EV3 also had bugs. LEGO has historically addressed these quickly in updates but some bugs were only uncovered/addressed after several years.</a:t>
            </a:r>
          </a:p>
          <a:p>
            <a:r>
              <a:rPr lang="en-US" sz="1800" dirty="0">
                <a:solidFill>
                  <a:srgbClr val="00B050"/>
                </a:solidFill>
              </a:rPr>
              <a:t>The community usually develops workarounds</a:t>
            </a:r>
          </a:p>
        </p:txBody>
      </p:sp>
      <p:pic>
        <p:nvPicPr>
          <p:cNvPr id="4" name="Picture 3">
            <a:extLst>
              <a:ext uri="{FF2B5EF4-FFF2-40B4-BE49-F238E27FC236}">
                <a16:creationId xmlns:a16="http://schemas.microsoft.com/office/drawing/2014/main" id="{24E2670C-CB04-E140-81F6-A19C040C8BA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24700" y="2535100"/>
            <a:ext cx="1683411" cy="1683411"/>
          </a:xfrm>
          <a:prstGeom prst="rect">
            <a:avLst/>
          </a:prstGeom>
        </p:spPr>
      </p:pic>
    </p:spTree>
    <p:extLst>
      <p:ext uri="{BB962C8B-B14F-4D97-AF65-F5344CB8AC3E}">
        <p14:creationId xmlns:p14="http://schemas.microsoft.com/office/powerpoint/2010/main" val="78416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Overall Conclusions</a:t>
            </a:r>
            <a:endParaRPr dirty="0"/>
          </a:p>
        </p:txBody>
      </p:sp>
      <p:sp>
        <p:nvSpPr>
          <p:cNvPr id="3" name="Text Placeholder 2">
            <a:extLst>
              <a:ext uri="{FF2B5EF4-FFF2-40B4-BE49-F238E27FC236}">
                <a16:creationId xmlns:a16="http://schemas.microsoft.com/office/drawing/2014/main" id="{155DC34D-8EBF-4045-A0A1-9EB07AF8C4E4}"/>
              </a:ext>
            </a:extLst>
          </p:cNvPr>
          <p:cNvSpPr>
            <a:spLocks noGrp="1"/>
          </p:cNvSpPr>
          <p:nvPr>
            <p:ph type="body" idx="1"/>
          </p:nvPr>
        </p:nvSpPr>
        <p:spPr>
          <a:xfrm>
            <a:off x="639700" y="1318000"/>
            <a:ext cx="7864554" cy="3171900"/>
          </a:xfrm>
        </p:spPr>
        <p:txBody>
          <a:bodyPr/>
          <a:lstStyle/>
          <a:p>
            <a:r>
              <a:rPr lang="en-US" dirty="0">
                <a:solidFill>
                  <a:schemeClr val="tx1"/>
                </a:solidFill>
              </a:rPr>
              <a:t>If you have EV3s or just bought them, no problem</a:t>
            </a:r>
          </a:p>
          <a:p>
            <a:pPr lvl="1"/>
            <a:r>
              <a:rPr lang="en-US" dirty="0">
                <a:solidFill>
                  <a:schemeClr val="tx1"/>
                </a:solidFill>
              </a:rPr>
              <a:t>EV3 is a great product</a:t>
            </a:r>
          </a:p>
          <a:p>
            <a:pPr lvl="1"/>
            <a:r>
              <a:rPr lang="en-US" i="1" dirty="0">
                <a:solidFill>
                  <a:schemeClr val="tx1"/>
                </a:solidFill>
              </a:rPr>
              <a:t>FIRST</a:t>
            </a:r>
            <a:r>
              <a:rPr lang="en-US" dirty="0">
                <a:solidFill>
                  <a:schemeClr val="tx1"/>
                </a:solidFill>
              </a:rPr>
              <a:t> always allows multiple platforms</a:t>
            </a:r>
          </a:p>
          <a:p>
            <a:pPr lvl="1"/>
            <a:r>
              <a:rPr lang="en-US" dirty="0">
                <a:solidFill>
                  <a:schemeClr val="tx1"/>
                </a:solidFill>
              </a:rPr>
              <a:t>Competitions are not geared to a platform (no extra points for one platform over another)</a:t>
            </a:r>
          </a:p>
          <a:p>
            <a:r>
              <a:rPr lang="en-US" dirty="0">
                <a:solidFill>
                  <a:schemeClr val="tx1"/>
                </a:solidFill>
              </a:rPr>
              <a:t>If you have the budget/just starting out (regardless of age of the students), want a new challenge, you can give SPIKE Prime a try</a:t>
            </a:r>
          </a:p>
          <a:p>
            <a:pPr lvl="1"/>
            <a:r>
              <a:rPr lang="en-US" dirty="0">
                <a:solidFill>
                  <a:schemeClr val="tx1"/>
                </a:solidFill>
              </a:rPr>
              <a:t>There are limitations in SPIKE Prime. It is not the same as EV3</a:t>
            </a:r>
          </a:p>
          <a:p>
            <a:pPr lvl="1"/>
            <a:r>
              <a:rPr lang="en-US" dirty="0">
                <a:solidFill>
                  <a:schemeClr val="tx1"/>
                </a:solidFill>
              </a:rPr>
              <a:t>But DO NOT underestimate the capabilities of SPIKE Prime</a:t>
            </a:r>
          </a:p>
          <a:p>
            <a:pPr marL="101600" indent="0">
              <a:buNone/>
            </a:pPr>
            <a:endParaRPr lang="en-US" dirty="0">
              <a:solidFill>
                <a:schemeClr val="tx1"/>
              </a:solidFill>
            </a:endParaRPr>
          </a:p>
        </p:txBody>
      </p:sp>
    </p:spTree>
    <p:extLst>
      <p:ext uri="{BB962C8B-B14F-4D97-AF65-F5344CB8AC3E}">
        <p14:creationId xmlns:p14="http://schemas.microsoft.com/office/powerpoint/2010/main" val="427115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568B-99A5-8740-AAB5-D12A843F266C}"/>
              </a:ext>
            </a:extLst>
          </p:cNvPr>
          <p:cNvSpPr>
            <a:spLocks noGrp="1"/>
          </p:cNvSpPr>
          <p:nvPr>
            <p:ph type="title"/>
          </p:nvPr>
        </p:nvSpPr>
        <p:spPr/>
        <p:txBody>
          <a:bodyPr/>
          <a:lstStyle/>
          <a:p>
            <a:r>
              <a:rPr lang="en-US" dirty="0"/>
              <a:t>Thank You!</a:t>
            </a:r>
          </a:p>
        </p:txBody>
      </p:sp>
      <p:sp>
        <p:nvSpPr>
          <p:cNvPr id="6" name="TextBox 5">
            <a:extLst>
              <a:ext uri="{FF2B5EF4-FFF2-40B4-BE49-F238E27FC236}">
                <a16:creationId xmlns:a16="http://schemas.microsoft.com/office/drawing/2014/main" id="{B5D685B7-149E-2945-8F64-FCED8536F432}"/>
              </a:ext>
            </a:extLst>
          </p:cNvPr>
          <p:cNvSpPr txBox="1"/>
          <p:nvPr/>
        </p:nvSpPr>
        <p:spPr>
          <a:xfrm>
            <a:off x="1135251" y="1953701"/>
            <a:ext cx="5199682" cy="535788"/>
          </a:xfrm>
          <a:prstGeom prst="rect">
            <a:avLst/>
          </a:prstGeom>
          <a:noFill/>
        </p:spPr>
        <p:txBody>
          <a:bodyPr wrap="square" rtlCol="0">
            <a:spAutoFit/>
          </a:bodyPr>
          <a:lstStyle/>
          <a:p>
            <a:pPr indent="-355600" algn="ctr">
              <a:lnSpc>
                <a:spcPct val="115000"/>
              </a:lnSpc>
              <a:buClr>
                <a:schemeClr val="accent1"/>
              </a:buClr>
              <a:buSzPts val="2000"/>
              <a:buFont typeface="Barlow Light"/>
            </a:pPr>
            <a:r>
              <a:rPr lang="en-US" sz="2800" b="1" dirty="0">
                <a:solidFill>
                  <a:schemeClr val="tx1"/>
                </a:solidFill>
                <a:latin typeface="Barlow Light"/>
                <a:sym typeface="Barlow Light"/>
              </a:rPr>
              <a:t>Do you have any questions?</a:t>
            </a:r>
          </a:p>
        </p:txBody>
      </p:sp>
      <p:sp>
        <p:nvSpPr>
          <p:cNvPr id="8" name="TextBox 7">
            <a:extLst>
              <a:ext uri="{FF2B5EF4-FFF2-40B4-BE49-F238E27FC236}">
                <a16:creationId xmlns:a16="http://schemas.microsoft.com/office/drawing/2014/main" id="{14B6A48B-DA05-744D-8AC1-57DA46CB2DB0}"/>
              </a:ext>
            </a:extLst>
          </p:cNvPr>
          <p:cNvSpPr txBox="1"/>
          <p:nvPr/>
        </p:nvSpPr>
        <p:spPr>
          <a:xfrm>
            <a:off x="949271" y="2991791"/>
            <a:ext cx="5385662" cy="1195199"/>
          </a:xfrm>
          <a:prstGeom prst="rect">
            <a:avLst/>
          </a:prstGeom>
          <a:noFill/>
        </p:spPr>
        <p:txBody>
          <a:bodyPr wrap="square" rtlCol="0">
            <a:spAutoFit/>
          </a:bodyPr>
          <a:lstStyle/>
          <a:p>
            <a:pPr indent="-355600" algn="ctr">
              <a:lnSpc>
                <a:spcPct val="115000"/>
              </a:lnSpc>
              <a:buClr>
                <a:schemeClr val="accent1"/>
              </a:buClr>
              <a:buSzPts val="2000"/>
              <a:buFont typeface="Barlow Light"/>
            </a:pPr>
            <a:r>
              <a:rPr lang="en-US" sz="1600" dirty="0">
                <a:solidFill>
                  <a:schemeClr val="tx1"/>
                </a:solidFill>
                <a:latin typeface="Barlow Light"/>
                <a:hlinkClick r:id="rId2">
                  <a:extLst>
                    <a:ext uri="{A12FA001-AC4F-418D-AE19-62706E023703}">
                      <ahyp:hlinkClr xmlns:ahyp="http://schemas.microsoft.com/office/drawing/2018/hyperlinkcolor" val="tx"/>
                    </a:ext>
                  </a:extLst>
                </a:hlinkClick>
              </a:rPr>
              <a:t>www.primelessons.org</a:t>
            </a:r>
            <a:endParaRPr lang="en-US" sz="1600" dirty="0">
              <a:solidFill>
                <a:schemeClr val="tx1"/>
              </a:solidFill>
              <a:latin typeface="Barlow Light"/>
            </a:endParaRPr>
          </a:p>
          <a:p>
            <a:pPr indent="-355600" algn="ctr">
              <a:lnSpc>
                <a:spcPct val="115000"/>
              </a:lnSpc>
              <a:buClr>
                <a:schemeClr val="accent1"/>
              </a:buClr>
              <a:buSzPts val="2000"/>
              <a:buFont typeface="Barlow Light"/>
            </a:pPr>
            <a:r>
              <a:rPr lang="en-US" sz="1600" dirty="0">
                <a:solidFill>
                  <a:schemeClr val="tx1"/>
                </a:solidFill>
                <a:latin typeface="Barlow Light"/>
                <a:hlinkClick r:id="rId3">
                  <a:extLst>
                    <a:ext uri="{A12FA001-AC4F-418D-AE19-62706E023703}">
                      <ahyp:hlinkClr xmlns:ahyp="http://schemas.microsoft.com/office/drawing/2018/hyperlinkcolor" val="tx"/>
                    </a:ext>
                  </a:extLst>
                </a:hlinkClick>
              </a:rPr>
              <a:t>www.flltutorials.com</a:t>
            </a:r>
            <a:endParaRPr lang="en-US" sz="1600" dirty="0">
              <a:solidFill>
                <a:schemeClr val="tx1"/>
              </a:solidFill>
              <a:latin typeface="Barlow Light"/>
            </a:endParaRPr>
          </a:p>
          <a:p>
            <a:pPr indent="-355600" algn="ctr">
              <a:lnSpc>
                <a:spcPct val="115000"/>
              </a:lnSpc>
              <a:buClr>
                <a:schemeClr val="accent1"/>
              </a:buClr>
              <a:buSzPts val="2000"/>
              <a:buFont typeface="Barlow Light"/>
            </a:pPr>
            <a:r>
              <a:rPr lang="en-US" sz="1600" dirty="0">
                <a:solidFill>
                  <a:schemeClr val="tx1"/>
                </a:solidFill>
                <a:latin typeface="Barlow Light"/>
                <a:hlinkClick r:id="rId4">
                  <a:extLst>
                    <a:ext uri="{A12FA001-AC4F-418D-AE19-62706E023703}">
                      <ahyp:hlinkClr xmlns:ahyp="http://schemas.microsoft.com/office/drawing/2018/hyperlinkcolor" val="tx"/>
                    </a:ext>
                  </a:extLst>
                </a:hlinkClick>
              </a:rPr>
              <a:t>www.ev3lessons.com</a:t>
            </a:r>
            <a:endParaRPr lang="en-US" sz="1600" dirty="0">
              <a:solidFill>
                <a:schemeClr val="tx1"/>
              </a:solidFill>
              <a:latin typeface="Barlow Light"/>
            </a:endParaRPr>
          </a:p>
          <a:p>
            <a:pPr indent="-355600" algn="ctr">
              <a:lnSpc>
                <a:spcPct val="115000"/>
              </a:lnSpc>
              <a:buClr>
                <a:schemeClr val="accent1"/>
              </a:buClr>
              <a:buSzPts val="2000"/>
              <a:buFont typeface="Barlow Light"/>
            </a:pPr>
            <a:r>
              <a:rPr lang="en-US" sz="1600" dirty="0">
                <a:solidFill>
                  <a:schemeClr val="tx1"/>
                </a:solidFill>
                <a:latin typeface="Barlow Light"/>
                <a:hlinkClick r:id="rId5">
                  <a:extLst>
                    <a:ext uri="{A12FA001-AC4F-418D-AE19-62706E023703}">
                      <ahyp:hlinkClr xmlns:ahyp="http://schemas.microsoft.com/office/drawing/2018/hyperlinkcolor" val="tx"/>
                    </a:ext>
                  </a:extLst>
                </a:hlinkClick>
              </a:rPr>
              <a:t>https://www.facebook.com/groups/FLLShareandLearn/</a:t>
            </a:r>
            <a:endParaRPr lang="en-US" sz="1600" dirty="0">
              <a:solidFill>
                <a:schemeClr val="tx1"/>
              </a:solidFill>
              <a:latin typeface="Barlow Light"/>
            </a:endParaRPr>
          </a:p>
        </p:txBody>
      </p:sp>
      <p:pic>
        <p:nvPicPr>
          <p:cNvPr id="10" name="Picture 9">
            <a:extLst>
              <a:ext uri="{FF2B5EF4-FFF2-40B4-BE49-F238E27FC236}">
                <a16:creationId xmlns:a16="http://schemas.microsoft.com/office/drawing/2014/main" id="{320CFB77-760E-C74A-B4A7-ACDCBA77D6A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703770" y="1568223"/>
            <a:ext cx="1971408" cy="2628544"/>
          </a:xfrm>
          <a:prstGeom prst="rect">
            <a:avLst/>
          </a:prstGeom>
        </p:spPr>
      </p:pic>
      <p:sp>
        <p:nvSpPr>
          <p:cNvPr id="11" name="TextBox 10">
            <a:extLst>
              <a:ext uri="{FF2B5EF4-FFF2-40B4-BE49-F238E27FC236}">
                <a16:creationId xmlns:a16="http://schemas.microsoft.com/office/drawing/2014/main" id="{3858F630-0B7A-6146-A0F3-E386F9229C2E}"/>
              </a:ext>
            </a:extLst>
          </p:cNvPr>
          <p:cNvSpPr txBox="1"/>
          <p:nvPr/>
        </p:nvSpPr>
        <p:spPr>
          <a:xfrm>
            <a:off x="7017978" y="1724008"/>
            <a:ext cx="1743560" cy="430887"/>
          </a:xfrm>
          <a:prstGeom prst="rect">
            <a:avLst/>
          </a:prstGeom>
          <a:noFill/>
        </p:spPr>
        <p:txBody>
          <a:bodyPr wrap="square" rtlCol="0">
            <a:spAutoFit/>
          </a:bodyPr>
          <a:lstStyle/>
          <a:p>
            <a:r>
              <a:rPr lang="en-US" sz="1100" dirty="0">
                <a:solidFill>
                  <a:schemeClr val="tx1"/>
                </a:solidFill>
                <a:latin typeface="Barlow Light"/>
              </a:rPr>
              <a:t>Photo Printer made with SPIKE Prime in Python</a:t>
            </a:r>
          </a:p>
        </p:txBody>
      </p:sp>
    </p:spTree>
    <p:extLst>
      <p:ext uri="{BB962C8B-B14F-4D97-AF65-F5344CB8AC3E}">
        <p14:creationId xmlns:p14="http://schemas.microsoft.com/office/powerpoint/2010/main" val="33459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5"/>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Comparison</a:t>
            </a:r>
            <a:endParaRPr dirty="0"/>
          </a:p>
        </p:txBody>
      </p:sp>
      <p:sp>
        <p:nvSpPr>
          <p:cNvPr id="531" name="Google Shape;531;p15"/>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SPIKE Prime vs. EV3 Overview</a:t>
            </a:r>
            <a:endParaRPr dirty="0"/>
          </a:p>
        </p:txBody>
      </p:sp>
    </p:spTree>
    <p:extLst>
      <p:ext uri="{BB962C8B-B14F-4D97-AF65-F5344CB8AC3E}">
        <p14:creationId xmlns:p14="http://schemas.microsoft.com/office/powerpoint/2010/main" val="30622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Hub/Ports</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1172650" y="1539220"/>
            <a:ext cx="3447300" cy="2561173"/>
          </a:xfrm>
          <a:ln>
            <a:solidFill>
              <a:schemeClr val="tx1"/>
            </a:solidFill>
          </a:ln>
        </p:spPr>
        <p:txBody>
          <a:bodyPr>
            <a:normAutofit fontScale="92500"/>
          </a:bodyPr>
          <a:lstStyle/>
          <a:p>
            <a:r>
              <a:rPr lang="en-US" dirty="0">
                <a:solidFill>
                  <a:schemeClr val="bg2"/>
                </a:solidFill>
              </a:rPr>
              <a:t>5 second boot time (convenient for teams if the hub/brick were to crash before or during a run)</a:t>
            </a:r>
          </a:p>
          <a:p>
            <a:r>
              <a:rPr lang="en-US" dirty="0">
                <a:solidFill>
                  <a:schemeClr val="bg2"/>
                </a:solidFill>
              </a:rPr>
              <a:t>6 universal ports (can be used for sensors or motors) with a built-in gyro</a:t>
            </a:r>
          </a:p>
        </p:txBody>
      </p:sp>
      <p:sp>
        <p:nvSpPr>
          <p:cNvPr id="6" name="Text Placeholder 5">
            <a:extLst>
              <a:ext uri="{FF2B5EF4-FFF2-40B4-BE49-F238E27FC236}">
                <a16:creationId xmlns:a16="http://schemas.microsoft.com/office/drawing/2014/main" id="{C068EA0D-2ACE-1B46-96E3-19216C17400B}"/>
              </a:ext>
            </a:extLst>
          </p:cNvPr>
          <p:cNvSpPr>
            <a:spLocks noGrp="1"/>
          </p:cNvSpPr>
          <p:nvPr>
            <p:ph type="body" idx="2"/>
          </p:nvPr>
        </p:nvSpPr>
        <p:spPr>
          <a:xfrm>
            <a:off x="4772416" y="1539249"/>
            <a:ext cx="3447300" cy="2561173"/>
          </a:xfrm>
          <a:ln>
            <a:solidFill>
              <a:schemeClr val="tx1"/>
            </a:solidFill>
          </a:ln>
        </p:spPr>
        <p:txBody>
          <a:bodyPr/>
          <a:lstStyle/>
          <a:p>
            <a:r>
              <a:rPr lang="en-US" dirty="0"/>
              <a:t>30 second boot time, even longer for </a:t>
            </a:r>
            <a:r>
              <a:rPr lang="en-US" dirty="0" err="1"/>
              <a:t>MicroPython</a:t>
            </a:r>
            <a:endParaRPr lang="en-US" dirty="0"/>
          </a:p>
          <a:p>
            <a:r>
              <a:rPr lang="en-US" dirty="0"/>
              <a:t>4 sensor + 4 motor specialized ports</a:t>
            </a:r>
          </a:p>
        </p:txBody>
      </p:sp>
      <p:pic>
        <p:nvPicPr>
          <p:cNvPr id="7" name="Picture 6">
            <a:extLst>
              <a:ext uri="{FF2B5EF4-FFF2-40B4-BE49-F238E27FC236}">
                <a16:creationId xmlns:a16="http://schemas.microsoft.com/office/drawing/2014/main" id="{1C021345-8F8C-8F48-9775-FA27BADE4E8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88112" y="3825501"/>
            <a:ext cx="512217" cy="512217"/>
          </a:xfrm>
          <a:prstGeom prst="rect">
            <a:avLst/>
          </a:prstGeom>
        </p:spPr>
      </p:pic>
      <p:pic>
        <p:nvPicPr>
          <p:cNvPr id="8" name="Picture 7">
            <a:extLst>
              <a:ext uri="{FF2B5EF4-FFF2-40B4-BE49-F238E27FC236}">
                <a16:creationId xmlns:a16="http://schemas.microsoft.com/office/drawing/2014/main" id="{122C581B-A9B3-E145-A92D-35019280CB7F}"/>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992037" y="3799919"/>
            <a:ext cx="512217" cy="512217"/>
          </a:xfrm>
          <a:prstGeom prst="rect">
            <a:avLst/>
          </a:prstGeom>
        </p:spPr>
      </p:pic>
      <p:sp>
        <p:nvSpPr>
          <p:cNvPr id="2" name="TextBox 1">
            <a:extLst>
              <a:ext uri="{FF2B5EF4-FFF2-40B4-BE49-F238E27FC236}">
                <a16:creationId xmlns:a16="http://schemas.microsoft.com/office/drawing/2014/main" id="{9259E8E1-3AA0-4ADD-86AC-301582ADA70F}"/>
              </a:ext>
            </a:extLst>
          </p:cNvPr>
          <p:cNvSpPr txBox="1"/>
          <p:nvPr/>
        </p:nvSpPr>
        <p:spPr>
          <a:xfrm>
            <a:off x="1061331" y="4489800"/>
            <a:ext cx="7255733" cy="307777"/>
          </a:xfrm>
          <a:prstGeom prst="rect">
            <a:avLst/>
          </a:prstGeom>
          <a:solidFill>
            <a:srgbClr val="FFCA0A"/>
          </a:solidFill>
        </p:spPr>
        <p:txBody>
          <a:bodyPr wrap="square" rtlCol="0">
            <a:spAutoFit/>
          </a:bodyPr>
          <a:lstStyle/>
          <a:p>
            <a:pPr algn="ctr"/>
            <a:r>
              <a:rPr lang="en-US" b="1" dirty="0">
                <a:latin typeface="Barlow Light" panose="020B0604020202020204" charset="0"/>
              </a:rPr>
              <a:t>Conclusion: You do not lose much in terms of ports by switching to the SPIKE Prime</a:t>
            </a:r>
          </a:p>
        </p:txBody>
      </p:sp>
    </p:spTree>
    <p:extLst>
      <p:ext uri="{BB962C8B-B14F-4D97-AF65-F5344CB8AC3E}">
        <p14:creationId xmlns:p14="http://schemas.microsoft.com/office/powerpoint/2010/main" val="3047301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Sensors used in </a:t>
            </a:r>
            <a:r>
              <a:rPr lang="en-US" i="1" dirty="0"/>
              <a:t>FIRST</a:t>
            </a:r>
            <a:r>
              <a:rPr lang="en-US" dirty="0"/>
              <a:t> LEGO League</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1101325" y="1458517"/>
            <a:ext cx="3447300" cy="3200947"/>
          </a:xfrm>
          <a:ln>
            <a:solidFill>
              <a:schemeClr val="tx1"/>
            </a:solidFill>
          </a:ln>
        </p:spPr>
        <p:txBody>
          <a:bodyPr>
            <a:noAutofit/>
          </a:bodyPr>
          <a:lstStyle/>
          <a:p>
            <a:r>
              <a:rPr lang="en-US" sz="1600" dirty="0"/>
              <a:t>Color Sensor (improved with more colors and better recognition)</a:t>
            </a:r>
          </a:p>
          <a:p>
            <a:r>
              <a:rPr lang="en-US" sz="1600" dirty="0"/>
              <a:t>Distance Sensor (can be taken apart for custom components – for hobbyists, not FLL)</a:t>
            </a:r>
          </a:p>
          <a:p>
            <a:r>
              <a:rPr lang="en-US" sz="1600" dirty="0"/>
              <a:t>Force Sensor (reads pressures from 0-10N)</a:t>
            </a:r>
          </a:p>
          <a:p>
            <a:r>
              <a:rPr lang="en-US" sz="1600" dirty="0"/>
              <a:t>Built-in 6-axis gyro and accelerometer (no drift and minimal lag)</a:t>
            </a:r>
          </a:p>
        </p:txBody>
      </p:sp>
      <p:sp>
        <p:nvSpPr>
          <p:cNvPr id="6" name="Text Placeholder 5">
            <a:extLst>
              <a:ext uri="{FF2B5EF4-FFF2-40B4-BE49-F238E27FC236}">
                <a16:creationId xmlns:a16="http://schemas.microsoft.com/office/drawing/2014/main" id="{C068EA0D-2ACE-1B46-96E3-19216C17400B}"/>
              </a:ext>
            </a:extLst>
          </p:cNvPr>
          <p:cNvSpPr>
            <a:spLocks noGrp="1"/>
          </p:cNvSpPr>
          <p:nvPr>
            <p:ph type="body" idx="2"/>
          </p:nvPr>
        </p:nvSpPr>
        <p:spPr>
          <a:xfrm>
            <a:off x="4770877" y="1458516"/>
            <a:ext cx="3447300" cy="3200947"/>
          </a:xfrm>
          <a:ln>
            <a:solidFill>
              <a:schemeClr val="tx1"/>
            </a:solidFill>
          </a:ln>
        </p:spPr>
        <p:txBody>
          <a:bodyPr/>
          <a:lstStyle/>
          <a:p>
            <a:r>
              <a:rPr lang="en-US" sz="1600" dirty="0"/>
              <a:t>Color Sensor</a:t>
            </a:r>
          </a:p>
          <a:p>
            <a:r>
              <a:rPr lang="en-US" sz="1600" dirty="0"/>
              <a:t>Ultrasonic Sensor</a:t>
            </a:r>
          </a:p>
          <a:p>
            <a:r>
              <a:rPr lang="en-US" sz="1600" dirty="0"/>
              <a:t>Touch Sensor (binary – pressed or released)</a:t>
            </a:r>
          </a:p>
          <a:p>
            <a:r>
              <a:rPr lang="en-US" sz="1600" dirty="0"/>
              <a:t>Gyro Sensor (drift and lag  issues)</a:t>
            </a:r>
          </a:p>
        </p:txBody>
      </p:sp>
      <p:sp>
        <p:nvSpPr>
          <p:cNvPr id="11" name="TextBox 10">
            <a:extLst>
              <a:ext uri="{FF2B5EF4-FFF2-40B4-BE49-F238E27FC236}">
                <a16:creationId xmlns:a16="http://schemas.microsoft.com/office/drawing/2014/main" id="{BFD05DDB-F014-4E48-8BE3-F4FFBC248DAC}"/>
              </a:ext>
            </a:extLst>
          </p:cNvPr>
          <p:cNvSpPr txBox="1"/>
          <p:nvPr/>
        </p:nvSpPr>
        <p:spPr>
          <a:xfrm>
            <a:off x="1091129" y="4765489"/>
            <a:ext cx="7194130" cy="307777"/>
          </a:xfrm>
          <a:prstGeom prst="rect">
            <a:avLst/>
          </a:prstGeom>
          <a:solidFill>
            <a:srgbClr val="FFCA0A"/>
          </a:solidFill>
        </p:spPr>
        <p:txBody>
          <a:bodyPr wrap="square" rtlCol="0">
            <a:spAutoFit/>
          </a:bodyPr>
          <a:lstStyle/>
          <a:p>
            <a:pPr algn="ctr"/>
            <a:r>
              <a:rPr lang="en-US" b="1" dirty="0">
                <a:latin typeface="Barlow Light" panose="020B0604020202020204" charset="0"/>
              </a:rPr>
              <a:t>Conclusion: SPIKE Prime has the same sensors and they are overall better than the EV3’s</a:t>
            </a:r>
          </a:p>
        </p:txBody>
      </p:sp>
      <p:pic>
        <p:nvPicPr>
          <p:cNvPr id="14" name="Picture 13">
            <a:extLst>
              <a:ext uri="{FF2B5EF4-FFF2-40B4-BE49-F238E27FC236}">
                <a16:creationId xmlns:a16="http://schemas.microsoft.com/office/drawing/2014/main" id="{B553B74F-2559-0E4E-A5D8-2B95B66C402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79073" y="4253272"/>
            <a:ext cx="512217" cy="512217"/>
          </a:xfrm>
          <a:prstGeom prst="rect">
            <a:avLst/>
          </a:prstGeom>
        </p:spPr>
      </p:pic>
      <p:pic>
        <p:nvPicPr>
          <p:cNvPr id="15" name="Picture 14">
            <a:extLst>
              <a:ext uri="{FF2B5EF4-FFF2-40B4-BE49-F238E27FC236}">
                <a16:creationId xmlns:a16="http://schemas.microsoft.com/office/drawing/2014/main" id="{050BE601-F90E-CE4D-943D-1D27A8E65D1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985098" y="4253272"/>
            <a:ext cx="512217" cy="512217"/>
          </a:xfrm>
          <a:prstGeom prst="rect">
            <a:avLst/>
          </a:prstGeom>
        </p:spPr>
      </p:pic>
    </p:spTree>
    <p:extLst>
      <p:ext uri="{BB962C8B-B14F-4D97-AF65-F5344CB8AC3E}">
        <p14:creationId xmlns:p14="http://schemas.microsoft.com/office/powerpoint/2010/main" val="320562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Programming Languages Available</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804394" y="1460088"/>
            <a:ext cx="3705550" cy="2889817"/>
          </a:xfrm>
          <a:ln>
            <a:solidFill>
              <a:schemeClr val="tx1"/>
            </a:solidFill>
          </a:ln>
        </p:spPr>
        <p:txBody>
          <a:bodyPr/>
          <a:lstStyle/>
          <a:p>
            <a:r>
              <a:rPr lang="en-US" sz="1400" dirty="0"/>
              <a:t>Primary: Word Blocks: Scratch-based programming</a:t>
            </a:r>
          </a:p>
          <a:p>
            <a:r>
              <a:rPr lang="en-US" sz="1400" dirty="0"/>
              <a:t>Secondary: [Micro-]Python (text-based): built into same App, has basic tutorials and examples available. Has some extra commands and functionality (similar to EV3)</a:t>
            </a:r>
          </a:p>
          <a:p>
            <a:r>
              <a:rPr lang="en-US" sz="1400" dirty="0"/>
              <a:t>Can only use Scratch or </a:t>
            </a:r>
            <a:r>
              <a:rPr lang="en-US" sz="1400" dirty="0" err="1"/>
              <a:t>MicroPython</a:t>
            </a:r>
            <a:endParaRPr lang="en-US" sz="1400" dirty="0"/>
          </a:p>
        </p:txBody>
      </p:sp>
      <p:sp>
        <p:nvSpPr>
          <p:cNvPr id="6" name="Text Placeholder 5">
            <a:extLst>
              <a:ext uri="{FF2B5EF4-FFF2-40B4-BE49-F238E27FC236}">
                <a16:creationId xmlns:a16="http://schemas.microsoft.com/office/drawing/2014/main" id="{C068EA0D-2ACE-1B46-96E3-19216C17400B}"/>
              </a:ext>
            </a:extLst>
          </p:cNvPr>
          <p:cNvSpPr>
            <a:spLocks noGrp="1"/>
          </p:cNvSpPr>
          <p:nvPr>
            <p:ph type="body" idx="2"/>
          </p:nvPr>
        </p:nvSpPr>
        <p:spPr>
          <a:xfrm>
            <a:off x="4675704" y="1460088"/>
            <a:ext cx="3705550" cy="2892010"/>
          </a:xfrm>
          <a:ln>
            <a:solidFill>
              <a:schemeClr val="tx1"/>
            </a:solidFill>
          </a:ln>
        </p:spPr>
        <p:txBody>
          <a:bodyPr>
            <a:normAutofit fontScale="92500"/>
          </a:bodyPr>
          <a:lstStyle/>
          <a:p>
            <a:r>
              <a:rPr lang="en-US" sz="1400" dirty="0"/>
              <a:t>Block based: EV3-G/EV3 Lab (LabView-like) or Scratch-based EV3 Classroom (Mac only right now)</a:t>
            </a:r>
          </a:p>
          <a:p>
            <a:r>
              <a:rPr lang="en-US" sz="1400" dirty="0"/>
              <a:t>Text based (official): </a:t>
            </a:r>
            <a:r>
              <a:rPr lang="en-US" sz="1400" dirty="0" err="1"/>
              <a:t>MicroPython</a:t>
            </a:r>
            <a:r>
              <a:rPr lang="en-US" sz="1400" dirty="0"/>
              <a:t>. Requires microSD Card, Visual Studio Code IDE (requires additional work/not built-in)</a:t>
            </a:r>
          </a:p>
          <a:p>
            <a:r>
              <a:rPr lang="en-US" sz="1400" dirty="0"/>
              <a:t>Can use non-LEGO supported languages (e.g. Java, C++, etc.), but usually require an SD card</a:t>
            </a:r>
          </a:p>
          <a:p>
            <a:r>
              <a:rPr lang="en-US" sz="1400" dirty="0"/>
              <a:t>The text based languages generally provide more functionality</a:t>
            </a:r>
          </a:p>
        </p:txBody>
      </p:sp>
      <p:sp>
        <p:nvSpPr>
          <p:cNvPr id="10" name="TextBox 9">
            <a:extLst>
              <a:ext uri="{FF2B5EF4-FFF2-40B4-BE49-F238E27FC236}">
                <a16:creationId xmlns:a16="http://schemas.microsoft.com/office/drawing/2014/main" id="{8EE22C74-91D1-4DF1-9EC7-449F72D2D784}"/>
              </a:ext>
            </a:extLst>
          </p:cNvPr>
          <p:cNvSpPr txBox="1"/>
          <p:nvPr/>
        </p:nvSpPr>
        <p:spPr>
          <a:xfrm>
            <a:off x="1001864" y="4433399"/>
            <a:ext cx="7347681" cy="461665"/>
          </a:xfrm>
          <a:prstGeom prst="rect">
            <a:avLst/>
          </a:prstGeom>
          <a:solidFill>
            <a:srgbClr val="FFCA0A"/>
          </a:solidFill>
        </p:spPr>
        <p:txBody>
          <a:bodyPr wrap="square" rtlCol="0">
            <a:spAutoFit/>
          </a:bodyPr>
          <a:lstStyle/>
          <a:p>
            <a:pPr algn="ctr"/>
            <a:r>
              <a:rPr lang="en-US" sz="1200" b="1" dirty="0">
                <a:latin typeface="Barlow Light" panose="020B0604020202020204" charset="0"/>
              </a:rPr>
              <a:t>Conclusion: SPIKE Prime’s software is easier to switch between block-based and Python, </a:t>
            </a:r>
          </a:p>
          <a:p>
            <a:pPr algn="ctr"/>
            <a:r>
              <a:rPr lang="en-US" sz="1200" b="1" dirty="0">
                <a:latin typeface="Barlow Light" panose="020B0604020202020204" charset="0"/>
              </a:rPr>
              <a:t>but has fewer languages available</a:t>
            </a:r>
          </a:p>
        </p:txBody>
      </p:sp>
      <p:pic>
        <p:nvPicPr>
          <p:cNvPr id="13" name="Picture 12">
            <a:extLst>
              <a:ext uri="{FF2B5EF4-FFF2-40B4-BE49-F238E27FC236}">
                <a16:creationId xmlns:a16="http://schemas.microsoft.com/office/drawing/2014/main" id="{702C4F70-028D-014A-8B89-B2354E8BC0B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08786" y="3921182"/>
            <a:ext cx="512217" cy="512217"/>
          </a:xfrm>
          <a:prstGeom prst="rect">
            <a:avLst/>
          </a:prstGeom>
        </p:spPr>
      </p:pic>
      <p:pic>
        <p:nvPicPr>
          <p:cNvPr id="14" name="Picture 13">
            <a:extLst>
              <a:ext uri="{FF2B5EF4-FFF2-40B4-BE49-F238E27FC236}">
                <a16:creationId xmlns:a16="http://schemas.microsoft.com/office/drawing/2014/main" id="{AE28D7C0-2EDE-4947-B2E6-A388E62CDBE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248191" y="3921181"/>
            <a:ext cx="512217" cy="512217"/>
          </a:xfrm>
          <a:prstGeom prst="rect">
            <a:avLst/>
          </a:prstGeom>
        </p:spPr>
      </p:pic>
    </p:spTree>
    <p:extLst>
      <p:ext uri="{BB962C8B-B14F-4D97-AF65-F5344CB8AC3E}">
        <p14:creationId xmlns:p14="http://schemas.microsoft.com/office/powerpoint/2010/main" val="98104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5"/>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Features and Tradeoffs</a:t>
            </a:r>
            <a:endParaRPr dirty="0"/>
          </a:p>
        </p:txBody>
      </p:sp>
      <p:sp>
        <p:nvSpPr>
          <p:cNvPr id="531" name="Google Shape;531;p15"/>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More detailed look at SPIKE Prime</a:t>
            </a:r>
            <a:endParaRPr dirty="0"/>
          </a:p>
        </p:txBody>
      </p:sp>
    </p:spTree>
    <p:extLst>
      <p:ext uri="{BB962C8B-B14F-4D97-AF65-F5344CB8AC3E}">
        <p14:creationId xmlns:p14="http://schemas.microsoft.com/office/powerpoint/2010/main" val="127713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a:xfrm>
            <a:off x="650400" y="654057"/>
            <a:ext cx="7843200" cy="653700"/>
          </a:xfrm>
        </p:spPr>
        <p:txBody>
          <a:bodyPr/>
          <a:lstStyle/>
          <a:p>
            <a:r>
              <a:rPr lang="en-US" dirty="0"/>
              <a:t>Advanced Programming</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650400" y="1386546"/>
            <a:ext cx="3720634" cy="2890200"/>
          </a:xfrm>
        </p:spPr>
        <p:txBody>
          <a:bodyPr/>
          <a:lstStyle/>
          <a:p>
            <a:r>
              <a:rPr lang="en-US" sz="1800" dirty="0"/>
              <a:t>EV3 programming techniques can also be done in SPIKE Prime</a:t>
            </a:r>
          </a:p>
          <a:p>
            <a:r>
              <a:rPr lang="en-US" sz="1800" dirty="0"/>
              <a:t>You can use Proportional control, gyro move straight, PID line follower, squaring on a line,  etc. in both Scratch and </a:t>
            </a:r>
            <a:r>
              <a:rPr lang="en-US" sz="1800" dirty="0" err="1"/>
              <a:t>MicroPython</a:t>
            </a:r>
            <a:endParaRPr lang="en-US" sz="1800" dirty="0"/>
          </a:p>
          <a:p>
            <a:r>
              <a:rPr lang="en-US" sz="1800" dirty="0"/>
              <a:t>Videos </a:t>
            </a:r>
            <a:r>
              <a:rPr lang="en-US" sz="1200" dirty="0">
                <a:hlinkClick r:id="rId3"/>
              </a:rPr>
              <a:t>https://www.facebook.com/PrimeLessons/</a:t>
            </a:r>
            <a:endParaRPr lang="en-US" sz="1200" dirty="0"/>
          </a:p>
          <a:p>
            <a:r>
              <a:rPr lang="en-US" sz="1800" dirty="0"/>
              <a:t>Lessons: </a:t>
            </a:r>
            <a:r>
              <a:rPr lang="en-US" sz="1200" dirty="0">
                <a:hlinkClick r:id="rId4"/>
              </a:rPr>
              <a:t>http://www.primelessons.org/</a:t>
            </a:r>
            <a:r>
              <a:rPr lang="en-US" sz="1200" dirty="0"/>
              <a:t> </a:t>
            </a:r>
          </a:p>
        </p:txBody>
      </p:sp>
      <p:pic>
        <p:nvPicPr>
          <p:cNvPr id="3" name="Picture 2" descr="A screenshot of a cell phone&#10;&#10;Description automatically generated">
            <a:extLst>
              <a:ext uri="{FF2B5EF4-FFF2-40B4-BE49-F238E27FC236}">
                <a16:creationId xmlns:a16="http://schemas.microsoft.com/office/drawing/2014/main" id="{74FB96E3-0244-0D42-92A5-5A3C1C5755D8}"/>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830330" y="1414723"/>
            <a:ext cx="1850814" cy="1377529"/>
          </a:xfrm>
          <a:prstGeom prst="rect">
            <a:avLst/>
          </a:prstGeom>
          <a:ln>
            <a:solidFill>
              <a:schemeClr val="tx1"/>
            </a:solidFill>
          </a:ln>
        </p:spPr>
      </p:pic>
      <p:pic>
        <p:nvPicPr>
          <p:cNvPr id="9" name="Picture 8" descr="A screenshot of a cell phone&#10;&#10;Description automatically generated">
            <a:extLst>
              <a:ext uri="{FF2B5EF4-FFF2-40B4-BE49-F238E27FC236}">
                <a16:creationId xmlns:a16="http://schemas.microsoft.com/office/drawing/2014/main" id="{9C8B2BDB-B8DA-8544-8D1D-E014C1626E5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816345" y="2899218"/>
            <a:ext cx="1840531" cy="1377528"/>
          </a:xfrm>
          <a:prstGeom prst="rect">
            <a:avLst/>
          </a:prstGeom>
          <a:ln>
            <a:solidFill>
              <a:schemeClr val="tx1"/>
            </a:solidFill>
          </a:ln>
        </p:spPr>
      </p:pic>
      <p:pic>
        <p:nvPicPr>
          <p:cNvPr id="11" name="Picture 10" descr="A screenshot of a cell phone&#10;&#10;Description automatically generated">
            <a:extLst>
              <a:ext uri="{FF2B5EF4-FFF2-40B4-BE49-F238E27FC236}">
                <a16:creationId xmlns:a16="http://schemas.microsoft.com/office/drawing/2014/main" id="{97D165C8-DF15-1C4F-9853-61D45B356F28}"/>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645360" y="1856029"/>
            <a:ext cx="1896659" cy="1431441"/>
          </a:xfrm>
          <a:prstGeom prst="rect">
            <a:avLst/>
          </a:prstGeom>
          <a:ln>
            <a:solidFill>
              <a:schemeClr val="tx1"/>
            </a:solidFill>
          </a:ln>
        </p:spPr>
      </p:pic>
      <p:pic>
        <p:nvPicPr>
          <p:cNvPr id="13" name="Picture 12" descr="A screenshot of a cell phone&#10;&#10;Description automatically generated">
            <a:extLst>
              <a:ext uri="{FF2B5EF4-FFF2-40B4-BE49-F238E27FC236}">
                <a16:creationId xmlns:a16="http://schemas.microsoft.com/office/drawing/2014/main" id="{35779330-0D0B-9D4A-8017-B76572BBF5A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631377" y="265186"/>
            <a:ext cx="1924627" cy="1431441"/>
          </a:xfrm>
          <a:prstGeom prst="rect">
            <a:avLst/>
          </a:prstGeom>
          <a:ln>
            <a:solidFill>
              <a:schemeClr val="tx1"/>
            </a:solidFill>
          </a:ln>
        </p:spPr>
      </p:pic>
      <p:pic>
        <p:nvPicPr>
          <p:cNvPr id="14" name="Picture 13">
            <a:extLst>
              <a:ext uri="{FF2B5EF4-FFF2-40B4-BE49-F238E27FC236}">
                <a16:creationId xmlns:a16="http://schemas.microsoft.com/office/drawing/2014/main" id="{28D8E797-8F94-684C-9543-8F0C5B3B0F1C}"/>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4631377" y="3455819"/>
            <a:ext cx="1896659" cy="1422495"/>
          </a:xfrm>
          <a:prstGeom prst="rect">
            <a:avLst/>
          </a:prstGeom>
          <a:ln>
            <a:solidFill>
              <a:schemeClr val="tx1"/>
            </a:solidFill>
          </a:ln>
        </p:spPr>
      </p:pic>
    </p:spTree>
    <p:extLst>
      <p:ext uri="{BB962C8B-B14F-4D97-AF65-F5344CB8AC3E}">
        <p14:creationId xmlns:p14="http://schemas.microsoft.com/office/powerpoint/2010/main" val="274491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Improvements with SPIKE Prime (Software)</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661100" y="1378641"/>
            <a:ext cx="5956978" cy="3636221"/>
          </a:xfrm>
        </p:spPr>
        <p:txBody>
          <a:bodyPr>
            <a:normAutofit fontScale="85000" lnSpcReduction="10000"/>
          </a:bodyPr>
          <a:lstStyle/>
          <a:p>
            <a:r>
              <a:rPr lang="en-US" sz="1600" b="1" dirty="0"/>
              <a:t>Finding and Ordering Programs: </a:t>
            </a:r>
            <a:r>
              <a:rPr lang="en-US" sz="1600" dirty="0"/>
              <a:t>Built in menu with slots for projects (can organize list by run number unlike with the EV3)</a:t>
            </a:r>
          </a:p>
          <a:p>
            <a:r>
              <a:rPr lang="en-US" sz="1600" b="1" dirty="0"/>
              <a:t>Monitoring Variables Easily: </a:t>
            </a:r>
            <a:r>
              <a:rPr lang="en-US" sz="1600" dirty="0"/>
              <a:t>Variables monitor allows users to easily view data to debug code – you can easily debug without an LCD screen – write debug data to a variable and it will show up on the PC screen when connected</a:t>
            </a:r>
          </a:p>
          <a:p>
            <a:r>
              <a:rPr lang="en-US" sz="1600" b="1" dirty="0"/>
              <a:t>Different Platforms – Same Blocks: </a:t>
            </a:r>
            <a:r>
              <a:rPr lang="en-US" sz="1600" dirty="0"/>
              <a:t>Same software across all platforms (for EV3, Chromebooks, Android, and iPads had a limited version of the software) – allows for mixed-platform programming amongst team members</a:t>
            </a:r>
          </a:p>
          <a:p>
            <a:r>
              <a:rPr lang="en-US" sz="1600" b="1" dirty="0" err="1"/>
              <a:t>Move_CM</a:t>
            </a:r>
            <a:r>
              <a:rPr lang="en-US" sz="1600" b="1" dirty="0"/>
              <a:t>: </a:t>
            </a:r>
            <a:r>
              <a:rPr lang="en-US" sz="1600" dirty="0"/>
              <a:t>Movement blocks can take centimeters/inches as an input in addition to degrees, rotations, and seconds – easier to program robot to navigate the field (for EV3, you would have to make a My Block)</a:t>
            </a:r>
          </a:p>
          <a:p>
            <a:r>
              <a:rPr lang="en-US" sz="1600" b="1" dirty="0"/>
              <a:t>Stall Detection: </a:t>
            </a:r>
            <a:r>
              <a:rPr lang="en-US" sz="1600" dirty="0"/>
              <a:t>Built in stall detection on motors</a:t>
            </a:r>
          </a:p>
        </p:txBody>
      </p:sp>
      <p:pic>
        <p:nvPicPr>
          <p:cNvPr id="9" name="Picture 8">
            <a:extLst>
              <a:ext uri="{FF2B5EF4-FFF2-40B4-BE49-F238E27FC236}">
                <a16:creationId xmlns:a16="http://schemas.microsoft.com/office/drawing/2014/main" id="{E8AB97A1-400F-A549-B016-864E801D2BA4}"/>
              </a:ext>
            </a:extLst>
          </p:cNvPr>
          <p:cNvPicPr>
            <a:picLocks noChangeAspect="1"/>
          </p:cNvPicPr>
          <p:nvPr/>
        </p:nvPicPr>
        <p:blipFill>
          <a:blip r:embed="rId2"/>
          <a:stretch>
            <a:fillRect/>
          </a:stretch>
        </p:blipFill>
        <p:spPr>
          <a:xfrm>
            <a:off x="7108648" y="1469712"/>
            <a:ext cx="1425548" cy="1434188"/>
          </a:xfrm>
          <a:prstGeom prst="rect">
            <a:avLst/>
          </a:prstGeom>
        </p:spPr>
      </p:pic>
      <p:pic>
        <p:nvPicPr>
          <p:cNvPr id="11" name="Picture 10">
            <a:extLst>
              <a:ext uri="{FF2B5EF4-FFF2-40B4-BE49-F238E27FC236}">
                <a16:creationId xmlns:a16="http://schemas.microsoft.com/office/drawing/2014/main" id="{3EB875D0-22B2-8441-B861-6321686997C8}"/>
              </a:ext>
            </a:extLst>
          </p:cNvPr>
          <p:cNvPicPr>
            <a:picLocks noChangeAspect="1"/>
          </p:cNvPicPr>
          <p:nvPr/>
        </p:nvPicPr>
        <p:blipFill>
          <a:blip r:embed="rId3"/>
          <a:stretch>
            <a:fillRect/>
          </a:stretch>
        </p:blipFill>
        <p:spPr>
          <a:xfrm>
            <a:off x="6856222" y="3042800"/>
            <a:ext cx="1930400" cy="1308100"/>
          </a:xfrm>
          <a:prstGeom prst="rect">
            <a:avLst/>
          </a:prstGeom>
        </p:spPr>
      </p:pic>
    </p:spTree>
    <p:extLst>
      <p:ext uri="{BB962C8B-B14F-4D97-AF65-F5344CB8AC3E}">
        <p14:creationId xmlns:p14="http://schemas.microsoft.com/office/powerpoint/2010/main" val="398552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odovico templat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5985</TotalTime>
  <Words>1659</Words>
  <Application>Microsoft Macintosh PowerPoint</Application>
  <PresentationFormat>On-screen Show (16:9)</PresentationFormat>
  <Paragraphs>144</Paragraphs>
  <Slides>24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Barlow Light</vt:lpstr>
      <vt:lpstr>Barlow SemiBold</vt:lpstr>
      <vt:lpstr>Lodovico template</vt:lpstr>
      <vt:lpstr>SPIKE PRIME &amp;  FIRST LEGO LEAGUE</vt:lpstr>
      <vt:lpstr>Objectives</vt:lpstr>
      <vt:lpstr>Comparison</vt:lpstr>
      <vt:lpstr>Hub/Ports</vt:lpstr>
      <vt:lpstr>Sensors used in FIRST LEGO League</vt:lpstr>
      <vt:lpstr>Programming Languages Available</vt:lpstr>
      <vt:lpstr>Features and Tradeoffs</vt:lpstr>
      <vt:lpstr>Advanced Programming</vt:lpstr>
      <vt:lpstr>Improvements with SPIKE Prime (Software)</vt:lpstr>
      <vt:lpstr>Improvements with SPIKE Prime (Hardware)</vt:lpstr>
      <vt:lpstr>Tradeoffs: My Blocks</vt:lpstr>
      <vt:lpstr>Tradeoffs: Calibration, Files, Wires</vt:lpstr>
      <vt:lpstr>Tradeoffs: Steering Blocks</vt:lpstr>
      <vt:lpstr>Tradeoffs: File Size</vt:lpstr>
      <vt:lpstr>Tradeoffs: Gyro</vt:lpstr>
      <vt:lpstr>Common Misconceptions</vt:lpstr>
      <vt:lpstr>Age Level</vt:lpstr>
      <vt:lpstr>SPIKE Prime Motors</vt:lpstr>
      <vt:lpstr>Accuracy and Reliability</vt:lpstr>
      <vt:lpstr>Resources</vt:lpstr>
      <vt:lpstr>Cost</vt:lpstr>
      <vt:lpstr>Bugs</vt:lpstr>
      <vt:lpstr>Overall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SPIKE PRIME &amp;  FIRST LEGO LEAGUE</dc:title>
  <cp:lastModifiedBy>Srinivasan Seshan</cp:lastModifiedBy>
  <cp:revision>167</cp:revision>
  <dcterms:modified xsi:type="dcterms:W3CDTF">2020-07-05T17:42:53Z</dcterms:modified>
</cp:coreProperties>
</file>