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1"/>
  </p:notesMasterIdLst>
  <p:handoutMasterIdLst>
    <p:handoutMasterId r:id="rId12"/>
  </p:handoutMasterIdLst>
  <p:sldIdLst>
    <p:sldId id="275" r:id="rId2"/>
    <p:sldId id="257" r:id="rId3"/>
    <p:sldId id="294" r:id="rId4"/>
    <p:sldId id="287" r:id="rId5"/>
    <p:sldId id="278" r:id="rId6"/>
    <p:sldId id="286" r:id="rId7"/>
    <p:sldId id="285" r:id="rId8"/>
    <p:sldId id="284" r:id="rId9"/>
    <p:sldId id="29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342"/>
    <a:srgbClr val="FFD500"/>
    <a:srgbClr val="FFB31D"/>
    <a:srgbClr val="0EAE9F"/>
    <a:srgbClr val="13B09B"/>
    <a:srgbClr val="0290F8"/>
    <a:srgbClr val="FE59D0"/>
    <a:srgbClr val="F55455"/>
    <a:srgbClr val="FF9732"/>
    <a:srgbClr val="02B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6/14/20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6/14/20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ru-RU" sz="3200" dirty="0"/>
              <a:t>УРОКИ</a:t>
            </a:r>
            <a:r>
              <a:rPr lang="ru-RU" sz="3200" baseline="0" dirty="0"/>
              <a:t> ПО </a:t>
            </a:r>
            <a:r>
              <a:rPr lang="en-US" sz="3200" dirty="0"/>
              <a:t>SPIKE PRIME</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 2020 FLLTutorials, Last edit 05/25/2020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2020 FLLTutorials, Last edit 05/25/2020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2020 FLLTutorials, Last edit 05/25/2020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 2020 FLLTutorials, Last edit 05/25/2020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a:xfrm>
            <a:off x="242754" y="2300865"/>
            <a:ext cx="5815852" cy="1504844"/>
          </a:xfrm>
        </p:spPr>
        <p:txBody>
          <a:bodyPr>
            <a:normAutofit/>
          </a:bodyPr>
          <a:lstStyle/>
          <a:p>
            <a:r>
              <a:rPr lang="ru-RU" b="1" dirty="0"/>
              <a:t>ДВИЖЕНИЕ ПО прямой С ГИРОСКОПОМ</a:t>
            </a:r>
            <a:endParaRPr lang="en-US" b="1" dirty="0"/>
          </a:p>
        </p:txBody>
      </p:sp>
      <p:sp>
        <p:nvSpPr>
          <p:cNvPr id="3" name="Subtitle 2">
            <a:extLst>
              <a:ext uri="{FF2B5EF4-FFF2-40B4-BE49-F238E27FC236}">
                <a16:creationId xmlns:a16="http://schemas.microsoft.com/office/drawing/2014/main" id="{211BF9D1-6614-46BD-A5B9-F242E4ED3910}"/>
              </a:ext>
            </a:extLst>
          </p:cNvPr>
          <p:cNvSpPr txBox="1">
            <a:spLocks/>
          </p:cNvSpPr>
          <p:nvPr/>
        </p:nvSpPr>
        <p:spPr>
          <a:xfrm>
            <a:off x="316712" y="3800535"/>
            <a:ext cx="5741894" cy="59032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600" cap="all" dirty="0">
                <a:solidFill>
                  <a:schemeClr val="accent2"/>
                </a:solidFill>
              </a:rPr>
              <a:t>By </a:t>
            </a:r>
            <a:r>
              <a:rPr lang="en-US" sz="1600" cap="all" dirty="0" err="1">
                <a:solidFill>
                  <a:schemeClr val="accent2"/>
                </a:solidFill>
              </a:rPr>
              <a:t>sanjay</a:t>
            </a:r>
            <a:r>
              <a:rPr lang="en-US" sz="1600" cap="all" dirty="0">
                <a:solidFill>
                  <a:schemeClr val="accent2"/>
                </a:solidFill>
              </a:rPr>
              <a:t> and </a:t>
            </a:r>
            <a:r>
              <a:rPr lang="en-US" sz="1600" cap="all" dirty="0" err="1">
                <a:solidFill>
                  <a:schemeClr val="accent2"/>
                </a:solidFill>
              </a:rPr>
              <a:t>Arvind</a:t>
            </a:r>
            <a:r>
              <a:rPr lang="en-US" sz="1600" cap="all" dirty="0">
                <a:solidFill>
                  <a:schemeClr val="accent2"/>
                </a:solidFill>
              </a:rPr>
              <a:t> </a:t>
            </a:r>
            <a:r>
              <a:rPr lang="en-US" sz="1600" cap="all" dirty="0" err="1">
                <a:solidFill>
                  <a:schemeClr val="accent2"/>
                </a:solidFill>
              </a:rPr>
              <a:t>Seshan</a:t>
            </a:r>
            <a:endParaRPr lang="en-US" sz="1600" cap="all" dirty="0">
              <a:solidFill>
                <a:schemeClr val="accent2"/>
              </a:solidFill>
            </a:endParaRPr>
          </a:p>
        </p:txBody>
      </p:sp>
      <p:sp>
        <p:nvSpPr>
          <p:cNvPr id="4" name="TextBox 3">
            <a:extLst>
              <a:ext uri="{FF2B5EF4-FFF2-40B4-BE49-F238E27FC236}">
                <a16:creationId xmlns:a16="http://schemas.microsoft.com/office/drawing/2014/main" id="{8613C618-BE4E-4AD7-9CD9-0AB9F17BD5D4}"/>
              </a:ext>
            </a:extLst>
          </p:cNvPr>
          <p:cNvSpPr txBox="1"/>
          <p:nvPr/>
        </p:nvSpPr>
        <p:spPr>
          <a:xfrm>
            <a:off x="6058605" y="737053"/>
            <a:ext cx="29112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the Makers of EV3Lessons</a:t>
            </a:r>
          </a:p>
          <a:p>
            <a:endParaRPr lang="en-US" dirty="0"/>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a:t>ЦЕЛЬ УРОКА</a:t>
            </a:r>
            <a:endParaRPr lang="en-US" b="1" dirty="0"/>
          </a:p>
        </p:txBody>
      </p:sp>
      <p:sp>
        <p:nvSpPr>
          <p:cNvPr id="3" name="Content Placeholder 2"/>
          <p:cNvSpPr>
            <a:spLocks noGrp="1"/>
          </p:cNvSpPr>
          <p:nvPr>
            <p:ph idx="1"/>
          </p:nvPr>
        </p:nvSpPr>
        <p:spPr>
          <a:xfrm>
            <a:off x="155088" y="1140007"/>
            <a:ext cx="8831580" cy="2409220"/>
          </a:xfrm>
        </p:spPr>
        <p:txBody>
          <a:bodyPr/>
          <a:lstStyle/>
          <a:p>
            <a:r>
              <a:rPr lang="ru-RU" dirty="0"/>
              <a:t>Узнаем, как применять пропорциональный контроль, чтобы заставить Вашего робот двигаться прямо.</a:t>
            </a:r>
          </a:p>
          <a:p>
            <a:r>
              <a:rPr lang="ru-RU" dirty="0"/>
              <a:t>Узнаем, как применять пропорциональный контроль к движению с Гироскопом под определенным углом.</a:t>
            </a:r>
            <a:endParaRPr lang="en-US" dirty="0"/>
          </a:p>
        </p:txBody>
      </p:sp>
      <p:sp>
        <p:nvSpPr>
          <p:cNvPr id="4" name="Footer Placeholder 3"/>
          <p:cNvSpPr>
            <a:spLocks noGrp="1"/>
          </p:cNvSpPr>
          <p:nvPr>
            <p:ph type="ftr" sz="quarter" idx="11"/>
          </p:nvPr>
        </p:nvSpPr>
        <p:spPr/>
        <p:txBody>
          <a:bodyPr/>
          <a:lstStyle/>
          <a:p>
            <a:r>
              <a:rPr lang="en-US" dirty="0"/>
              <a:t>© 2020 </a:t>
            </a:r>
            <a:r>
              <a:rPr lang="en-US" dirty="0" err="1"/>
              <a:t>FLLTutorials</a:t>
            </a:r>
            <a:r>
              <a:rPr lang="en-US" dirty="0"/>
              <a:t>, </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 y="1275353"/>
            <a:ext cx="8423419" cy="4307294"/>
          </a:xfrm>
        </p:spPr>
        <p:txBody>
          <a:bodyPr>
            <a:normAutofit/>
          </a:bodyPr>
          <a:lstStyle/>
          <a:p>
            <a:r>
              <a:rPr lang="ru-RU" dirty="0"/>
              <a:t>Вы должны сначала изучить урок по пропорциональному движению по линии, прежде чем Вы приступите к этому уроку.</a:t>
            </a:r>
          </a:p>
          <a:p>
            <a:r>
              <a:rPr lang="ru-RU" dirty="0"/>
              <a:t>Вы должны также изучить урок по поворотам с Гироскопом.</a:t>
            </a:r>
            <a:endParaRPr lang="en-US" dirty="0"/>
          </a:p>
        </p:txBody>
      </p:sp>
      <p:sp>
        <p:nvSpPr>
          <p:cNvPr id="4" name="Footer Placeholder 3"/>
          <p:cNvSpPr>
            <a:spLocks noGrp="1"/>
          </p:cNvSpPr>
          <p:nvPr>
            <p:ph type="ftr" sz="quarter" idx="11"/>
          </p:nvPr>
        </p:nvSpPr>
        <p:spPr/>
        <p:txBody>
          <a:bodyPr/>
          <a:lstStyle/>
          <a:p>
            <a:r>
              <a:rPr lang="en-US" dirty="0"/>
              <a:t>© 2020 </a:t>
            </a:r>
            <a:r>
              <a:rPr lang="en-US" dirty="0" err="1"/>
              <a:t>FLLTutorials</a:t>
            </a:r>
            <a:r>
              <a:rPr lang="en-US" dirty="0"/>
              <a:t>,</a:t>
            </a:r>
          </a:p>
        </p:txBody>
      </p:sp>
      <p:sp>
        <p:nvSpPr>
          <p:cNvPr id="2" name="Title 1"/>
          <p:cNvSpPr>
            <a:spLocks noGrp="1"/>
          </p:cNvSpPr>
          <p:nvPr>
            <p:ph type="title"/>
          </p:nvPr>
        </p:nvSpPr>
        <p:spPr/>
        <p:txBody>
          <a:bodyPr/>
          <a:lstStyle/>
          <a:p>
            <a:r>
              <a:rPr lang="ru-RU" b="1" dirty="0"/>
              <a:t>Советы для успеха</a:t>
            </a:r>
            <a:endParaRPr lang="en-US" b="1" dirty="0"/>
          </a:p>
        </p:txBody>
      </p:sp>
      <p:sp>
        <p:nvSpPr>
          <p:cNvPr id="5" name="Slide Number Placeholder 4">
            <a:extLst>
              <a:ext uri="{FF2B5EF4-FFF2-40B4-BE49-F238E27FC236}">
                <a16:creationId xmlns:a16="http://schemas.microsoft.com/office/drawing/2014/main" id="{A623AB99-7AC6-41E9-9E83-525D3BB07EE0}"/>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19205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ABCAE8-E5F2-C349-9303-A74EF515003C}"/>
              </a:ext>
            </a:extLst>
          </p:cNvPr>
          <p:cNvSpPr>
            <a:spLocks noGrp="1"/>
          </p:cNvSpPr>
          <p:nvPr>
            <p:ph idx="1"/>
          </p:nvPr>
        </p:nvSpPr>
        <p:spPr>
          <a:xfrm>
            <a:off x="235757" y="1406931"/>
            <a:ext cx="4374475" cy="4307294"/>
          </a:xfrm>
        </p:spPr>
        <p:txBody>
          <a:bodyPr/>
          <a:lstStyle/>
          <a:p>
            <a:r>
              <a:rPr lang="ru-RU" dirty="0"/>
              <a:t>Предположим, что Мы хотим проехать прямо 200 см.</a:t>
            </a:r>
          </a:p>
          <a:p>
            <a:r>
              <a:rPr lang="ru-RU" dirty="0"/>
              <a:t>Но когда Мы двигается, а Наш робот будет ударен чем-то.</a:t>
            </a:r>
          </a:p>
          <a:p>
            <a:r>
              <a:rPr lang="ru-RU" dirty="0"/>
              <a:t>Программа движения с гироскопом по прямой поможет исправиться роботу и вернуться назад на прямую, но с учетом того, насколько он был смещен при ударе.</a:t>
            </a:r>
            <a:endParaRPr lang="en-US" dirty="0"/>
          </a:p>
        </p:txBody>
      </p:sp>
      <p:sp>
        <p:nvSpPr>
          <p:cNvPr id="3" name="Footer Placeholder 2">
            <a:extLst>
              <a:ext uri="{FF2B5EF4-FFF2-40B4-BE49-F238E27FC236}">
                <a16:creationId xmlns:a16="http://schemas.microsoft.com/office/drawing/2014/main" id="{A8B96F4E-CA91-5545-960E-25252EB6E015}"/>
              </a:ext>
            </a:extLst>
          </p:cNvPr>
          <p:cNvSpPr>
            <a:spLocks noGrp="1"/>
          </p:cNvSpPr>
          <p:nvPr>
            <p:ph type="ftr" sz="quarter" idx="11"/>
          </p:nvPr>
        </p:nvSpPr>
        <p:spPr/>
        <p:txBody>
          <a:bodyPr/>
          <a:lstStyle/>
          <a:p>
            <a:r>
              <a:rPr lang="en-US" dirty="0"/>
              <a:t>© 2020 </a:t>
            </a:r>
            <a:r>
              <a:rPr lang="en-US" dirty="0" err="1"/>
              <a:t>FLLTutorials</a:t>
            </a:r>
            <a:r>
              <a:rPr lang="en-US" dirty="0"/>
              <a:t>,</a:t>
            </a:r>
          </a:p>
        </p:txBody>
      </p:sp>
      <p:sp>
        <p:nvSpPr>
          <p:cNvPr id="4" name="Title 3">
            <a:extLst>
              <a:ext uri="{FF2B5EF4-FFF2-40B4-BE49-F238E27FC236}">
                <a16:creationId xmlns:a16="http://schemas.microsoft.com/office/drawing/2014/main" id="{B9B21D82-A388-6E48-8B08-58D9349EFE8E}"/>
              </a:ext>
            </a:extLst>
          </p:cNvPr>
          <p:cNvSpPr>
            <a:spLocks noGrp="1"/>
          </p:cNvSpPr>
          <p:nvPr>
            <p:ph type="title"/>
          </p:nvPr>
        </p:nvSpPr>
        <p:spPr/>
        <p:txBody>
          <a:bodyPr/>
          <a:lstStyle/>
          <a:p>
            <a:r>
              <a:rPr lang="ru-RU" b="1" dirty="0"/>
              <a:t>Что такое Движение с Гироскопом Прямо?</a:t>
            </a:r>
            <a:endParaRPr lang="en-US" b="1" dirty="0"/>
          </a:p>
        </p:txBody>
      </p:sp>
      <p:grpSp>
        <p:nvGrpSpPr>
          <p:cNvPr id="10" name="Group 9">
            <a:extLst>
              <a:ext uri="{FF2B5EF4-FFF2-40B4-BE49-F238E27FC236}">
                <a16:creationId xmlns:a16="http://schemas.microsoft.com/office/drawing/2014/main" id="{BDD53BD4-D7F0-6149-9DFD-A905821922E0}"/>
              </a:ext>
            </a:extLst>
          </p:cNvPr>
          <p:cNvGrpSpPr/>
          <p:nvPr/>
        </p:nvGrpSpPr>
        <p:grpSpPr>
          <a:xfrm rot="20926503">
            <a:off x="5675532" y="2425868"/>
            <a:ext cx="914400" cy="578070"/>
            <a:chOff x="5286703" y="3348858"/>
            <a:chExt cx="914400" cy="578070"/>
          </a:xfrm>
        </p:grpSpPr>
        <p:sp>
          <p:nvSpPr>
            <p:cNvPr id="5" name="Rounded Rectangle 4">
              <a:extLst>
                <a:ext uri="{FF2B5EF4-FFF2-40B4-BE49-F238E27FC236}">
                  <a16:creationId xmlns:a16="http://schemas.microsoft.com/office/drawing/2014/main" id="{AF854238-F8EE-9544-B373-CA415F7F2D65}"/>
                </a:ext>
              </a:extLst>
            </p:cNvPr>
            <p:cNvSpPr/>
            <p:nvPr/>
          </p:nvSpPr>
          <p:spPr>
            <a:xfrm>
              <a:off x="5286703" y="3429000"/>
              <a:ext cx="914400" cy="417786"/>
            </a:xfrm>
            <a:prstGeom prst="roundRect">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045CFA-7C08-9A40-901A-10ACA1B45ECE}"/>
                </a:ext>
              </a:extLst>
            </p:cNvPr>
            <p:cNvSpPr/>
            <p:nvPr/>
          </p:nvSpPr>
          <p:spPr>
            <a:xfrm>
              <a:off x="5449614" y="3846786"/>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54C14C-D68F-874A-A36E-DCE331763FE9}"/>
                </a:ext>
              </a:extLst>
            </p:cNvPr>
            <p:cNvSpPr/>
            <p:nvPr/>
          </p:nvSpPr>
          <p:spPr>
            <a:xfrm>
              <a:off x="5449614" y="3348858"/>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916B457-5D62-5F41-BD8F-5D3D9AB64D73}"/>
                </a:ext>
              </a:extLst>
            </p:cNvPr>
            <p:cNvSpPr/>
            <p:nvPr/>
          </p:nvSpPr>
          <p:spPr>
            <a:xfrm>
              <a:off x="5872654" y="336199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D80AE8-C52A-7B49-9859-3B731F4893FB}"/>
                </a:ext>
              </a:extLst>
            </p:cNvPr>
            <p:cNvSpPr/>
            <p:nvPr/>
          </p:nvSpPr>
          <p:spPr>
            <a:xfrm>
              <a:off x="5872654" y="3853355"/>
              <a:ext cx="199696" cy="735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D0297462-1F1E-FE47-82A5-78F2D953676B}"/>
              </a:ext>
            </a:extLst>
          </p:cNvPr>
          <p:cNvCxnSpPr>
            <a:cxnSpLocks/>
          </p:cNvCxnSpPr>
          <p:nvPr/>
        </p:nvCxnSpPr>
        <p:spPr>
          <a:xfrm flipV="1">
            <a:off x="6621850" y="2560850"/>
            <a:ext cx="2035723" cy="384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Snip Same Side Corner Rectangle 15">
            <a:extLst>
              <a:ext uri="{FF2B5EF4-FFF2-40B4-BE49-F238E27FC236}">
                <a16:creationId xmlns:a16="http://schemas.microsoft.com/office/drawing/2014/main" id="{403BEA3C-D4F0-A744-AC22-6DD8F6D6F752}"/>
              </a:ext>
            </a:extLst>
          </p:cNvPr>
          <p:cNvSpPr/>
          <p:nvPr/>
        </p:nvSpPr>
        <p:spPr>
          <a:xfrm>
            <a:off x="6319513" y="2983515"/>
            <a:ext cx="350743" cy="356314"/>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EC4B89C-C337-C849-B698-5FB6037534E8}"/>
              </a:ext>
            </a:extLst>
          </p:cNvPr>
          <p:cNvCxnSpPr>
            <a:cxnSpLocks/>
          </p:cNvCxnSpPr>
          <p:nvPr/>
        </p:nvCxnSpPr>
        <p:spPr>
          <a:xfrm>
            <a:off x="4818432" y="2898492"/>
            <a:ext cx="76074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70505F2F-EC96-498D-8126-EA6FBD3BFD03}"/>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28101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2020 </a:t>
            </a:r>
            <a:r>
              <a:rPr lang="en-US" dirty="0" err="1"/>
              <a:t>FLLTutorials</a:t>
            </a:r>
            <a:r>
              <a:rPr lang="en-US" dirty="0"/>
              <a:t>, </a:t>
            </a:r>
          </a:p>
        </p:txBody>
      </p:sp>
      <p:sp>
        <p:nvSpPr>
          <p:cNvPr id="2" name="Title 1"/>
          <p:cNvSpPr>
            <a:spLocks noGrp="1"/>
          </p:cNvSpPr>
          <p:nvPr>
            <p:ph type="title"/>
          </p:nvPr>
        </p:nvSpPr>
        <p:spPr/>
        <p:txBody>
          <a:bodyPr/>
          <a:lstStyle/>
          <a:p>
            <a:r>
              <a:rPr lang="ru-RU" b="1" dirty="0"/>
              <a:t>КАК ЭТО РАБОТАЕТ</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3698004611"/>
              </p:ext>
            </p:extLst>
          </p:nvPr>
        </p:nvGraphicFramePr>
        <p:xfrm>
          <a:off x="562838" y="2870322"/>
          <a:ext cx="8359285" cy="2748280"/>
        </p:xfrm>
        <a:graphic>
          <a:graphicData uri="http://schemas.openxmlformats.org/drawingml/2006/table">
            <a:tbl>
              <a:tblPr firstRow="1" bandRow="1">
                <a:tableStyleId>{2D5ABB26-0587-4C30-8999-92F81FD0307C}</a:tableStyleId>
              </a:tblPr>
              <a:tblGrid>
                <a:gridCol w="1509884">
                  <a:extLst>
                    <a:ext uri="{9D8B030D-6E8A-4147-A177-3AD203B41FA5}">
                      <a16:colId xmlns:a16="http://schemas.microsoft.com/office/drawing/2014/main" val="20000"/>
                    </a:ext>
                  </a:extLst>
                </a:gridCol>
                <a:gridCol w="1952944">
                  <a:extLst>
                    <a:ext uri="{9D8B030D-6E8A-4147-A177-3AD203B41FA5}">
                      <a16:colId xmlns:a16="http://schemas.microsoft.com/office/drawing/2014/main" val="20001"/>
                    </a:ext>
                  </a:extLst>
                </a:gridCol>
                <a:gridCol w="2599242">
                  <a:extLst>
                    <a:ext uri="{9D8B030D-6E8A-4147-A177-3AD203B41FA5}">
                      <a16:colId xmlns:a16="http://schemas.microsoft.com/office/drawing/2014/main" val="20002"/>
                    </a:ext>
                  </a:extLst>
                </a:gridCol>
                <a:gridCol w="2297215">
                  <a:extLst>
                    <a:ext uri="{9D8B030D-6E8A-4147-A177-3AD203B41FA5}">
                      <a16:colId xmlns:a16="http://schemas.microsoft.com/office/drawing/2014/main" val="20003"/>
                    </a:ext>
                  </a:extLst>
                </a:gridCol>
              </a:tblGrid>
              <a:tr h="370840">
                <a:tc>
                  <a:txBody>
                    <a:bodyPr/>
                    <a:lstStyle/>
                    <a:p>
                      <a:r>
                        <a:rPr lang="ru-RU" b="1" dirty="0"/>
                        <a:t>Применение</a:t>
                      </a:r>
                      <a:endParaRPr lang="en-US" b="1" dirty="0"/>
                    </a:p>
                  </a:txBody>
                  <a:tcPr>
                    <a:solidFill>
                      <a:srgbClr val="F5C201"/>
                    </a:solidFill>
                  </a:tcPr>
                </a:tc>
                <a:tc>
                  <a:txBody>
                    <a:bodyPr/>
                    <a:lstStyle/>
                    <a:p>
                      <a:r>
                        <a:rPr lang="ru-RU" b="1" dirty="0"/>
                        <a:t>Цель</a:t>
                      </a:r>
                      <a:endParaRPr lang="en-US" b="1" dirty="0"/>
                    </a:p>
                  </a:txBody>
                  <a:tcPr>
                    <a:solidFill>
                      <a:srgbClr val="F5C201"/>
                    </a:solidFill>
                  </a:tcPr>
                </a:tc>
                <a:tc>
                  <a:txBody>
                    <a:bodyPr/>
                    <a:lstStyle/>
                    <a:p>
                      <a:r>
                        <a:rPr lang="ru-RU" b="1" dirty="0"/>
                        <a:t>Ошибка</a:t>
                      </a:r>
                      <a:endParaRPr lang="en-US" b="1" dirty="0"/>
                    </a:p>
                  </a:txBody>
                  <a:tcPr>
                    <a:solidFill>
                      <a:srgbClr val="F5C201"/>
                    </a:solidFill>
                  </a:tcPr>
                </a:tc>
                <a:tc>
                  <a:txBody>
                    <a:bodyPr/>
                    <a:lstStyle/>
                    <a:p>
                      <a:r>
                        <a:rPr lang="ru-RU" b="1" dirty="0"/>
                        <a:t>Исправление</a:t>
                      </a:r>
                      <a:endParaRPr lang="en-US" b="1" dirty="0"/>
                    </a:p>
                  </a:txBody>
                  <a:tcPr>
                    <a:solidFill>
                      <a:srgbClr val="F5C201"/>
                    </a:solidFill>
                  </a:tcPr>
                </a:tc>
                <a:extLst>
                  <a:ext uri="{0D108BD9-81ED-4DB2-BD59-A6C34878D82A}">
                    <a16:rowId xmlns:a16="http://schemas.microsoft.com/office/drawing/2014/main" val="10000"/>
                  </a:ext>
                </a:extLst>
              </a:tr>
              <a:tr h="370840">
                <a:tc>
                  <a:txBody>
                    <a:bodyPr/>
                    <a:lstStyle/>
                    <a:p>
                      <a:r>
                        <a:rPr lang="ru-RU" b="1" dirty="0"/>
                        <a:t>С гироскопом</a:t>
                      </a:r>
                      <a:r>
                        <a:rPr lang="ru-RU" b="1" baseline="0" dirty="0"/>
                        <a:t> по прямой</a:t>
                      </a:r>
                      <a:endParaRPr lang="en-US" b="1" dirty="0"/>
                    </a:p>
                  </a:txBody>
                  <a:tcPr/>
                </a:tc>
                <a:tc>
                  <a:txBody>
                    <a:bodyPr/>
                    <a:lstStyle/>
                    <a:p>
                      <a:r>
                        <a:rPr lang="ru-RU" dirty="0"/>
                        <a:t>Поставить</a:t>
                      </a:r>
                      <a:r>
                        <a:rPr lang="ru-RU" baseline="0" dirty="0"/>
                        <a:t> </a:t>
                      </a:r>
                      <a:r>
                        <a:rPr lang="ru-RU" dirty="0"/>
                        <a:t>робота в постоянное место/угол</a:t>
                      </a:r>
                      <a:endParaRPr lang="en-US" dirty="0"/>
                    </a:p>
                  </a:txBody>
                  <a:tcPr/>
                </a:tc>
                <a:tc>
                  <a:txBody>
                    <a:bodyPr/>
                    <a:lstStyle/>
                    <a:p>
                      <a:r>
                        <a:rPr lang="ru-RU" dirty="0"/>
                        <a:t>Как далеко Вы от того места/угла</a:t>
                      </a:r>
                      <a:endParaRPr lang="en-US" dirty="0"/>
                    </a:p>
                  </a:txBody>
                  <a:tcPr/>
                </a:tc>
                <a:tc>
                  <a:txBody>
                    <a:bodyPr/>
                    <a:lstStyle/>
                    <a:p>
                      <a:r>
                        <a:rPr lang="ru-RU" dirty="0"/>
                        <a:t>Поворот более резкий на основе того, как далеко Вы от того угла</a:t>
                      </a:r>
                      <a:endParaRPr lang="en-US" dirty="0"/>
                    </a:p>
                  </a:txBody>
                  <a:tcPr/>
                </a:tc>
                <a:extLst>
                  <a:ext uri="{0D108BD9-81ED-4DB2-BD59-A6C34878D82A}">
                    <a16:rowId xmlns:a16="http://schemas.microsoft.com/office/drawing/2014/main" val="10001"/>
                  </a:ext>
                </a:extLst>
              </a:tr>
              <a:tr h="370840">
                <a:tc>
                  <a:txBody>
                    <a:bodyPr/>
                    <a:lstStyle/>
                    <a:p>
                      <a:r>
                        <a:rPr lang="ru-RU" b="1" dirty="0">
                          <a:solidFill>
                            <a:schemeClr val="tx1"/>
                          </a:solidFill>
                        </a:rPr>
                        <a:t>Движение по линии</a:t>
                      </a:r>
                      <a:endParaRPr lang="en-US" b="1" dirty="0">
                        <a:solidFill>
                          <a:schemeClr val="tx1"/>
                        </a:solidFill>
                      </a:endParaRPr>
                    </a:p>
                  </a:txBody>
                  <a:tcPr/>
                </a:tc>
                <a:tc>
                  <a:txBody>
                    <a:bodyPr/>
                    <a:lstStyle/>
                    <a:p>
                      <a:r>
                        <a:rPr lang="ru-RU" dirty="0">
                          <a:solidFill>
                            <a:schemeClr val="tx1"/>
                          </a:solidFill>
                        </a:rPr>
                        <a:t>Остаться на краю линии</a:t>
                      </a:r>
                      <a:endParaRPr lang="en-US" dirty="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ru-RU" dirty="0">
                          <a:solidFill>
                            <a:schemeClr val="tx1"/>
                          </a:solidFill>
                        </a:rPr>
                        <a:t>Как далеко наше значение от края линии </a:t>
                      </a:r>
                      <a:r>
                        <a:rPr lang="ru-RU" sz="1800" dirty="0"/>
                        <a:t>(Значение датчика - Целевое значение)</a:t>
                      </a:r>
                      <a:endParaRPr lang="en-US" dirty="0">
                        <a:solidFill>
                          <a:schemeClr val="tx1"/>
                        </a:solidFill>
                      </a:endParaRPr>
                    </a:p>
                  </a:txBody>
                  <a:tcPr/>
                </a:tc>
                <a:tc>
                  <a:txBody>
                    <a:bodyPr/>
                    <a:lstStyle/>
                    <a:p>
                      <a:r>
                        <a:rPr lang="ru-RU" dirty="0">
                          <a:solidFill>
                            <a:schemeClr val="tx1"/>
                          </a:solidFill>
                        </a:rPr>
                        <a:t>Движение более резкое на основе расстояния от линии</a:t>
                      </a:r>
                    </a:p>
                  </a:txBody>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5E28FB1A-7BC3-4643-A85C-C9D3447168A2}"/>
              </a:ext>
            </a:extLst>
          </p:cNvPr>
          <p:cNvSpPr/>
          <p:nvPr/>
        </p:nvSpPr>
        <p:spPr>
          <a:xfrm>
            <a:off x="175260" y="1398805"/>
            <a:ext cx="8746864" cy="1323439"/>
          </a:xfrm>
          <a:prstGeom prst="rect">
            <a:avLst/>
          </a:prstGeom>
        </p:spPr>
        <p:txBody>
          <a:bodyPr wrap="square">
            <a:spAutoFit/>
          </a:bodyPr>
          <a:lstStyle/>
          <a:p>
            <a:pPr marL="285750" indent="-285750">
              <a:buFont typeface="Arial" panose="020B0604020202020204" pitchFamily="34" charset="0"/>
              <a:buChar char="•"/>
            </a:pPr>
            <a:r>
              <a:rPr lang="ru-RU" sz="2000" dirty="0"/>
              <a:t>Пропорциональное движение по линии и движение с гироскопом по прямой, код разделяет подобные свойства.</a:t>
            </a:r>
          </a:p>
          <a:p>
            <a:pPr marL="285750" indent="-285750">
              <a:buFont typeface="Arial" panose="020B0604020202020204" pitchFamily="34" charset="0"/>
              <a:buChar char="•"/>
            </a:pPr>
            <a:r>
              <a:rPr lang="ru-RU" sz="2000" dirty="0"/>
              <a:t>Чтобы написать программу по движению по прямой с гироскопом, Вы должны сначала подумать об ошибке и какое должно быть исправление.</a:t>
            </a:r>
            <a:endParaRPr lang="en-US" sz="2000" dirty="0"/>
          </a:p>
        </p:txBody>
      </p:sp>
      <p:sp>
        <p:nvSpPr>
          <p:cNvPr id="5" name="Slide Number Placeholder 4">
            <a:extLst>
              <a:ext uri="{FF2B5EF4-FFF2-40B4-BE49-F238E27FC236}">
                <a16:creationId xmlns:a16="http://schemas.microsoft.com/office/drawing/2014/main" id="{2BE6153E-11FB-4C0C-9D79-485D149963D6}"/>
              </a:ext>
            </a:extLst>
          </p:cNvPr>
          <p:cNvSpPr>
            <a:spLocks noGrp="1"/>
          </p:cNvSpPr>
          <p:nvPr>
            <p:ph type="sldNum" sz="quarter" idx="12"/>
          </p:nvPr>
        </p:nvSpPr>
        <p:spPr/>
        <p:txBody>
          <a:bodyPr/>
          <a:lstStyle/>
          <a:p>
            <a:fld id="{BBD74847-7BE4-4E4D-8159-51DF7B93C616}" type="slidenum">
              <a:rPr lang="en-US" smtClean="0"/>
              <a:t>5</a:t>
            </a:fld>
            <a:endParaRPr lang="en-US"/>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20033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A8CFB4-26F6-7342-80AF-B7FEA3A384B4}"/>
              </a:ext>
            </a:extLst>
          </p:cNvPr>
          <p:cNvSpPr>
            <a:spLocks noGrp="1"/>
          </p:cNvSpPr>
          <p:nvPr>
            <p:ph idx="1"/>
          </p:nvPr>
        </p:nvSpPr>
        <p:spPr/>
        <p:txBody>
          <a:bodyPr>
            <a:normAutofit/>
          </a:bodyPr>
          <a:lstStyle/>
          <a:p>
            <a:r>
              <a:rPr lang="ru-RU" dirty="0"/>
              <a:t>Выберете моторы для движения.</a:t>
            </a:r>
            <a:endParaRPr lang="en-US" dirty="0"/>
          </a:p>
          <a:p>
            <a:r>
              <a:rPr lang="ru-RU" dirty="0"/>
              <a:t>Установите угол рыскания на 0.</a:t>
            </a:r>
            <a:endParaRPr lang="en-US" dirty="0"/>
          </a:p>
          <a:p>
            <a:r>
              <a:rPr lang="ru-RU" dirty="0"/>
              <a:t>В цикле вычислите ошибку и примените исправление.</a:t>
            </a:r>
            <a:endParaRPr lang="en-US" dirty="0"/>
          </a:p>
          <a:p>
            <a:pPr lvl="1"/>
            <a:r>
              <a:rPr lang="ru-RU" dirty="0"/>
              <a:t>Часть </a:t>
            </a:r>
            <a:r>
              <a:rPr lang="en-US" dirty="0"/>
              <a:t>1: </a:t>
            </a:r>
            <a:r>
              <a:rPr lang="ru-RU" dirty="0"/>
              <a:t>Вычислите Ошибку (Как далеко от целевого угла).</a:t>
            </a:r>
            <a:endParaRPr lang="en-US" dirty="0"/>
          </a:p>
          <a:p>
            <a:pPr lvl="2"/>
            <a:r>
              <a:rPr lang="ru-RU" dirty="0"/>
              <a:t>Движение прямо </a:t>
            </a:r>
            <a:r>
              <a:rPr lang="en-US" dirty="0">
                <a:sym typeface="Wingdings" pitchFamily="2" charset="2"/>
              </a:rPr>
              <a:t> </a:t>
            </a:r>
            <a:r>
              <a:rPr lang="ru-RU" dirty="0">
                <a:sym typeface="Wingdings" pitchFamily="2" charset="2"/>
              </a:rPr>
              <a:t>Цель угол рыскания </a:t>
            </a:r>
            <a:r>
              <a:rPr lang="en-US" dirty="0">
                <a:sym typeface="Wingdings" pitchFamily="2" charset="2"/>
              </a:rPr>
              <a:t>=0  (</a:t>
            </a:r>
            <a:r>
              <a:rPr lang="ru-RU" dirty="0"/>
              <a:t>Примечание: Принимая горизонтальное размещение центра, мы должны посмотреть на направление отклонения от курса для углового погашения. Это может отличаться для Вашей сборки</a:t>
            </a:r>
            <a:r>
              <a:rPr lang="en-US" dirty="0"/>
              <a:t>)</a:t>
            </a:r>
            <a:r>
              <a:rPr lang="ru-RU" dirty="0"/>
              <a:t>.</a:t>
            </a:r>
            <a:endParaRPr lang="en-US" dirty="0">
              <a:sym typeface="Wingdings" pitchFamily="2" charset="2"/>
            </a:endParaRPr>
          </a:p>
          <a:p>
            <a:pPr lvl="2"/>
            <a:r>
              <a:rPr lang="ru-RU" dirty="0">
                <a:sym typeface="Wingdings" pitchFamily="2" charset="2"/>
              </a:rPr>
              <a:t>Расстояние от целевого угла - текущее значение отклонения от курса.</a:t>
            </a:r>
            <a:endParaRPr lang="en-US" dirty="0"/>
          </a:p>
          <a:p>
            <a:pPr lvl="1"/>
            <a:r>
              <a:rPr lang="ru-RU" dirty="0"/>
              <a:t>Часть </a:t>
            </a:r>
            <a:r>
              <a:rPr lang="en-US" dirty="0"/>
              <a:t>2: </a:t>
            </a:r>
            <a:r>
              <a:rPr lang="ru-RU" dirty="0"/>
              <a:t>Вычислите Исправление, которое пропорционально ошибке.</a:t>
            </a:r>
          </a:p>
          <a:p>
            <a:pPr lvl="2"/>
            <a:r>
              <a:rPr lang="ru-RU" dirty="0"/>
              <a:t>Умножьте Ошибку в Части 1 на константу (Вы должны экспериментировать чтобы вычислить для своего робота).</a:t>
            </a:r>
            <a:endParaRPr lang="en-US" dirty="0"/>
          </a:p>
          <a:p>
            <a:pPr lvl="1"/>
            <a:r>
              <a:rPr lang="ru-RU" dirty="0"/>
              <a:t>Включите значение от Части 2 в блок движения пропорционально для каждого двигателя </a:t>
            </a:r>
            <a:endParaRPr lang="en-US" dirty="0"/>
          </a:p>
          <a:p>
            <a:r>
              <a:rPr lang="ru-RU" dirty="0"/>
              <a:t>Выход из цикла когда потребуется изменение блока цикла.</a:t>
            </a:r>
            <a:endParaRPr lang="en-US" dirty="0"/>
          </a:p>
        </p:txBody>
      </p:sp>
      <p:sp>
        <p:nvSpPr>
          <p:cNvPr id="3" name="Footer Placeholder 2">
            <a:extLst>
              <a:ext uri="{FF2B5EF4-FFF2-40B4-BE49-F238E27FC236}">
                <a16:creationId xmlns:a16="http://schemas.microsoft.com/office/drawing/2014/main" id="{CEFB4AD6-FFB2-4E45-A960-DDF01ADFFEAF}"/>
              </a:ext>
            </a:extLst>
          </p:cNvPr>
          <p:cNvSpPr>
            <a:spLocks noGrp="1"/>
          </p:cNvSpPr>
          <p:nvPr>
            <p:ph type="ftr" sz="quarter" idx="11"/>
          </p:nvPr>
        </p:nvSpPr>
        <p:spPr/>
        <p:txBody>
          <a:bodyPr/>
          <a:lstStyle/>
          <a:p>
            <a:r>
              <a:rPr lang="en-US" dirty="0"/>
              <a:t>© 2020 </a:t>
            </a:r>
            <a:r>
              <a:rPr lang="en-US" dirty="0" err="1"/>
              <a:t>FLLTutorials</a:t>
            </a:r>
            <a:r>
              <a:rPr lang="en-US" dirty="0"/>
              <a:t>, </a:t>
            </a:r>
          </a:p>
        </p:txBody>
      </p:sp>
      <p:sp>
        <p:nvSpPr>
          <p:cNvPr id="4" name="Title 3">
            <a:extLst>
              <a:ext uri="{FF2B5EF4-FFF2-40B4-BE49-F238E27FC236}">
                <a16:creationId xmlns:a16="http://schemas.microsoft.com/office/drawing/2014/main" id="{0E51DB9D-FDB1-B241-800C-C8B0163F1751}"/>
              </a:ext>
            </a:extLst>
          </p:cNvPr>
          <p:cNvSpPr>
            <a:spLocks noGrp="1"/>
          </p:cNvSpPr>
          <p:nvPr>
            <p:ph type="title"/>
          </p:nvPr>
        </p:nvSpPr>
        <p:spPr/>
        <p:txBody>
          <a:bodyPr/>
          <a:lstStyle/>
          <a:p>
            <a:r>
              <a:rPr lang="ru-RU" b="1" dirty="0"/>
              <a:t>ПСЕВДОКОД</a:t>
            </a:r>
            <a:endParaRPr lang="en-US" b="1" dirty="0"/>
          </a:p>
        </p:txBody>
      </p:sp>
      <p:sp>
        <p:nvSpPr>
          <p:cNvPr id="5" name="Slide Number Placeholder 4">
            <a:extLst>
              <a:ext uri="{FF2B5EF4-FFF2-40B4-BE49-F238E27FC236}">
                <a16:creationId xmlns:a16="http://schemas.microsoft.com/office/drawing/2014/main" id="{4D20E99D-5C54-47F4-9D89-0027BFDA85B1}"/>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3151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80931" y="1940243"/>
            <a:ext cx="5115932" cy="2807274"/>
          </a:xfrm>
          <a:prstGeom prst="rect">
            <a:avLst/>
          </a:prstGeom>
        </p:spPr>
      </p:pic>
      <p:sp>
        <p:nvSpPr>
          <p:cNvPr id="4" name="Footer Placeholder 3"/>
          <p:cNvSpPr>
            <a:spLocks noGrp="1"/>
          </p:cNvSpPr>
          <p:nvPr>
            <p:ph type="ftr" sz="quarter" idx="11"/>
          </p:nvPr>
        </p:nvSpPr>
        <p:spPr/>
        <p:txBody>
          <a:bodyPr/>
          <a:lstStyle/>
          <a:p>
            <a:r>
              <a:rPr lang="en-US" dirty="0"/>
              <a:t>© 2020 </a:t>
            </a:r>
            <a:r>
              <a:rPr lang="en-US" dirty="0" err="1"/>
              <a:t>FLLTutorials</a:t>
            </a:r>
            <a:r>
              <a:rPr lang="en-US" dirty="0"/>
              <a:t>,</a:t>
            </a:r>
          </a:p>
        </p:txBody>
      </p:sp>
      <p:sp>
        <p:nvSpPr>
          <p:cNvPr id="2" name="Title 1"/>
          <p:cNvSpPr>
            <a:spLocks noGrp="1"/>
          </p:cNvSpPr>
          <p:nvPr>
            <p:ph type="title"/>
          </p:nvPr>
        </p:nvSpPr>
        <p:spPr/>
        <p:txBody>
          <a:bodyPr>
            <a:normAutofit fontScale="90000"/>
          </a:bodyPr>
          <a:lstStyle/>
          <a:p>
            <a:r>
              <a:rPr lang="ru-RU" b="1" dirty="0"/>
              <a:t>Решение: движение с гироскопом по прямой</a:t>
            </a:r>
            <a:endParaRPr lang="en-US" b="1" dirty="0"/>
          </a:p>
        </p:txBody>
      </p:sp>
      <p:sp>
        <p:nvSpPr>
          <p:cNvPr id="5" name="TextBox 4">
            <a:extLst>
              <a:ext uri="{FF2B5EF4-FFF2-40B4-BE49-F238E27FC236}">
                <a16:creationId xmlns:a16="http://schemas.microsoft.com/office/drawing/2014/main" id="{C8C077B0-73FD-0C4D-9FDE-F9EC3B284D00}"/>
              </a:ext>
            </a:extLst>
          </p:cNvPr>
          <p:cNvSpPr txBox="1"/>
          <p:nvPr/>
        </p:nvSpPr>
        <p:spPr>
          <a:xfrm>
            <a:off x="3387507" y="2261494"/>
            <a:ext cx="4193628" cy="923330"/>
          </a:xfrm>
          <a:prstGeom prst="rect">
            <a:avLst/>
          </a:prstGeom>
          <a:noFill/>
        </p:spPr>
        <p:txBody>
          <a:bodyPr wrap="square" rtlCol="0">
            <a:spAutoFit/>
          </a:bodyPr>
          <a:lstStyle/>
          <a:p>
            <a:r>
              <a:rPr lang="ru-RU" dirty="0"/>
              <a:t>Установите угол рыскания, чтобы установить направление движения робота.</a:t>
            </a:r>
            <a:endParaRPr lang="en-US" dirty="0"/>
          </a:p>
        </p:txBody>
      </p:sp>
      <p:sp>
        <p:nvSpPr>
          <p:cNvPr id="6" name="TextBox 5">
            <a:extLst>
              <a:ext uri="{FF2B5EF4-FFF2-40B4-BE49-F238E27FC236}">
                <a16:creationId xmlns:a16="http://schemas.microsoft.com/office/drawing/2014/main" id="{88B9EB2F-E278-7C4C-81FE-FEE416EB5B25}"/>
              </a:ext>
            </a:extLst>
          </p:cNvPr>
          <p:cNvSpPr txBox="1"/>
          <p:nvPr/>
        </p:nvSpPr>
        <p:spPr>
          <a:xfrm>
            <a:off x="5292782" y="4015156"/>
            <a:ext cx="2487227" cy="1477328"/>
          </a:xfrm>
          <a:prstGeom prst="rect">
            <a:avLst/>
          </a:prstGeom>
          <a:noFill/>
        </p:spPr>
        <p:txBody>
          <a:bodyPr wrap="square" rtlCol="0">
            <a:spAutoFit/>
          </a:bodyPr>
          <a:lstStyle/>
          <a:p>
            <a:r>
              <a:rPr lang="ru-RU" dirty="0"/>
              <a:t>Начните двигаться и регулируйте на основе того, как далеко робот  отклонился от его цели.</a:t>
            </a:r>
            <a:endParaRPr lang="en-US" dirty="0"/>
          </a:p>
        </p:txBody>
      </p:sp>
      <p:sp>
        <p:nvSpPr>
          <p:cNvPr id="8" name="TextBox 7">
            <a:extLst>
              <a:ext uri="{FF2B5EF4-FFF2-40B4-BE49-F238E27FC236}">
                <a16:creationId xmlns:a16="http://schemas.microsoft.com/office/drawing/2014/main" id="{F810382F-61A2-F248-9595-378D860176C8}"/>
              </a:ext>
            </a:extLst>
          </p:cNvPr>
          <p:cNvSpPr txBox="1"/>
          <p:nvPr/>
        </p:nvSpPr>
        <p:spPr>
          <a:xfrm>
            <a:off x="947164" y="4753820"/>
            <a:ext cx="3922330" cy="646331"/>
          </a:xfrm>
          <a:prstGeom prst="rect">
            <a:avLst/>
          </a:prstGeom>
          <a:noFill/>
        </p:spPr>
        <p:txBody>
          <a:bodyPr wrap="square" rtlCol="0">
            <a:spAutoFit/>
          </a:bodyPr>
          <a:lstStyle/>
          <a:p>
            <a:r>
              <a:rPr lang="ru-RU" dirty="0"/>
              <a:t>Цикл, чтобы робот продолжал обновлять свое исправление.</a:t>
            </a:r>
            <a:endParaRPr lang="en-US" dirty="0"/>
          </a:p>
        </p:txBody>
      </p:sp>
      <p:sp>
        <p:nvSpPr>
          <p:cNvPr id="11" name="TextBox 10">
            <a:extLst>
              <a:ext uri="{FF2B5EF4-FFF2-40B4-BE49-F238E27FC236}">
                <a16:creationId xmlns:a16="http://schemas.microsoft.com/office/drawing/2014/main" id="{66F0C8F1-9FAC-4BBC-8309-86B409180E98}"/>
              </a:ext>
            </a:extLst>
          </p:cNvPr>
          <p:cNvSpPr txBox="1"/>
          <p:nvPr/>
        </p:nvSpPr>
        <p:spPr>
          <a:xfrm>
            <a:off x="3786638" y="3356218"/>
            <a:ext cx="5101766" cy="646331"/>
          </a:xfrm>
          <a:prstGeom prst="rect">
            <a:avLst/>
          </a:prstGeom>
          <a:noFill/>
        </p:spPr>
        <p:txBody>
          <a:bodyPr wrap="square" rtlCol="0">
            <a:spAutoFit/>
          </a:bodyPr>
          <a:lstStyle/>
          <a:p>
            <a:r>
              <a:rPr lang="ru-RU" dirty="0"/>
              <a:t>Вычислите ошибку отклонения от курса и исправление.</a:t>
            </a:r>
          </a:p>
        </p:txBody>
      </p:sp>
      <p:sp>
        <p:nvSpPr>
          <p:cNvPr id="12" name="Slide Number Placeholder 11">
            <a:extLst>
              <a:ext uri="{FF2B5EF4-FFF2-40B4-BE49-F238E27FC236}">
                <a16:creationId xmlns:a16="http://schemas.microsoft.com/office/drawing/2014/main" id="{E18357A1-0466-43C3-9116-34B94B05F7A6}"/>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428940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410" y="1432718"/>
            <a:ext cx="8702564" cy="3992563"/>
          </a:xfrm>
        </p:spPr>
        <p:txBody>
          <a:bodyPr>
            <a:normAutofit/>
          </a:bodyPr>
          <a:lstStyle/>
          <a:p>
            <a:pPr marL="457200" indent="-457200">
              <a:buFont typeface="+mj-lt"/>
              <a:buAutoNum type="arabicPeriod"/>
            </a:pPr>
            <a:r>
              <a:rPr lang="ru-RU" dirty="0">
                <a:solidFill>
                  <a:srgbClr val="FF0000"/>
                </a:solidFill>
              </a:rPr>
              <a:t>Сравните код пропорционального движения по линии с кодом пропорционального  движения прямо. Какие сходства и различия Вы видите?</a:t>
            </a:r>
            <a:br>
              <a:rPr lang="en-US" dirty="0">
                <a:solidFill>
                  <a:srgbClr val="FF0000"/>
                </a:solidFill>
              </a:rPr>
            </a:br>
            <a:r>
              <a:rPr lang="ru-RU" dirty="0"/>
              <a:t>Ответ. Код - почти то же. Одно различие - то, как ошибка вычислена. Ошибка вычислена, используя датчик гироскопа. Исправление идентично.</a:t>
            </a:r>
          </a:p>
          <a:p>
            <a:pPr marL="457200" indent="-457200">
              <a:buFont typeface="+mj-lt"/>
              <a:buAutoNum type="arabicPeriod"/>
            </a:pPr>
            <a:r>
              <a:rPr lang="ru-RU" dirty="0">
                <a:solidFill>
                  <a:srgbClr val="FF0000"/>
                </a:solidFill>
              </a:rPr>
              <a:t>Что, если Вы хотели двигаться под определенным углом (не просто прямо)? Код выглядел бы по-другому?</a:t>
            </a:r>
            <a:endParaRPr lang="en-US" dirty="0">
              <a:solidFill>
                <a:srgbClr val="FF0000"/>
              </a:solidFill>
            </a:endParaRPr>
          </a:p>
          <a:p>
            <a:pPr marL="460375" lvl="1" indent="0">
              <a:buNone/>
            </a:pPr>
            <a:r>
              <a:rPr lang="ru-RU" dirty="0"/>
              <a:t>Ответ. В части 1 кода решения нет никакого блока вычитания, потому что мы просто вычитали «0», так как наш целевой робот перемещается прямо. Вы должны были бы вычесть свой текущий угол из целевого угла, если бы Вы хотели двигаться на другой угол.</a:t>
            </a:r>
            <a:endParaRPr lang="en-US" dirty="0"/>
          </a:p>
        </p:txBody>
      </p:sp>
      <p:sp>
        <p:nvSpPr>
          <p:cNvPr id="4" name="Footer Placeholder 3"/>
          <p:cNvSpPr>
            <a:spLocks noGrp="1"/>
          </p:cNvSpPr>
          <p:nvPr>
            <p:ph type="ftr" sz="quarter" idx="11"/>
          </p:nvPr>
        </p:nvSpPr>
        <p:spPr/>
        <p:txBody>
          <a:bodyPr/>
          <a:lstStyle/>
          <a:p>
            <a:r>
              <a:rPr lang="en-US" dirty="0"/>
              <a:t>© 2020 </a:t>
            </a:r>
            <a:r>
              <a:rPr lang="en-US" dirty="0" err="1"/>
              <a:t>FLLTutorials</a:t>
            </a:r>
            <a:r>
              <a:rPr lang="en-US" dirty="0"/>
              <a:t>, </a:t>
            </a:r>
          </a:p>
        </p:txBody>
      </p:sp>
      <p:sp>
        <p:nvSpPr>
          <p:cNvPr id="2" name="Title 1"/>
          <p:cNvSpPr>
            <a:spLocks noGrp="1"/>
          </p:cNvSpPr>
          <p:nvPr>
            <p:ph type="title"/>
          </p:nvPr>
        </p:nvSpPr>
        <p:spPr/>
        <p:txBody>
          <a:bodyPr/>
          <a:lstStyle/>
          <a:p>
            <a:r>
              <a:rPr lang="ru-RU" b="1" dirty="0"/>
              <a:t>ОБСУЖДЕНИЕ</a:t>
            </a:r>
            <a:endParaRPr lang="en-US" b="1" dirty="0"/>
          </a:p>
        </p:txBody>
      </p:sp>
      <p:sp>
        <p:nvSpPr>
          <p:cNvPr id="9" name="TextBox 8">
            <a:extLst>
              <a:ext uri="{FF2B5EF4-FFF2-40B4-BE49-F238E27FC236}">
                <a16:creationId xmlns:a16="http://schemas.microsoft.com/office/drawing/2014/main" id="{E586150B-43E2-9E49-B844-E36B3B641029}"/>
              </a:ext>
            </a:extLst>
          </p:cNvPr>
          <p:cNvSpPr txBox="1"/>
          <p:nvPr/>
        </p:nvSpPr>
        <p:spPr>
          <a:xfrm>
            <a:off x="6479630" y="4767435"/>
            <a:ext cx="2070538" cy="276999"/>
          </a:xfrm>
          <a:prstGeom prst="rect">
            <a:avLst/>
          </a:prstGeom>
          <a:noFill/>
        </p:spPr>
        <p:txBody>
          <a:bodyPr wrap="square" rtlCol="0">
            <a:spAutoFit/>
          </a:bodyPr>
          <a:lstStyle/>
          <a:p>
            <a:r>
              <a:rPr lang="ru-RU" sz="1200" dirty="0"/>
              <a:t>Целевой угол </a:t>
            </a:r>
            <a:r>
              <a:rPr lang="en-US" sz="1200" dirty="0"/>
              <a:t>= 5 </a:t>
            </a:r>
            <a:r>
              <a:rPr lang="ru-RU" sz="1200" dirty="0"/>
              <a:t>градусов</a:t>
            </a:r>
            <a:endParaRPr lang="en-US" sz="1200" dirty="0"/>
          </a:p>
        </p:txBody>
      </p:sp>
      <p:sp>
        <p:nvSpPr>
          <p:cNvPr id="8" name="Slide Number Placeholder 7">
            <a:extLst>
              <a:ext uri="{FF2B5EF4-FFF2-40B4-BE49-F238E27FC236}">
                <a16:creationId xmlns:a16="http://schemas.microsoft.com/office/drawing/2014/main" id="{40240104-AD9D-4870-B696-D91A95CEEA43}"/>
              </a:ext>
            </a:extLst>
          </p:cNvPr>
          <p:cNvSpPr>
            <a:spLocks noGrp="1"/>
          </p:cNvSpPr>
          <p:nvPr>
            <p:ph type="sldNum" sz="quarter" idx="12"/>
          </p:nvPr>
        </p:nvSpPr>
        <p:spPr/>
        <p:txBody>
          <a:bodyPr/>
          <a:lstStyle/>
          <a:p>
            <a:fld id="{BBD74847-7BE4-4E4D-8159-51DF7B93C616}" type="slidenum">
              <a:rPr lang="en-US" smtClean="0"/>
              <a:t>8</a:t>
            </a:fld>
            <a:endParaRPr lang="en-US"/>
          </a:p>
        </p:txBody>
      </p:sp>
      <p:pic>
        <p:nvPicPr>
          <p:cNvPr id="5" name="Рисунок 4"/>
          <p:cNvPicPr>
            <a:picLocks noChangeAspect="1"/>
          </p:cNvPicPr>
          <p:nvPr/>
        </p:nvPicPr>
        <p:blipFill>
          <a:blip r:embed="rId2"/>
          <a:stretch>
            <a:fillRect/>
          </a:stretch>
        </p:blipFill>
        <p:spPr>
          <a:xfrm>
            <a:off x="627016" y="4434623"/>
            <a:ext cx="5852614" cy="1377695"/>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15479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dirty="0"/>
              <a:t>Copyright © 2020 SPIKE Prime Lessons (primelessons.org) CC-BY-NC-SA. </a:t>
            </a:r>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9</a:t>
            </a:fld>
            <a:endParaRPr lang="en-US"/>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631" y="6355763"/>
            <a:ext cx="2183027" cy="329637"/>
          </a:xfrm>
          <a:prstGeom prst="rect">
            <a:avLst/>
          </a:prstGeom>
        </p:spPr>
      </p:pic>
    </p:spTree>
    <p:extLst>
      <p:ext uri="{BB962C8B-B14F-4D97-AF65-F5344CB8AC3E}">
        <p14:creationId xmlns:p14="http://schemas.microsoft.com/office/powerpoint/2010/main" val="4016277040"/>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1536</TotalTime>
  <Words>650</Words>
  <Application>Microsoft Macintosh PowerPoint</Application>
  <PresentationFormat>On-screen Show (4:3)</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Corbel</vt:lpstr>
      <vt:lpstr>Gill Sans MT</vt:lpstr>
      <vt:lpstr>Helvetica Neue</vt:lpstr>
      <vt:lpstr>Wingdings 2</vt:lpstr>
      <vt:lpstr>Dividend</vt:lpstr>
      <vt:lpstr>ДВИЖЕНИЕ ПО прямой С ГИРОСКОПОМ</vt:lpstr>
      <vt:lpstr>ЦЕЛЬ УРОКА</vt:lpstr>
      <vt:lpstr>Советы для успеха</vt:lpstr>
      <vt:lpstr>Что такое Движение с Гироскопом Прямо?</vt:lpstr>
      <vt:lpstr>КАК ЭТО РАБОТАЕТ</vt:lpstr>
      <vt:lpstr>ПСЕВДОКОД</vt:lpstr>
      <vt:lpstr>Решение: движение с гироскопом по прямой</vt:lpstr>
      <vt:lpstr>ОБСУЖДЕНИЕ</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158</cp:revision>
  <dcterms:created xsi:type="dcterms:W3CDTF">2016-07-04T02:35:12Z</dcterms:created>
  <dcterms:modified xsi:type="dcterms:W3CDTF">2020-06-14T12:02:58Z</dcterms:modified>
</cp:coreProperties>
</file>