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61" r:id="rId1"/>
  </p:sldMasterIdLst>
  <p:notesMasterIdLst>
    <p:notesMasterId r:id="rId11"/>
  </p:notesMasterIdLst>
  <p:handoutMasterIdLst>
    <p:handoutMasterId r:id="rId12"/>
  </p:handoutMasterIdLst>
  <p:sldIdLst>
    <p:sldId id="275" r:id="rId2"/>
    <p:sldId id="257" r:id="rId3"/>
    <p:sldId id="294" r:id="rId4"/>
    <p:sldId id="295" r:id="rId5"/>
    <p:sldId id="296" r:id="rId6"/>
    <p:sldId id="297" r:id="rId7"/>
    <p:sldId id="322" r:id="rId8"/>
    <p:sldId id="328" r:id="rId9"/>
    <p:sldId id="329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C342"/>
    <a:srgbClr val="FFD500"/>
    <a:srgbClr val="FFB31D"/>
    <a:srgbClr val="0EAE9F"/>
    <a:srgbClr val="13B09B"/>
    <a:srgbClr val="0290F8"/>
    <a:srgbClr val="FE59D0"/>
    <a:srgbClr val="F55455"/>
    <a:srgbClr val="FF9732"/>
    <a:srgbClr val="02B6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3"/>
  </p:normalViewPr>
  <p:slideViewPr>
    <p:cSldViewPr snapToGrid="0" snapToObjects="1">
      <p:cViewPr varScale="1">
        <p:scale>
          <a:sx n="128" d="100"/>
          <a:sy n="128" d="100"/>
        </p:scale>
        <p:origin x="170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40048-1E4D-CD41-AC49-0750EB72586B}" type="datetimeFigureOut">
              <a:rPr lang="en-US" smtClean="0"/>
              <a:t>6/14/20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592D1-055B-824F-99E1-F69F9F11B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148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484CF-5098-F24E-8881-583515D5C406}" type="datetimeFigureOut">
              <a:rPr lang="en-US" smtClean="0"/>
              <a:t>6/14/20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67714-547E-8A4E-AE1C-9E3378A83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703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241" y="2203290"/>
            <a:ext cx="8787652" cy="24685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754" y="2300865"/>
            <a:ext cx="58158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227F28FB-346D-45F5-A52C-A1B7DBC13191}"/>
              </a:ext>
            </a:extLst>
          </p:cNvPr>
          <p:cNvSpPr txBox="1">
            <a:spLocks/>
          </p:cNvSpPr>
          <p:nvPr userDrawn="1"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ru-RU" sz="3200" dirty="0"/>
              <a:t>УРОКИ</a:t>
            </a:r>
            <a:r>
              <a:rPr lang="ru-RU" sz="3200" baseline="0" dirty="0"/>
              <a:t> ПО </a:t>
            </a:r>
            <a:r>
              <a:rPr lang="en-US" sz="3200" dirty="0"/>
              <a:t>SPIKE PRIME</a:t>
            </a:r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26780A6E-BC42-443E-B6EE-CF18D754C3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 b="32885"/>
          <a:stretch/>
        </p:blipFill>
        <p:spPr>
          <a:xfrm>
            <a:off x="179837" y="1052244"/>
            <a:ext cx="1668346" cy="1119706"/>
          </a:xfrm>
          <a:prstGeom prst="rect">
            <a:avLst/>
          </a:prstGeom>
        </p:spPr>
      </p:pic>
      <p:pic>
        <p:nvPicPr>
          <p:cNvPr id="12" name="Picture 11" descr="A picture containing sitting, game, remote, video&#10;&#10;Description automatically generated">
            <a:extLst>
              <a:ext uri="{FF2B5EF4-FFF2-40B4-BE49-F238E27FC236}">
                <a16:creationId xmlns:a16="http://schemas.microsoft.com/office/drawing/2014/main" id="{19D0660C-C674-40CA-9A39-C1E73533C9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/>
          </a:blip>
          <a:srcRect l="24583" t="2888" r="29917" b="4667"/>
          <a:stretch/>
        </p:blipFill>
        <p:spPr>
          <a:xfrm>
            <a:off x="6058605" y="1349909"/>
            <a:ext cx="2672408" cy="4072241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4B69029F-0264-491E-B811-65F7DA3CBBB0}"/>
              </a:ext>
            </a:extLst>
          </p:cNvPr>
          <p:cNvGrpSpPr/>
          <p:nvPr userDrawn="1"/>
        </p:nvGrpSpPr>
        <p:grpSpPr>
          <a:xfrm>
            <a:off x="179837" y="5060305"/>
            <a:ext cx="4773538" cy="1188622"/>
            <a:chOff x="131592" y="5034964"/>
            <a:chExt cx="4773538" cy="1188622"/>
          </a:xfrm>
        </p:grpSpPr>
        <p:pic>
          <p:nvPicPr>
            <p:cNvPr id="13" name="Picture 12" descr="A picture containing drawing, window&#10;&#10;Description automatically generated">
              <a:extLst>
                <a:ext uri="{FF2B5EF4-FFF2-40B4-BE49-F238E27FC236}">
                  <a16:creationId xmlns:a16="http://schemas.microsoft.com/office/drawing/2014/main" id="{ABD06244-04F9-463D-A4DB-628C04BB854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1326564" y="5034964"/>
              <a:ext cx="1188622" cy="1188622"/>
            </a:xfrm>
            <a:prstGeom prst="rect">
              <a:avLst/>
            </a:prstGeom>
          </p:spPr>
        </p:pic>
        <p:pic>
          <p:nvPicPr>
            <p:cNvPr id="14" name="Picture 13" descr="A picture containing building, drawing&#10;&#10;Description automatically generated">
              <a:extLst>
                <a:ext uri="{FF2B5EF4-FFF2-40B4-BE49-F238E27FC236}">
                  <a16:creationId xmlns:a16="http://schemas.microsoft.com/office/drawing/2014/main" id="{63D75727-DAE8-4F50-8B40-C2AB0C6A949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131592" y="5034964"/>
              <a:ext cx="1188622" cy="1188622"/>
            </a:xfrm>
            <a:prstGeom prst="rect">
              <a:avLst/>
            </a:prstGeom>
          </p:spPr>
        </p:pic>
        <p:pic>
          <p:nvPicPr>
            <p:cNvPr id="15" name="Picture 14" descr="A picture containing drawing, holding&#10;&#10;Description automatically generated">
              <a:extLst>
                <a:ext uri="{FF2B5EF4-FFF2-40B4-BE49-F238E27FC236}">
                  <a16:creationId xmlns:a16="http://schemas.microsoft.com/office/drawing/2014/main" id="{65AA8D01-3E12-417C-866C-09E77342F6A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3716508" y="5034964"/>
              <a:ext cx="1188622" cy="1188622"/>
            </a:xfrm>
            <a:prstGeom prst="rect">
              <a:avLst/>
            </a:prstGeom>
          </p:spPr>
        </p:pic>
        <p:pic>
          <p:nvPicPr>
            <p:cNvPr id="16" name="Picture 15" descr="A picture containing drawing, building, purple, window&#10;&#10;Description automatically generated">
              <a:extLst>
                <a:ext uri="{FF2B5EF4-FFF2-40B4-BE49-F238E27FC236}">
                  <a16:creationId xmlns:a16="http://schemas.microsoft.com/office/drawing/2014/main" id="{BA4509F5-9711-4A35-B736-E2BAFCB547F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/>
            <a:stretch>
              <a:fillRect/>
            </a:stretch>
          </p:blipFill>
          <p:spPr>
            <a:xfrm>
              <a:off x="2521536" y="5034964"/>
              <a:ext cx="1188622" cy="11886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62555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2020 FLLTutorials, Last edit 05/25/2020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43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2020 FLLTutorials, Last edit 05/25/2020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37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6"/>
            <a:ext cx="8831580" cy="508260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8409" y="6321349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© 2020 FLLTutorials, Last edit 05/25/2020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6372" y="6317217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9C872A-C57F-4B1F-AFD0-FDF125C3C485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037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© 2020 FLLTutorials, Last edit 05/25/2020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F621E0-AEE7-4799-81EB-EB99ED60C8DF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40FAB25-E17C-4189-8846-137BC28A1EB3}"/>
              </a:ext>
            </a:extLst>
          </p:cNvPr>
          <p:cNvSpPr txBox="1">
            <a:spLocks/>
          </p:cNvSpPr>
          <p:nvPr userDrawn="1"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269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2020 FLLTutorials, Last edit 05/25/2020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8762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2020 FLLTutorials, Last edit 05/25/2020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082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2020 FLLTutorials, Last edit 05/25/2020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7795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2020 FLLTutorials, Last edit 05/25/2020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518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© 2020 FLLTutorials, Last edit 05/25/2020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911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2020 FLLTutorials, Last edit 05/25/2020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694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289" y="1059264"/>
            <a:ext cx="8834991" cy="4823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/>
        </p:nvSpPr>
        <p:spPr>
          <a:xfrm>
            <a:off x="143290" y="111873"/>
            <a:ext cx="2926080" cy="108000"/>
          </a:xfrm>
          <a:prstGeom prst="rect">
            <a:avLst/>
          </a:prstGeom>
          <a:solidFill>
            <a:srgbClr val="65D7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52201" y="111873"/>
            <a:ext cx="2926080" cy="108000"/>
          </a:xfrm>
          <a:prstGeom prst="rect">
            <a:avLst/>
          </a:prstGeom>
          <a:solidFill>
            <a:srgbClr val="FFD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097745" y="111873"/>
            <a:ext cx="2926080" cy="108000"/>
          </a:xfrm>
          <a:prstGeom prst="rect">
            <a:avLst/>
          </a:prstGeom>
          <a:solidFill>
            <a:srgbClr val="961B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010EC07-0A4A-4C6A-950D-55707B6C7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US"/>
              <a:t>© 2020 FLLTutorials, Last edit 05/25/2020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C4CC031-9FAD-457B-A616-9F45DA2DE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BD74847-7BE4-4E4D-8159-51DF7B93C61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F90A68-628C-4E8F-BCF5-404070DD47E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911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creativecommons.org/licenses/by-nc-sa/4.0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BC3E9-07DB-4552-A942-72E53C7F1D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dirty="0"/>
              <a:t>ПРОПОРЦИОНАЛЬНОЕ ДВИЖЕНИЕ ПО ЛИНИИ</a:t>
            </a:r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13C618-BE4E-4AD7-9CD9-0AB9F17BD5D4}"/>
              </a:ext>
            </a:extLst>
          </p:cNvPr>
          <p:cNvSpPr txBox="1"/>
          <p:nvPr/>
        </p:nvSpPr>
        <p:spPr>
          <a:xfrm>
            <a:off x="6058605" y="737053"/>
            <a:ext cx="2911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/>
              <a:t>By the Makers of EV3Lessons</a:t>
            </a:r>
          </a:p>
          <a:p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211BF9D1-6614-46BD-A5B9-F242E4ED3910}"/>
              </a:ext>
            </a:extLst>
          </p:cNvPr>
          <p:cNvSpPr txBox="1">
            <a:spLocks/>
          </p:cNvSpPr>
          <p:nvPr/>
        </p:nvSpPr>
        <p:spPr>
          <a:xfrm>
            <a:off x="316712" y="3800535"/>
            <a:ext cx="5741894" cy="590321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cap="all" dirty="0">
                <a:solidFill>
                  <a:schemeClr val="accent2"/>
                </a:solidFill>
              </a:rPr>
              <a:t>By </a:t>
            </a:r>
            <a:r>
              <a:rPr lang="en-US" sz="1600" cap="all" dirty="0" err="1">
                <a:solidFill>
                  <a:schemeClr val="accent2"/>
                </a:solidFill>
              </a:rPr>
              <a:t>sanjay</a:t>
            </a:r>
            <a:r>
              <a:rPr lang="en-US" sz="1600" cap="all" dirty="0">
                <a:solidFill>
                  <a:schemeClr val="accent2"/>
                </a:solidFill>
              </a:rPr>
              <a:t> and </a:t>
            </a:r>
            <a:r>
              <a:rPr lang="en-US" sz="1600" cap="all" dirty="0" err="1">
                <a:solidFill>
                  <a:schemeClr val="accent2"/>
                </a:solidFill>
              </a:rPr>
              <a:t>Arvind</a:t>
            </a:r>
            <a:r>
              <a:rPr lang="en-US" sz="1600" cap="all" dirty="0">
                <a:solidFill>
                  <a:schemeClr val="accent2"/>
                </a:solidFill>
              </a:rPr>
              <a:t> </a:t>
            </a:r>
            <a:r>
              <a:rPr lang="en-US" sz="1600" cap="all" dirty="0" err="1">
                <a:solidFill>
                  <a:schemeClr val="accent2"/>
                </a:solidFill>
              </a:rPr>
              <a:t>Seshan</a:t>
            </a:r>
            <a:endParaRPr lang="en-US" sz="1600" cap="all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1814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ЦЕЛЬ УРОКА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7"/>
            <a:ext cx="8831580" cy="2409220"/>
          </a:xfrm>
        </p:spPr>
        <p:txBody>
          <a:bodyPr/>
          <a:lstStyle/>
          <a:p>
            <a:r>
              <a:rPr lang="ru-RU" dirty="0"/>
              <a:t>Узнаем, </a:t>
            </a:r>
            <a:r>
              <a:rPr lang="ru-RU" dirty="0">
                <a:solidFill>
                  <a:schemeClr val="tx1"/>
                </a:solidFill>
              </a:rPr>
              <a:t>как создавать пропорциональное движение по линии.</a:t>
            </a:r>
          </a:p>
          <a:p>
            <a:r>
              <a:rPr lang="ru-RU" dirty="0">
                <a:solidFill>
                  <a:schemeClr val="tx1"/>
                </a:solidFill>
              </a:rPr>
              <a:t>Узнаем, как вычислить ошибку и исправление.</a:t>
            </a:r>
          </a:p>
          <a:p>
            <a:r>
              <a:rPr lang="ru-RU" dirty="0"/>
              <a:t>Узнаем, как использовать математические блоки и блоки переменных.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2020 </a:t>
            </a:r>
            <a:r>
              <a:rPr lang="en-US" dirty="0" err="1"/>
              <a:t>FLLTutorials</a:t>
            </a:r>
            <a:r>
              <a:rPr lang="en-US" dirty="0"/>
              <a:t>,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4AAE4-28AB-4B08-8A92-91AD24C92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2</a:t>
            </a:fld>
            <a:endParaRPr lang="en-US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085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режиме чтения отраженного света датчика цвета показывает, насколько «темная» измеренная область.</a:t>
            </a:r>
          </a:p>
          <a:p>
            <a:r>
              <a:rPr lang="ru-RU" dirty="0"/>
              <a:t>Откалиброванные значения должны колебаться от 100 (на только белом) к 0 (на только черном).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2020 </a:t>
            </a:r>
            <a:r>
              <a:rPr lang="en-US" dirty="0" err="1"/>
              <a:t>FLLTutorials</a:t>
            </a:r>
            <a:r>
              <a:rPr lang="en-US" dirty="0"/>
              <a:t>,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НАСКОЛЬКО далеко робот от линии?</a:t>
            </a:r>
            <a:endParaRPr lang="en-US" b="1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1373624" y="4263124"/>
            <a:ext cx="5974373" cy="0"/>
          </a:xfrm>
          <a:prstGeom prst="line">
            <a:avLst/>
          </a:prstGeom>
          <a:ln w="4667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6413957" y="3017214"/>
            <a:ext cx="290147" cy="290147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TextBox 7"/>
          <p:cNvSpPr txBox="1"/>
          <p:nvPr/>
        </p:nvSpPr>
        <p:spPr>
          <a:xfrm>
            <a:off x="3456178" y="3017984"/>
            <a:ext cx="30056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350" dirty="0"/>
              <a:t>Область измеренная датчиком цвета</a:t>
            </a:r>
            <a:r>
              <a:rPr lang="en-US" sz="1350" dirty="0"/>
              <a:t>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550540" y="4127880"/>
            <a:ext cx="66556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350" dirty="0"/>
              <a:t>Линия</a:t>
            </a:r>
            <a:endParaRPr lang="en-US" sz="1350" dirty="0"/>
          </a:p>
        </p:txBody>
      </p:sp>
      <p:sp>
        <p:nvSpPr>
          <p:cNvPr id="10" name="Oval 9"/>
          <p:cNvSpPr/>
          <p:nvPr/>
        </p:nvSpPr>
        <p:spPr>
          <a:xfrm>
            <a:off x="1476259" y="3711329"/>
            <a:ext cx="290147" cy="290147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TextBox 11"/>
          <p:cNvSpPr txBox="1"/>
          <p:nvPr/>
        </p:nvSpPr>
        <p:spPr>
          <a:xfrm>
            <a:off x="1055264" y="3366708"/>
            <a:ext cx="137249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350" dirty="0"/>
              <a:t>Значение </a:t>
            </a:r>
            <a:r>
              <a:rPr lang="en-US" sz="1350" dirty="0"/>
              <a:t>= 100</a:t>
            </a:r>
          </a:p>
        </p:txBody>
      </p:sp>
      <p:sp>
        <p:nvSpPr>
          <p:cNvPr id="13" name="Oval 12"/>
          <p:cNvSpPr/>
          <p:nvPr/>
        </p:nvSpPr>
        <p:spPr>
          <a:xfrm>
            <a:off x="2395054" y="4110329"/>
            <a:ext cx="290147" cy="290147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" name="TextBox 13"/>
          <p:cNvSpPr txBox="1"/>
          <p:nvPr/>
        </p:nvSpPr>
        <p:spPr>
          <a:xfrm>
            <a:off x="1974060" y="3765708"/>
            <a:ext cx="11801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350" dirty="0"/>
              <a:t>Значение </a:t>
            </a:r>
            <a:r>
              <a:rPr lang="en-US" sz="1350" dirty="0"/>
              <a:t>= 0</a:t>
            </a:r>
          </a:p>
        </p:txBody>
      </p:sp>
      <p:sp>
        <p:nvSpPr>
          <p:cNvPr id="15" name="Oval 14"/>
          <p:cNvSpPr/>
          <p:nvPr/>
        </p:nvSpPr>
        <p:spPr>
          <a:xfrm>
            <a:off x="3390394" y="3932286"/>
            <a:ext cx="290147" cy="290147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TextBox 15"/>
          <p:cNvSpPr txBox="1"/>
          <p:nvPr/>
        </p:nvSpPr>
        <p:spPr>
          <a:xfrm>
            <a:off x="2897311" y="3521057"/>
            <a:ext cx="127631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350" dirty="0"/>
              <a:t>Значение </a:t>
            </a:r>
            <a:r>
              <a:rPr lang="en-US" sz="1350" dirty="0"/>
              <a:t>= 50</a:t>
            </a:r>
          </a:p>
        </p:txBody>
      </p:sp>
      <p:sp>
        <p:nvSpPr>
          <p:cNvPr id="17" name="Oval 16"/>
          <p:cNvSpPr/>
          <p:nvPr/>
        </p:nvSpPr>
        <p:spPr>
          <a:xfrm>
            <a:off x="4458268" y="4008069"/>
            <a:ext cx="290147" cy="290147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8" name="TextBox 17"/>
          <p:cNvSpPr txBox="1"/>
          <p:nvPr/>
        </p:nvSpPr>
        <p:spPr>
          <a:xfrm>
            <a:off x="4037274" y="3663448"/>
            <a:ext cx="127631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350" dirty="0"/>
              <a:t>Значение </a:t>
            </a:r>
            <a:r>
              <a:rPr lang="en-US" sz="1350" dirty="0"/>
              <a:t>= 25</a:t>
            </a:r>
          </a:p>
        </p:txBody>
      </p:sp>
      <p:sp>
        <p:nvSpPr>
          <p:cNvPr id="19" name="Oval 18"/>
          <p:cNvSpPr/>
          <p:nvPr/>
        </p:nvSpPr>
        <p:spPr>
          <a:xfrm>
            <a:off x="5651012" y="3877680"/>
            <a:ext cx="290147" cy="290147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0" name="TextBox 19"/>
          <p:cNvSpPr txBox="1"/>
          <p:nvPr/>
        </p:nvSpPr>
        <p:spPr>
          <a:xfrm>
            <a:off x="5230018" y="3533058"/>
            <a:ext cx="127631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350" dirty="0"/>
              <a:t>Значение </a:t>
            </a:r>
            <a:r>
              <a:rPr lang="en-US" sz="1350" dirty="0"/>
              <a:t>= 75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95841A-7A69-4C5A-A151-ACB2FAD9A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3</a:t>
            </a:fld>
            <a:endParaRPr lang="en-US"/>
          </a:p>
        </p:txBody>
      </p:sp>
      <p:pic>
        <p:nvPicPr>
          <p:cNvPr id="21" name="Рисунок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80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Ошибки вычисления </a:t>
            </a:r>
            <a:r>
              <a:rPr lang="en-US" b="1" dirty="0"/>
              <a:t> </a:t>
            </a:r>
            <a:r>
              <a:rPr lang="en-US" dirty="0">
                <a:sym typeface="Wingdings"/>
              </a:rPr>
              <a:t> </a:t>
            </a:r>
            <a:r>
              <a:rPr lang="ru-RU" dirty="0">
                <a:sym typeface="Wingdings"/>
              </a:rPr>
              <a:t>как далеко робот от цели.</a:t>
            </a:r>
            <a:endParaRPr lang="en-US" dirty="0">
              <a:sym typeface="Wingdings"/>
            </a:endParaRPr>
          </a:p>
          <a:p>
            <a:pPr lvl="1"/>
            <a:r>
              <a:rPr lang="ru-RU" dirty="0">
                <a:sym typeface="Wingdings"/>
              </a:rPr>
              <a:t>Роботы следуют за краем линии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ru-RU" dirty="0">
                <a:sym typeface="Wingdings" panose="05000000000000000000" pitchFamily="2" charset="2"/>
              </a:rPr>
              <a:t>цель должна быть значением датчика 50.</a:t>
            </a:r>
          </a:p>
          <a:p>
            <a:pPr lvl="1"/>
            <a:r>
              <a:rPr lang="ru-RU" dirty="0">
                <a:sym typeface="Wingdings"/>
              </a:rPr>
              <a:t>Ошибка должна показать, как далеко значение датчика от 50.</a:t>
            </a:r>
            <a:endParaRPr lang="en-US" dirty="0">
              <a:sym typeface="Wingdings"/>
            </a:endParaRPr>
          </a:p>
          <a:p>
            <a:r>
              <a:rPr lang="ru-RU" b="1" dirty="0">
                <a:sym typeface="Wingdings"/>
              </a:rPr>
              <a:t>Создание исправления</a:t>
            </a:r>
            <a:r>
              <a:rPr lang="en-US" b="1" dirty="0">
                <a:sym typeface="Wingdings"/>
              </a:rPr>
              <a:t> </a:t>
            </a:r>
            <a:r>
              <a:rPr lang="en-US" dirty="0">
                <a:sym typeface="Wingdings"/>
              </a:rPr>
              <a:t> </a:t>
            </a:r>
            <a:r>
              <a:rPr lang="ru-RU" dirty="0">
                <a:sym typeface="Wingdings"/>
              </a:rPr>
              <a:t>заставьте робот принять меры, которые пропорциональны ошибке</a:t>
            </a:r>
            <a:r>
              <a:rPr lang="en-US" dirty="0">
                <a:sym typeface="Wingdings"/>
              </a:rPr>
              <a:t>. </a:t>
            </a:r>
            <a:r>
              <a:rPr lang="ru-RU" dirty="0">
                <a:sym typeface="Wingdings"/>
              </a:rPr>
              <a:t>Вы должны умножить ошибку на коэффициент масштабирования, чтобы определить исправление.</a:t>
            </a:r>
            <a:endParaRPr lang="en-US" dirty="0">
              <a:sym typeface="Wingdings"/>
            </a:endParaRPr>
          </a:p>
          <a:p>
            <a:pPr lvl="1"/>
            <a:r>
              <a:rPr lang="ru-RU" dirty="0">
                <a:sym typeface="Wingdings"/>
              </a:rPr>
              <a:t>Чтобы следовать за линией, робот должен повернуться к краю линии.</a:t>
            </a:r>
          </a:p>
          <a:p>
            <a:pPr lvl="1"/>
            <a:r>
              <a:rPr lang="ru-RU" dirty="0">
                <a:sym typeface="Wingdings"/>
              </a:rPr>
              <a:t>Робот должен повернуться более резко, если это далеко от линии.</a:t>
            </a:r>
          </a:p>
          <a:p>
            <a:pPr lvl="1"/>
            <a:r>
              <a:rPr lang="ru-RU" dirty="0">
                <a:sym typeface="Wingdings"/>
              </a:rPr>
              <a:t>Как сделать это: Вы должны скорректировать вывод в блоке движения.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2020 </a:t>
            </a:r>
            <a:r>
              <a:rPr lang="en-US" dirty="0" err="1"/>
              <a:t>FLLTutorials</a:t>
            </a:r>
            <a:r>
              <a:rPr lang="en-US" dirty="0"/>
              <a:t>,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ДВИЖЕНИЕ ПО ЛИНИИ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7078B6-788E-4991-AD96-456182383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4</a:t>
            </a:fld>
            <a:endParaRPr lang="en-US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795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" y="1411041"/>
            <a:ext cx="8245366" cy="36217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Псевдокод</a:t>
            </a:r>
            <a:r>
              <a:rPr lang="en-US" dirty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Вычислите ошибку = Расстояние от линии = (Значение датчика цвета - Целевое значение)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Измерив ошибку определите объем исправления. Скорректируйте свой коэффициент масштабирования, чтобы робот следовал за линией более точно.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Используйте значение Исправления (вычисленное в Шаге 2), чтобы скорректировать движение робота по линии.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2020 </a:t>
            </a:r>
            <a:r>
              <a:rPr lang="en-US" dirty="0" err="1"/>
              <a:t>FLLTutorials</a:t>
            </a:r>
            <a:r>
              <a:rPr lang="en-US" dirty="0"/>
              <a:t>,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Как Сделать Пропорциональное движение по Линии?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F259BA-EE85-4452-A35F-E3473DB2F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5</a:t>
            </a:fld>
            <a:endParaRPr lang="en-US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610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37160" y="6333000"/>
            <a:ext cx="4870585" cy="365125"/>
          </a:xfrm>
        </p:spPr>
        <p:txBody>
          <a:bodyPr/>
          <a:lstStyle/>
          <a:p>
            <a:r>
              <a:rPr lang="en-US" dirty="0"/>
              <a:t>© 2020 </a:t>
            </a:r>
            <a:r>
              <a:rPr lang="en-US" dirty="0" err="1"/>
              <a:t>FLLTutorials</a:t>
            </a:r>
            <a:r>
              <a:rPr lang="en-US" dirty="0"/>
              <a:t>,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ЗАДАЧА</a:t>
            </a:r>
            <a:endParaRPr lang="en-US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7407979"/>
              </p:ext>
            </p:extLst>
          </p:nvPr>
        </p:nvGraphicFramePr>
        <p:xfrm>
          <a:off x="201864" y="1305252"/>
          <a:ext cx="8720260" cy="43226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48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54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75110"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/>
                        <a:t>Вычисляем ошибку</a:t>
                      </a:r>
                      <a:endParaRPr lang="en-US" sz="1400" b="1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C20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9988">
                <a:tc>
                  <a:txBody>
                    <a:bodyPr/>
                    <a:lstStyle/>
                    <a:p>
                      <a:r>
                        <a:rPr lang="ru-RU" sz="1400" dirty="0"/>
                        <a:t>Расстояние от линии = </a:t>
                      </a:r>
                      <a:br>
                        <a:rPr lang="ru-RU" sz="1400" dirty="0"/>
                      </a:br>
                      <a:r>
                        <a:rPr lang="ru-RU" sz="1400" dirty="0"/>
                        <a:t> (Значение датчика цвета - Целевое значение)</a:t>
                      </a:r>
                      <a:endParaRPr lang="en-US" sz="1400" baseline="0" dirty="0"/>
                    </a:p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5110"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/>
                        <a:t>Вычисляем исправление</a:t>
                      </a:r>
                      <a:endParaRPr lang="en-US" sz="1400" b="1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C342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82074227"/>
                  </a:ext>
                </a:extLst>
              </a:tr>
              <a:tr h="1076221">
                <a:tc>
                  <a:txBody>
                    <a:bodyPr/>
                    <a:lstStyle/>
                    <a:p>
                      <a:r>
                        <a:rPr lang="ru-RU" sz="1400" dirty="0"/>
                        <a:t>Измерьте ошибку, определите объем исправления. </a:t>
                      </a:r>
                      <a:br>
                        <a:rPr lang="ru-RU" sz="1400" dirty="0"/>
                      </a:br>
                      <a:r>
                        <a:rPr lang="ru-RU" sz="1400" dirty="0"/>
                        <a:t> Используйте это, чтобы скорректировать входную мощность в блоке движения.</a:t>
                      </a:r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91293876"/>
                  </a:ext>
                </a:extLst>
              </a:tr>
              <a:tr h="538111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Применяем исправление</a:t>
                      </a:r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C342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32391517"/>
                  </a:ext>
                </a:extLst>
              </a:tr>
              <a:tr h="538111">
                <a:tc>
                  <a:txBody>
                    <a:bodyPr/>
                    <a:lstStyle/>
                    <a:p>
                      <a:r>
                        <a:rPr lang="ru-RU" sz="1400" dirty="0"/>
                        <a:t>Используйте исправление для управления каждым мотором.</a:t>
                      </a:r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245249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FE860DDD-6098-D84C-AEED-52935B3A8107}"/>
              </a:ext>
            </a:extLst>
          </p:cNvPr>
          <p:cNvSpPr txBox="1"/>
          <p:nvPr/>
        </p:nvSpPr>
        <p:spPr>
          <a:xfrm>
            <a:off x="6084664" y="1245673"/>
            <a:ext cx="11095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ошибка</a:t>
            </a:r>
            <a:endParaRPr lang="en-US" sz="2000" dirty="0"/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66FE06F2-FE8D-4024-9019-A3B1AEDAA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6</a:t>
            </a:fld>
            <a:endParaRPr lang="en-US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1296" y="1930376"/>
            <a:ext cx="4702767" cy="64345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6781" y="3303578"/>
            <a:ext cx="4314825" cy="77152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1296" y="4804852"/>
            <a:ext cx="4702767" cy="481334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01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684" y="1958419"/>
            <a:ext cx="7086600" cy="3476625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1F35D7-2FD3-104E-B68F-A9AC37834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2020 </a:t>
            </a:r>
            <a:r>
              <a:rPr lang="en-US" dirty="0" err="1"/>
              <a:t>FLLTutorials</a:t>
            </a:r>
            <a:r>
              <a:rPr lang="en-US" dirty="0"/>
              <a:t>,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C0C13BA-1E03-194F-913A-E629691B5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ПРОПОРЦИОНАЛЬНОЕ ДВИЖЕНИЕ ПО ЛИНИИ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36E3EE-8B3F-1942-B29B-357FFC35C4A9}"/>
              </a:ext>
            </a:extLst>
          </p:cNvPr>
          <p:cNvSpPr txBox="1"/>
          <p:nvPr/>
        </p:nvSpPr>
        <p:spPr>
          <a:xfrm>
            <a:off x="6239884" y="1341051"/>
            <a:ext cx="2682240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ru-RU" sz="1400" b="1" dirty="0"/>
              <a:t>Часть </a:t>
            </a:r>
            <a:r>
              <a:rPr lang="en-US" sz="1400" b="1" dirty="0"/>
              <a:t>1: </a:t>
            </a:r>
            <a:r>
              <a:rPr lang="ru-RU" sz="1400" dirty="0"/>
              <a:t>Вычислите ошибку</a:t>
            </a:r>
          </a:p>
          <a:p>
            <a:r>
              <a:rPr lang="ru-RU" sz="1400" dirty="0"/>
              <a:t>Наша цель состоит в том, чтобы остаться у края линии (датчик цвета = 50)</a:t>
            </a:r>
            <a:endParaRPr 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1FDEE6-CACC-BD46-AFDE-D458019D5CB6}"/>
              </a:ext>
            </a:extLst>
          </p:cNvPr>
          <p:cNvSpPr txBox="1"/>
          <p:nvPr/>
        </p:nvSpPr>
        <p:spPr>
          <a:xfrm>
            <a:off x="6282242" y="2298519"/>
            <a:ext cx="26822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/>
              <a:t>Часть </a:t>
            </a:r>
            <a:r>
              <a:rPr lang="en-US" sz="1400" b="1" dirty="0"/>
              <a:t>2: </a:t>
            </a:r>
            <a:r>
              <a:rPr lang="ru-RU" sz="1400" dirty="0"/>
              <a:t>Примените исправление.</a:t>
            </a:r>
          </a:p>
          <a:p>
            <a:r>
              <a:rPr lang="ru-RU" sz="1400" dirty="0"/>
              <a:t>Ошибка в части 1 умножена на Константу Пропорциональности (0.3). Это будет отличаться для каждого робота/задания. См. слайд 8, чтобы изучить, как настроить это число.</a:t>
            </a:r>
            <a:endParaRPr lang="en-US" sz="14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A1B6A47-50AC-074D-A841-07ED54D58B67}"/>
              </a:ext>
            </a:extLst>
          </p:cNvPr>
          <p:cNvSpPr/>
          <p:nvPr/>
        </p:nvSpPr>
        <p:spPr>
          <a:xfrm>
            <a:off x="6239884" y="1341052"/>
            <a:ext cx="2766956" cy="2988792"/>
          </a:xfrm>
          <a:prstGeom prst="rect">
            <a:avLst/>
          </a:prstGeom>
          <a:noFill/>
          <a:ln w="1905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BF0DBB46-16D1-4E32-90B5-029ACDD15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7</a:t>
            </a:fld>
            <a:endParaRPr lang="en-US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534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8BCB5-E4FB-1743-B265-2FD167AE5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Ключевой шаг: настройка константы</a:t>
            </a:r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ACC767-F690-2B48-B3B2-EB44A2210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2020 </a:t>
            </a:r>
            <a:r>
              <a:rPr lang="en-US" dirty="0" err="1"/>
              <a:t>FLLTutorials</a:t>
            </a:r>
            <a:r>
              <a:rPr lang="en-US" dirty="0"/>
              <a:t>, 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D03BF9FA-538C-D643-A6D2-6C972D90F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260" y="1309195"/>
            <a:ext cx="8238707" cy="4532805"/>
          </a:xfrm>
        </p:spPr>
        <p:txBody>
          <a:bodyPr>
            <a:noAutofit/>
          </a:bodyPr>
          <a:lstStyle/>
          <a:p>
            <a:r>
              <a:rPr lang="ru-RU" sz="2000" dirty="0"/>
              <a:t>Примечание: 0.3, значение, характерно для нашего робота – Вы должны настроить это значение для себя.</a:t>
            </a:r>
          </a:p>
          <a:p>
            <a:r>
              <a:rPr lang="ru-RU" sz="2000" dirty="0"/>
              <a:t>Эту константу называют Пропорциональной Константой, или Постоянной Пропорциональности.</a:t>
            </a:r>
            <a:endParaRPr lang="en-US" sz="2000" dirty="0"/>
          </a:p>
          <a:p>
            <a:r>
              <a:rPr lang="ru-RU" sz="2000" dirty="0"/>
              <a:t>Наиболее распространенным способом настроить Вашу константу является метод проб и ошибок</a:t>
            </a:r>
            <a:r>
              <a:rPr lang="en-US" sz="2000" dirty="0"/>
              <a:t>.</a:t>
            </a:r>
          </a:p>
          <a:p>
            <a:r>
              <a:rPr lang="ru-RU" sz="2000" dirty="0"/>
              <a:t>Это может занять время. Вот некоторые подсказки </a:t>
            </a:r>
            <a:r>
              <a:rPr lang="en-US" sz="2000" dirty="0"/>
              <a:t>:</a:t>
            </a:r>
          </a:p>
          <a:p>
            <a:pPr lvl="1"/>
            <a:r>
              <a:rPr lang="ru-RU" sz="1800" dirty="0"/>
              <a:t>Начните со значения константы равное 1.0 и изменяем на ±0.5 от первоначального значения.</a:t>
            </a:r>
          </a:p>
          <a:p>
            <a:pPr lvl="1"/>
            <a:r>
              <a:rPr lang="ru-RU" sz="1800" dirty="0"/>
              <a:t>Используйте значение для более плавного управления.</a:t>
            </a:r>
          </a:p>
          <a:p>
            <a:pPr lvl="1"/>
            <a:r>
              <a:rPr lang="ru-RU" sz="1800" dirty="0"/>
              <a:t>Используйте значения ±0.1 для точной настройки.</a:t>
            </a:r>
            <a:endParaRPr lang="en-US" sz="1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8CD6CE-BF95-4310-B5D6-D0FBCDF39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8</a:t>
            </a:fld>
            <a:endParaRPr lang="en-US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76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7983"/>
            <a:ext cx="8245474" cy="1145345"/>
          </a:xfrm>
        </p:spPr>
        <p:txBody>
          <a:bodyPr>
            <a:normAutofit/>
          </a:bodyPr>
          <a:lstStyle/>
          <a:p>
            <a:r>
              <a:rPr lang="en-US" sz="1600" dirty="0"/>
              <a:t>This lesson was created by Sanjay Seshan and Arvind Seshan for SPIKE Prime Lessons</a:t>
            </a:r>
          </a:p>
          <a:p>
            <a:r>
              <a:rPr lang="en-US" sz="1600" dirty="0"/>
              <a:t>More lessons are available at www.primelessons.org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CC-BY-NC-SA. 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5029" y="5862802"/>
            <a:ext cx="7734052" cy="36933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Creative Commons Attribution-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NonCommercial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ShareAlike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 4.0 International License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5" descr="Creative Commons Licens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510" y="5253616"/>
            <a:ext cx="1479091" cy="521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39919-47A8-43E0-85A2-F648492C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9</a:t>
            </a:fld>
            <a:endParaRPr lang="en-US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94354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Spike Prime Lesson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D500"/>
      </a:accent1>
      <a:accent2>
        <a:srgbClr val="961BDB"/>
      </a:accent2>
      <a:accent3>
        <a:srgbClr val="FF0000"/>
      </a:accent3>
      <a:accent4>
        <a:srgbClr val="65D7FF"/>
      </a:accent4>
      <a:accent5>
        <a:srgbClr val="5B9BD5"/>
      </a:accent5>
      <a:accent6>
        <a:srgbClr val="70AD47"/>
      </a:accent6>
      <a:hlink>
        <a:srgbClr val="961BDB"/>
      </a:hlink>
      <a:folHlink>
        <a:srgbClr val="65D7FF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ike Prime Template.potx" id="{C1D969FE-89B1-4BE4-BDFA-C32471023150}" vid="{4149DA99-3325-4DAE-8A1C-4D0296C099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1429</TotalTime>
  <Words>571</Words>
  <Application>Microsoft Macintosh PowerPoint</Application>
  <PresentationFormat>On-screen Show (4:3)</PresentationFormat>
  <Paragraphs>71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Corbel</vt:lpstr>
      <vt:lpstr>Gill Sans MT</vt:lpstr>
      <vt:lpstr>Helvetica Neue</vt:lpstr>
      <vt:lpstr>Wingdings 2</vt:lpstr>
      <vt:lpstr>Dividend</vt:lpstr>
      <vt:lpstr>ПРОПОРЦИОНАЛЬНОЕ ДВИЖЕНИЕ ПО ЛИНИИ</vt:lpstr>
      <vt:lpstr>ЦЕЛЬ УРОКА</vt:lpstr>
      <vt:lpstr>НАСКОЛЬКО далеко робот от линии?</vt:lpstr>
      <vt:lpstr>ДВИЖЕНИЕ ПО ЛИНИИ</vt:lpstr>
      <vt:lpstr>Как Сделать Пропорциональное движение по Линии?</vt:lpstr>
      <vt:lpstr>ЗАДАЧА</vt:lpstr>
      <vt:lpstr>ПРОПОРЦИОНАЛЬНОЕ ДВИЖЕНИЕ ПО ЛИНИИ</vt:lpstr>
      <vt:lpstr>Ключевой шаг: настройка константы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PROGRAMMING LESSON</dc:title>
  <dc:creator>Srinivasan Seshan</dc:creator>
  <cp:lastModifiedBy>Srinivasan Seshan</cp:lastModifiedBy>
  <cp:revision>154</cp:revision>
  <dcterms:created xsi:type="dcterms:W3CDTF">2016-07-04T02:35:12Z</dcterms:created>
  <dcterms:modified xsi:type="dcterms:W3CDTF">2020-06-14T12:03:49Z</dcterms:modified>
</cp:coreProperties>
</file>