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0" r:id="rId4"/>
    <p:sldId id="281" r:id="rId5"/>
    <p:sldId id="282" r:id="rId6"/>
    <p:sldId id="277" r:id="rId7"/>
    <p:sldId id="283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0EAE9F"/>
    <a:srgbClr val="FFD500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1" autoAdjust="0"/>
    <p:restoredTop sz="94613"/>
  </p:normalViewPr>
  <p:slideViewPr>
    <p:cSldViewPr snapToGrid="0" snapToObjects="1">
      <p:cViewPr varScale="1">
        <p:scale>
          <a:sx n="102" d="100"/>
          <a:sy n="102" d="100"/>
        </p:scale>
        <p:origin x="114" y="1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26CB316-C8EC-4FB8-BFAB-16C598FAC247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DA0E3452-D1AA-4920-8BA8-C758F73D6D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06409431-E8E3-4445-AB0D-77BE24F2E3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1484AAD-586A-461D-8C0F-3101B15AC6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4ECFCC37-7DA6-41A0-B0B1-6033A9CDB4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510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7533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12/5/2020)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get a robot to follow a line using Color Mode or Reflected Light Mode on the SPIKE Prime Color Sensor </a:t>
            </a:r>
          </a:p>
          <a:p>
            <a:r>
              <a:rPr lang="en-US" dirty="0"/>
              <a:t>Learn how to combine sensors, loops and if-else statements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9B0A-0C2B-4C29-B933-0308CA82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 follow the edge of the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F751-91E3-4C43-81E0-90C074B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99712-62E2-4555-B6E2-01699261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E563E-FBA4-4DCA-B098-CF674291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0" y="129354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52FDCE-29B2-4CD6-9F3A-CFBF88BE8D84}"/>
              </a:ext>
            </a:extLst>
          </p:cNvPr>
          <p:cNvGrpSpPr>
            <a:grpSpLocks/>
          </p:cNvGrpSpPr>
          <p:nvPr/>
        </p:nvGrpSpPr>
        <p:grpSpPr bwMode="auto">
          <a:xfrm>
            <a:off x="1383359" y="1330360"/>
            <a:ext cx="463551" cy="4759325"/>
            <a:chOff x="2145" y="1178"/>
            <a:chExt cx="292" cy="29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686928-213C-4DFE-8C31-98F39D9F7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33" name="Line 6">
                <a:extLst>
                  <a:ext uri="{FF2B5EF4-FFF2-40B4-BE49-F238E27FC236}">
                    <a16:creationId xmlns:a16="http://schemas.microsoft.com/office/drawing/2014/main" id="{E255E291-E39A-42E2-8067-0C2863739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Line 7">
                <a:extLst>
                  <a:ext uri="{FF2B5EF4-FFF2-40B4-BE49-F238E27FC236}">
                    <a16:creationId xmlns:a16="http://schemas.microsoft.com/office/drawing/2014/main" id="{8B7823CD-6808-43A2-BB2B-D196582EA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324617-E0B3-4021-922E-10E0EDA55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62A9325C-1A45-42F5-858A-78C36ED3F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17ACBBAC-F09B-45DF-B141-6B985D8A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03EF6E-2E34-4357-A2CC-08061BDBC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313" y="129354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221F0-3424-4EC5-90F3-38385CA919CD}"/>
              </a:ext>
            </a:extLst>
          </p:cNvPr>
          <p:cNvGrpSpPr>
            <a:grpSpLocks/>
          </p:cNvGrpSpPr>
          <p:nvPr/>
        </p:nvGrpSpPr>
        <p:grpSpPr bwMode="auto">
          <a:xfrm>
            <a:off x="7210555" y="138720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9E27AF-93B4-4CAC-8A60-6415DC31F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91E0A6F-D04B-49FD-AA3D-62D05D249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4D98CA0A-3D11-44C8-84B7-570FE5A6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8F04BD-3D84-4C52-A87B-2DF57134D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B7EC6298-3A0E-4C7F-8277-73BEB752F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A715F2D2-8C70-4F4C-A825-02AD5C888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0301EBE1-0B09-4533-AE60-FD2577AC81A5}"/>
              </a:ext>
            </a:extLst>
          </p:cNvPr>
          <p:cNvSpPr txBox="1"/>
          <p:nvPr/>
        </p:nvSpPr>
        <p:spPr>
          <a:xfrm>
            <a:off x="3333535" y="164400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The robot has to choose which way to turn when the color sensor sees a different color.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answer depends on what side of the line you are following!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CAD1244-B8BA-4EC2-A562-FD5DC9B7FC31}"/>
              </a:ext>
            </a:extLst>
          </p:cNvPr>
          <p:cNvSpPr txBox="1"/>
          <p:nvPr/>
        </p:nvSpPr>
        <p:spPr>
          <a:xfrm>
            <a:off x="1846905" y="125846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right.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D21C47C-DDEF-4FF8-B161-7905BFDD9684}"/>
              </a:ext>
            </a:extLst>
          </p:cNvPr>
          <p:cNvSpPr txBox="1"/>
          <p:nvPr/>
        </p:nvSpPr>
        <p:spPr>
          <a:xfrm>
            <a:off x="6530142" y="132083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>
                <a:solidFill>
                  <a:srgbClr val="FFFF00"/>
                </a:solidFill>
              </a:rPr>
              <a:t>If on white turn left.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25A78-00E9-4BF8-926C-6D095355B9D0}"/>
              </a:ext>
            </a:extLst>
          </p:cNvPr>
          <p:cNvGrpSpPr/>
          <p:nvPr/>
        </p:nvGrpSpPr>
        <p:grpSpPr>
          <a:xfrm>
            <a:off x="1268460" y="5467304"/>
            <a:ext cx="660559" cy="790597"/>
            <a:chOff x="6310708" y="2223671"/>
            <a:chExt cx="809489" cy="898563"/>
          </a:xfrm>
        </p:grpSpPr>
        <p:sp>
          <p:nvSpPr>
            <p:cNvPr id="19" name="Rounded Rectangle 27">
              <a:extLst>
                <a:ext uri="{FF2B5EF4-FFF2-40B4-BE49-F238E27FC236}">
                  <a16:creationId xmlns:a16="http://schemas.microsoft.com/office/drawing/2014/main" id="{BB6E42CF-8C67-46A6-AFA6-F4BA96B980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F0BF445D-8279-4F06-B73E-419B8132E1D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18FA7E84-3F48-491C-B796-CE4DA367322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2DFA45-8FA0-4A26-B6EB-A9EF54F27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20A370-70AB-4AC4-914C-1CD9B8F7F35B}"/>
              </a:ext>
            </a:extLst>
          </p:cNvPr>
          <p:cNvGrpSpPr/>
          <p:nvPr/>
        </p:nvGrpSpPr>
        <p:grpSpPr>
          <a:xfrm>
            <a:off x="7214982" y="5467304"/>
            <a:ext cx="660559" cy="790597"/>
            <a:chOff x="6310708" y="2223671"/>
            <a:chExt cx="809489" cy="898563"/>
          </a:xfrm>
        </p:grpSpPr>
        <p:sp>
          <p:nvSpPr>
            <p:cNvPr id="15" name="Rounded Rectangle 32">
              <a:extLst>
                <a:ext uri="{FF2B5EF4-FFF2-40B4-BE49-F238E27FC236}">
                  <a16:creationId xmlns:a16="http://schemas.microsoft.com/office/drawing/2014/main" id="{C6F88416-9121-419E-ABF9-2113BFB1E95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ounded Rectangle 33">
              <a:extLst>
                <a:ext uri="{FF2B5EF4-FFF2-40B4-BE49-F238E27FC236}">
                  <a16:creationId xmlns:a16="http://schemas.microsoft.com/office/drawing/2014/main" id="{57A5BBD3-DB76-4A13-A729-507F08DF275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34">
              <a:extLst>
                <a:ext uri="{FF2B5EF4-FFF2-40B4-BE49-F238E27FC236}">
                  <a16:creationId xmlns:a16="http://schemas.microsoft.com/office/drawing/2014/main" id="{2560AA54-1978-4B01-973A-69CD6C90B8E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92EF25-0354-4D0D-9181-40233CFAD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9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EA0D-C822-40A5-B401-30004DDA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side of the line should you start 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A062-5F8E-4269-B9CA-18DCD422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6"/>
            <a:ext cx="4870585" cy="332628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0C7B2-4594-4710-91C8-7A68B0B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6B896-4924-4D49-8220-3AC6DEA40F80}"/>
              </a:ext>
            </a:extLst>
          </p:cNvPr>
          <p:cNvSpPr/>
          <p:nvPr/>
        </p:nvSpPr>
        <p:spPr>
          <a:xfrm>
            <a:off x="1167883" y="1210508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649E89-76E8-49D1-AB46-AF964F31D4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09183" y="1170821"/>
            <a:ext cx="914400" cy="3810000"/>
            <a:chOff x="3581400" y="1219200"/>
            <a:chExt cx="914400" cy="3810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5B53C5-C5F8-4AEB-9A96-70B7D36A41C3}"/>
                </a:ext>
              </a:extLst>
            </p:cNvPr>
            <p:cNvCxnSpPr/>
            <p:nvPr/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F67BC-47F2-42BC-8838-C54B95AF5D5E}"/>
                </a:ext>
              </a:extLst>
            </p:cNvPr>
            <p:cNvCxnSpPr/>
            <p:nvPr/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B1283-EDBD-4DDC-B0D8-0802B9F699A3}"/>
                </a:ext>
              </a:extLst>
            </p:cNvPr>
            <p:cNvCxnSpPr/>
            <p:nvPr/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A52A48-F9B0-44E4-941B-26CC125DD02A}"/>
                </a:ext>
              </a:extLst>
            </p:cNvPr>
            <p:cNvCxnSpPr/>
            <p:nvPr/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7C17BB-45F4-4C1C-AF74-41F43790BDD0}"/>
                </a:ext>
              </a:extLst>
            </p:cNvPr>
            <p:cNvCxnSpPr/>
            <p:nvPr/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947EA4C-EF49-4576-B025-6A48D20C976D}"/>
              </a:ext>
            </a:extLst>
          </p:cNvPr>
          <p:cNvSpPr/>
          <p:nvPr/>
        </p:nvSpPr>
        <p:spPr>
          <a:xfrm>
            <a:off x="3208350" y="1224908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E04F20-04E6-4504-B97A-7859BE4D9A59}"/>
              </a:ext>
            </a:extLst>
          </p:cNvPr>
          <p:cNvCxnSpPr/>
          <p:nvPr/>
        </p:nvCxnSpPr>
        <p:spPr>
          <a:xfrm rot="16200000" flipV="1">
            <a:off x="3421075" y="1174108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D14C71-DEAD-4EA9-8EC2-D11C19599FA3}"/>
              </a:ext>
            </a:extLst>
          </p:cNvPr>
          <p:cNvCxnSpPr/>
          <p:nvPr/>
        </p:nvCxnSpPr>
        <p:spPr>
          <a:xfrm rot="5400000" flipH="1" flipV="1">
            <a:off x="3338525" y="35299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BFE727-725D-4901-9F58-E263EEE326FC}"/>
              </a:ext>
            </a:extLst>
          </p:cNvPr>
          <p:cNvCxnSpPr/>
          <p:nvPr/>
        </p:nvCxnSpPr>
        <p:spPr>
          <a:xfrm rot="10800000">
            <a:off x="3300425" y="4342758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36F71-ED34-4849-9C0E-A3CCF65542F2}"/>
              </a:ext>
            </a:extLst>
          </p:cNvPr>
          <p:cNvCxnSpPr/>
          <p:nvPr/>
        </p:nvCxnSpPr>
        <p:spPr>
          <a:xfrm flipV="1">
            <a:off x="3360750" y="1901183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3AEF1-EEB7-4549-B088-316BF1365083}"/>
              </a:ext>
            </a:extLst>
          </p:cNvPr>
          <p:cNvSpPr/>
          <p:nvPr/>
        </p:nvSpPr>
        <p:spPr>
          <a:xfrm>
            <a:off x="8511959" y="1174107"/>
            <a:ext cx="381000" cy="49980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985C9B-2EBB-4819-B372-EF8F16A60F41}"/>
              </a:ext>
            </a:extLst>
          </p:cNvPr>
          <p:cNvCxnSpPr/>
          <p:nvPr/>
        </p:nvCxnSpPr>
        <p:spPr>
          <a:xfrm flipH="1">
            <a:off x="5175034" y="4374507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EEA2C-0DE8-4A63-AD84-05410684A73E}"/>
              </a:ext>
            </a:extLst>
          </p:cNvPr>
          <p:cNvCxnSpPr/>
          <p:nvPr/>
        </p:nvCxnSpPr>
        <p:spPr>
          <a:xfrm flipH="1">
            <a:off x="6011647" y="4298307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0A4B3B-02F6-4EF7-BA40-0FA751EEFF85}"/>
              </a:ext>
            </a:extLst>
          </p:cNvPr>
          <p:cNvCxnSpPr/>
          <p:nvPr/>
        </p:nvCxnSpPr>
        <p:spPr>
          <a:xfrm flipH="1" flipV="1">
            <a:off x="7113372" y="4298307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2BA26A68-D970-4FD9-949D-61B4261094A7}"/>
              </a:ext>
            </a:extLst>
          </p:cNvPr>
          <p:cNvSpPr txBox="1"/>
          <p:nvPr/>
        </p:nvSpPr>
        <p:spPr>
          <a:xfrm>
            <a:off x="2969923" y="2332632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A35BC96B-B480-46E6-AC0E-520542E563D3}"/>
              </a:ext>
            </a:extLst>
          </p:cNvPr>
          <p:cNvSpPr txBox="1"/>
          <p:nvPr/>
        </p:nvSpPr>
        <p:spPr>
          <a:xfrm>
            <a:off x="7810212" y="339977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FF9C5DEF-5F63-42A0-888E-606CB9DDBCED}"/>
              </a:ext>
            </a:extLst>
          </p:cNvPr>
          <p:cNvSpPr txBox="1"/>
          <p:nvPr/>
        </p:nvSpPr>
        <p:spPr>
          <a:xfrm>
            <a:off x="251041" y="2235784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C356AA-7039-4487-8D0C-3B0F3B098DE7}"/>
              </a:ext>
            </a:extLst>
          </p:cNvPr>
          <p:cNvGrpSpPr/>
          <p:nvPr/>
        </p:nvGrpSpPr>
        <p:grpSpPr>
          <a:xfrm>
            <a:off x="1098181" y="5047747"/>
            <a:ext cx="660559" cy="790597"/>
            <a:chOff x="6310708" y="2223671"/>
            <a:chExt cx="809489" cy="898563"/>
          </a:xfrm>
        </p:grpSpPr>
        <p:sp>
          <p:nvSpPr>
            <p:cNvPr id="31" name="Rounded Rectangle 48">
              <a:extLst>
                <a:ext uri="{FF2B5EF4-FFF2-40B4-BE49-F238E27FC236}">
                  <a16:creationId xmlns:a16="http://schemas.microsoft.com/office/drawing/2014/main" id="{BB8BD371-6112-4E4E-BCC7-12125EA92A6B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49">
              <a:extLst>
                <a:ext uri="{FF2B5EF4-FFF2-40B4-BE49-F238E27FC236}">
                  <a16:creationId xmlns:a16="http://schemas.microsoft.com/office/drawing/2014/main" id="{CC2FD5CC-13CA-4EA3-AC8F-186CD61906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3" name="Rounded Rectangle 58">
              <a:extLst>
                <a:ext uri="{FF2B5EF4-FFF2-40B4-BE49-F238E27FC236}">
                  <a16:creationId xmlns:a16="http://schemas.microsoft.com/office/drawing/2014/main" id="{91BF1FC8-4E2D-4E50-AEC0-0C7E0D57A2F7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220EC8-D1CB-4810-8470-03CADAE3D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4F901-20E6-4823-A201-D9755B14DAE7}"/>
              </a:ext>
            </a:extLst>
          </p:cNvPr>
          <p:cNvGrpSpPr/>
          <p:nvPr/>
        </p:nvGrpSpPr>
        <p:grpSpPr>
          <a:xfrm>
            <a:off x="3589350" y="5149321"/>
            <a:ext cx="660559" cy="790597"/>
            <a:chOff x="6310708" y="2223671"/>
            <a:chExt cx="809489" cy="898563"/>
          </a:xfrm>
        </p:grpSpPr>
        <p:sp>
          <p:nvSpPr>
            <p:cNvPr id="27" name="Rounded Rectangle 67">
              <a:extLst>
                <a:ext uri="{FF2B5EF4-FFF2-40B4-BE49-F238E27FC236}">
                  <a16:creationId xmlns:a16="http://schemas.microsoft.com/office/drawing/2014/main" id="{8B0C8A07-0E5C-49B0-BC32-392CE2A31D6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68">
              <a:extLst>
                <a:ext uri="{FF2B5EF4-FFF2-40B4-BE49-F238E27FC236}">
                  <a16:creationId xmlns:a16="http://schemas.microsoft.com/office/drawing/2014/main" id="{538D9839-7750-484A-B612-50B8CC887D4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Rounded Rectangle 69">
              <a:extLst>
                <a:ext uri="{FF2B5EF4-FFF2-40B4-BE49-F238E27FC236}">
                  <a16:creationId xmlns:a16="http://schemas.microsoft.com/office/drawing/2014/main" id="{2A227BD3-23F2-4A6A-A1CA-4FF39E0171A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B9439D-1D0B-47D9-8867-D1094F848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2DBA8A-7A21-4ECC-BB7E-7FD476FFF3F0}"/>
              </a:ext>
            </a:extLst>
          </p:cNvPr>
          <p:cNvGrpSpPr/>
          <p:nvPr/>
        </p:nvGrpSpPr>
        <p:grpSpPr>
          <a:xfrm>
            <a:off x="7497467" y="5104759"/>
            <a:ext cx="660559" cy="790597"/>
            <a:chOff x="6310708" y="2223671"/>
            <a:chExt cx="809489" cy="898563"/>
          </a:xfrm>
        </p:grpSpPr>
        <p:sp>
          <p:nvSpPr>
            <p:cNvPr id="23" name="Rounded Rectangle 72">
              <a:extLst>
                <a:ext uri="{FF2B5EF4-FFF2-40B4-BE49-F238E27FC236}">
                  <a16:creationId xmlns:a16="http://schemas.microsoft.com/office/drawing/2014/main" id="{D4E647DE-75D7-4CA5-8C8F-C9AF8EBB0807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ounded Rectangle 73">
              <a:extLst>
                <a:ext uri="{FF2B5EF4-FFF2-40B4-BE49-F238E27FC236}">
                  <a16:creationId xmlns:a16="http://schemas.microsoft.com/office/drawing/2014/main" id="{57D76B5F-7637-4EBC-B57B-1D8239654E7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5" name="Rounded Rectangle 74">
              <a:extLst>
                <a:ext uri="{FF2B5EF4-FFF2-40B4-BE49-F238E27FC236}">
                  <a16:creationId xmlns:a16="http://schemas.microsoft.com/office/drawing/2014/main" id="{0BEB2AB8-380E-4FF2-BF6A-169966CCFB2E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13B09B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B99734-1349-46D5-9E02-FC0E0FC30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7C2405-2F07-41DF-B7DB-B5BEAEA13135}"/>
              </a:ext>
            </a:extLst>
          </p:cNvPr>
          <p:cNvCxnSpPr/>
          <p:nvPr/>
        </p:nvCxnSpPr>
        <p:spPr bwMode="auto">
          <a:xfrm rot="16200000" flipV="1">
            <a:off x="3328280" y="2694821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">
            <a:extLst>
              <a:ext uri="{FF2B5EF4-FFF2-40B4-BE49-F238E27FC236}">
                <a16:creationId xmlns:a16="http://schemas.microsoft.com/office/drawing/2014/main" id="{672B8672-7934-4236-B8E6-A4F353F20C67}"/>
              </a:ext>
            </a:extLst>
          </p:cNvPr>
          <p:cNvSpPr txBox="1"/>
          <p:nvPr/>
        </p:nvSpPr>
        <p:spPr>
          <a:xfrm>
            <a:off x="4903498" y="1998002"/>
            <a:ext cx="2632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If you write a line follower to follow the right side of the line, you have to start the robot on the right of the line</a:t>
            </a:r>
          </a:p>
        </p:txBody>
      </p:sp>
    </p:spTree>
    <p:extLst>
      <p:ext uri="{BB962C8B-B14F-4D97-AF65-F5344CB8AC3E}">
        <p14:creationId xmlns:p14="http://schemas.microsoft.com/office/powerpoint/2010/main" val="25693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2CC-AD0E-48AD-B48F-C4D68835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Follow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5DAA-7064-4F58-B1C9-C2581C0E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follows the right edge of the line</a:t>
            </a:r>
          </a:p>
          <a:p>
            <a:r>
              <a:rPr lang="en-US" dirty="0"/>
              <a:t>If your sensor sees black, turn right</a:t>
            </a:r>
          </a:p>
          <a:p>
            <a:r>
              <a:rPr lang="en-US" dirty="0"/>
              <a:t>If your sensor sees white, turn left</a:t>
            </a:r>
          </a:p>
          <a:p>
            <a:r>
              <a:rPr lang="en-US" dirty="0"/>
              <a:t>Use an If-Else statement to make that decision</a:t>
            </a:r>
          </a:p>
          <a:p>
            <a:r>
              <a:rPr lang="en-US" dirty="0"/>
              <a:t>Repeat the line follower forever</a:t>
            </a:r>
          </a:p>
          <a:p>
            <a:r>
              <a:rPr lang="en-US" dirty="0"/>
              <a:t>Use Color Mode or Reflected Light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63EC-39D2-42E7-A564-290DE2D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35A9-B22B-4DC6-85A3-72BFABF1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6819F-99D3-47C8-B508-587928FD4076}"/>
              </a:ext>
            </a:extLst>
          </p:cNvPr>
          <p:cNvSpPr/>
          <p:nvPr/>
        </p:nvSpPr>
        <p:spPr>
          <a:xfrm>
            <a:off x="6588859" y="1267932"/>
            <a:ext cx="381000" cy="4983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05C7BC-5C77-45AF-BB54-56C791B639CD}"/>
              </a:ext>
            </a:extLst>
          </p:cNvPr>
          <p:cNvGrpSpPr/>
          <p:nvPr/>
        </p:nvGrpSpPr>
        <p:grpSpPr>
          <a:xfrm>
            <a:off x="6639579" y="5213435"/>
            <a:ext cx="660559" cy="790597"/>
            <a:chOff x="6310708" y="2223671"/>
            <a:chExt cx="809489" cy="898563"/>
          </a:xfrm>
        </p:grpSpPr>
        <p:sp>
          <p:nvSpPr>
            <p:cNvPr id="10" name="Rounded Rectangle 67">
              <a:extLst>
                <a:ext uri="{FF2B5EF4-FFF2-40B4-BE49-F238E27FC236}">
                  <a16:creationId xmlns:a16="http://schemas.microsoft.com/office/drawing/2014/main" id="{D319E5D7-CF9E-4E3E-907E-A78DEDCBD1BF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ounded Rectangle 68">
              <a:extLst>
                <a:ext uri="{FF2B5EF4-FFF2-40B4-BE49-F238E27FC236}">
                  <a16:creationId xmlns:a16="http://schemas.microsoft.com/office/drawing/2014/main" id="{357FC7D4-9D38-430E-818D-6D7A8564D2DC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2" name="Rounded Rectangle 69">
              <a:extLst>
                <a:ext uri="{FF2B5EF4-FFF2-40B4-BE49-F238E27FC236}">
                  <a16:creationId xmlns:a16="http://schemas.microsoft.com/office/drawing/2014/main" id="{F4CBB500-08A8-47A4-AAD3-2556E6CCCA0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EE3495-7700-4971-AB7C-F98647AB0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53C04F-6B43-455A-939B-EA990B57BCAC}"/>
              </a:ext>
            </a:extLst>
          </p:cNvPr>
          <p:cNvSpPr/>
          <p:nvPr/>
        </p:nvSpPr>
        <p:spPr>
          <a:xfrm>
            <a:off x="146842" y="5268500"/>
            <a:ext cx="50601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Note: To line follow with the Advanced Driving Base (ADB) in Color Mode you will have to make a modification to the design because the color sensor does not recognize black at the height in the original build instructions. See our Color Sensor lesson.</a:t>
            </a:r>
          </a:p>
        </p:txBody>
      </p:sp>
    </p:spTree>
    <p:extLst>
      <p:ext uri="{BB962C8B-B14F-4D97-AF65-F5344CB8AC3E}">
        <p14:creationId xmlns:p14="http://schemas.microsoft.com/office/powerpoint/2010/main" val="29571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211E-83C9-4632-BF92-14080F0F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SPEED Vs. PERCENT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18BF-638F-4E9A-BCBC-9E761EA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2113010"/>
            <a:ext cx="4536440" cy="3662266"/>
          </a:xfrm>
        </p:spPr>
        <p:txBody>
          <a:bodyPr>
            <a:normAutofit/>
          </a:bodyPr>
          <a:lstStyle/>
          <a:p>
            <a:r>
              <a:rPr lang="en-US" dirty="0"/>
              <a:t>Motor Synchronization: The function will try to keep the number of motor rotations of each wheel proportional to each other.</a:t>
            </a:r>
          </a:p>
          <a:p>
            <a:r>
              <a:rPr lang="en-US" dirty="0"/>
              <a:t>Acceleration/Deceleration: The function will increase to the desired speed over a short time. </a:t>
            </a:r>
          </a:p>
          <a:p>
            <a:r>
              <a:rPr lang="en-US" dirty="0"/>
              <a:t>Speed Control: The robot will adjust the power going to the motor to maintain the same speed.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2EFB0-CE6D-473F-B2C8-6DC563EB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6F4D4-5EC7-4D85-B9CA-AE1480B2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73905B-C879-4466-92A7-3B5587F35F70}"/>
              </a:ext>
            </a:extLst>
          </p:cNvPr>
          <p:cNvSpPr txBox="1">
            <a:spLocks/>
          </p:cNvSpPr>
          <p:nvPr/>
        </p:nvSpPr>
        <p:spPr>
          <a:xfrm>
            <a:off x="4813300" y="2113010"/>
            <a:ext cx="4096124" cy="3662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Does not have the features on the left</a:t>
            </a:r>
          </a:p>
          <a:p>
            <a:r>
              <a:rPr lang="en-US" dirty="0"/>
              <a:t>While speed functions have more features, when you use movement functions in a loop where it goes through the loop very quickly, you should use a “power” function. </a:t>
            </a:r>
          </a:p>
          <a:p>
            <a:r>
              <a:rPr lang="en-US" dirty="0"/>
              <a:t>For this lesson, you will use a power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3BD53-2F3D-4BB6-BB6A-5884F9921927}"/>
              </a:ext>
            </a:extLst>
          </p:cNvPr>
          <p:cNvSpPr txBox="1"/>
          <p:nvPr/>
        </p:nvSpPr>
        <p:spPr>
          <a:xfrm>
            <a:off x="1320543" y="1424839"/>
            <a:ext cx="2406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382DB-44AC-4AF1-8BFD-ECD47E16C295}"/>
              </a:ext>
            </a:extLst>
          </p:cNvPr>
          <p:cNvSpPr txBox="1"/>
          <p:nvPr/>
        </p:nvSpPr>
        <p:spPr>
          <a:xfrm>
            <a:off x="4958994" y="1424838"/>
            <a:ext cx="3801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41E-6C9E-42C6-BF61-FB65DC2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FOLLOWER – color &amp; Reflected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F474-0ABE-4482-8918-ABE444C6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8C34-542F-4DC5-8B7A-7D7C0C08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BAC-5DA9-4CB5-B027-17AE06BC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685" y="4991130"/>
            <a:ext cx="5319921" cy="38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When the sensor sees white, the robot turns left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5F3309-7D8A-4DCE-830D-D0ADBE3F49A1}"/>
              </a:ext>
            </a:extLst>
          </p:cNvPr>
          <p:cNvSpPr/>
          <p:nvPr/>
        </p:nvSpPr>
        <p:spPr>
          <a:xfrm>
            <a:off x="237700" y="1140006"/>
            <a:ext cx="868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This program follows a right side of a black line using the Color Mode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3EF06-CEE4-4107-A5E8-336A24705330}"/>
              </a:ext>
            </a:extLst>
          </p:cNvPr>
          <p:cNvSpPr/>
          <p:nvPr/>
        </p:nvSpPr>
        <p:spPr>
          <a:xfrm>
            <a:off x="6070184" y="2839232"/>
            <a:ext cx="3073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To use reflected light mode, substitute the condition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5639B-7ABF-4A97-9D8D-FEBA072CEEAD}"/>
              </a:ext>
            </a:extLst>
          </p:cNvPr>
          <p:cNvSpPr/>
          <p:nvPr/>
        </p:nvSpPr>
        <p:spPr>
          <a:xfrm>
            <a:off x="1029637" y="3485563"/>
            <a:ext cx="5559699" cy="3511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FD6B7-0251-4E9E-96BD-4A906E3BEE8D}"/>
              </a:ext>
            </a:extLst>
          </p:cNvPr>
          <p:cNvCxnSpPr>
            <a:cxnSpLocks/>
          </p:cNvCxnSpPr>
          <p:nvPr/>
        </p:nvCxnSpPr>
        <p:spPr>
          <a:xfrm flipH="1" flipV="1">
            <a:off x="5656082" y="2097656"/>
            <a:ext cx="951662" cy="78085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A35830-0B75-46AC-A6A1-7AE9CCB23C76}"/>
              </a:ext>
            </a:extLst>
          </p:cNvPr>
          <p:cNvSpPr txBox="1"/>
          <p:nvPr/>
        </p:nvSpPr>
        <p:spPr>
          <a:xfrm>
            <a:off x="304014" y="2346562"/>
            <a:ext cx="85359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color.get_color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FD1989-1B7E-4791-B266-A83E25DDD659}"/>
              </a:ext>
            </a:extLst>
          </p:cNvPr>
          <p:cNvSpPr txBox="1"/>
          <p:nvPr/>
        </p:nvSpPr>
        <p:spPr>
          <a:xfrm>
            <a:off x="3259317" y="1692490"/>
            <a:ext cx="479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color.get_reflected_light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99260-A43B-4D79-9E61-414AD20C4AA1}"/>
              </a:ext>
            </a:extLst>
          </p:cNvPr>
          <p:cNvSpPr txBox="1"/>
          <p:nvPr/>
        </p:nvSpPr>
        <p:spPr>
          <a:xfrm>
            <a:off x="3446340" y="4218838"/>
            <a:ext cx="499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6"/>
                </a:solidFill>
              </a:rPr>
              <a:t>When the sensor sees black, the robot turns right</a:t>
            </a:r>
          </a:p>
        </p:txBody>
      </p:sp>
    </p:spTree>
    <p:extLst>
      <p:ext uri="{BB962C8B-B14F-4D97-AF65-F5344CB8AC3E}">
        <p14:creationId xmlns:p14="http://schemas.microsoft.com/office/powerpoint/2010/main" val="182639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C39-8AC1-4513-9F84-59C9BC0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9D7B-D915-4274-902A-2E8C16E0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EXIT CONDITIONS</a:t>
            </a:r>
          </a:p>
          <a:p>
            <a:pPr lvl="1"/>
            <a:r>
              <a:rPr lang="en-US" dirty="0"/>
              <a:t>What if you did not want to line follow forever? What it would wanted to line follow until a Force sensor was pressed?</a:t>
            </a:r>
          </a:p>
          <a:p>
            <a:pPr lvl="1"/>
            <a:r>
              <a:rPr lang="en-US" dirty="0"/>
              <a:t>Combine this lesson with the Loops lesson to solve this problem.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5CCEB-3AB8-40D0-8C5B-F0E31287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7554-5886-409D-878E-08966017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12/5/2020)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280</TotalTime>
  <Words>782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Gill Sans MT</vt:lpstr>
      <vt:lpstr>Helvetica Neue</vt:lpstr>
      <vt:lpstr>Wingdings 2</vt:lpstr>
      <vt:lpstr>Zapf Dingbats</vt:lpstr>
      <vt:lpstr>Dividend</vt:lpstr>
      <vt:lpstr>Line follower</vt:lpstr>
      <vt:lpstr>Lesson Objectives</vt:lpstr>
      <vt:lpstr>Robots follow the edge of the line</vt:lpstr>
      <vt:lpstr>Which side of the line should you start on</vt:lpstr>
      <vt:lpstr>CHALLENGE: Follow a Line</vt:lpstr>
      <vt:lpstr>PERCENT SPEED Vs. PERCENT POWER</vt:lpstr>
      <vt:lpstr>LINE FOLLOWER – color &amp; Reflected mode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Arvind Seshan</cp:lastModifiedBy>
  <cp:revision>51</cp:revision>
  <dcterms:created xsi:type="dcterms:W3CDTF">2019-12-31T03:18:51Z</dcterms:created>
  <dcterms:modified xsi:type="dcterms:W3CDTF">2020-12-05T21:19:31Z</dcterms:modified>
</cp:coreProperties>
</file>