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6"/>
  </p:notesMasterIdLst>
  <p:handoutMasterIdLst>
    <p:handoutMasterId r:id="rId17"/>
  </p:handoutMasterIdLst>
  <p:sldIdLst>
    <p:sldId id="275" r:id="rId2"/>
    <p:sldId id="257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6" r:id="rId13"/>
    <p:sldId id="337" r:id="rId14"/>
    <p:sldId id="28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BF6"/>
    <a:srgbClr val="FFD500"/>
    <a:srgbClr val="0EAE9F"/>
    <a:srgbClr val="13B09B"/>
    <a:srgbClr val="0290F8"/>
    <a:srgbClr val="FE59D0"/>
    <a:srgbClr val="F55455"/>
    <a:srgbClr val="FF9732"/>
    <a:srgbClr val="02B64E"/>
    <a:srgbClr val="1B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bd12b6a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bbd12b6a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bbd12b6a4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bbd12b6a44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bc84d0bc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bc84d0bc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bbd12b6a4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bbd12b6a4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bbd12b6a44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bbd12b6a44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bd12b6a44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bd12b6a44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bd12b6a4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bd12b6a4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bd12b6a44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bd12b6a44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bbd12b6a44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bbd12b6a44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bbd12b6a44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bbd12b6a44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bbd12b6a44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bbd12b6a44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0CE58308-CE28-104F-BD4D-D0D6720D129F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65281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0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27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 · Small circui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9785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580550" y="274633"/>
            <a:ext cx="60144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580550" y="1803400"/>
            <a:ext cx="60144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∙"/>
              <a:defRPr sz="22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80584" y="6333135"/>
            <a:ext cx="5487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51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A8BDE-A1E1-EB4C-B477-0E745584C3D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72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7556C-4AC3-284B-AD9A-8B767710BCC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654BB16-93E0-D540-81EC-C67EB55C9BD0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015AB-48B6-0841-8C2F-3B06C22FE444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042123E-1A1C-9D40-9891-C4544610AF2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64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27885-D03B-3045-BF12-C2AA4D092613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C41AA-2C67-FB45-BB8C-49EE29A5CC1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87521-6FF6-464D-B5F9-56FD64F0D6E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3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0B37-01C6-6546-B65D-9DF0B840457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B4F345-9683-8240-8900-AF1247197D27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8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5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41CC19-2F00-0F49-933A-F847E99CEC2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0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  <p:sldLayoutId id="2147483785" r:id="rId16"/>
    <p:sldLayoutId id="2147483786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discard.asp" TargetMode="External"/><Relationship Id="rId3" Type="http://schemas.openxmlformats.org/officeDocument/2006/relationships/hyperlink" Target="https://www.w3schools.com/python/ref_set_add.asp" TargetMode="External"/><Relationship Id="rId7" Type="http://schemas.openxmlformats.org/officeDocument/2006/relationships/hyperlink" Target="https://www.w3schools.com/python/ref_set_difference_update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et_difference.asp" TargetMode="External"/><Relationship Id="rId5" Type="http://schemas.openxmlformats.org/officeDocument/2006/relationships/hyperlink" Target="https://www.w3schools.com/python/ref_set_copy.asp" TargetMode="External"/><Relationship Id="rId10" Type="http://schemas.openxmlformats.org/officeDocument/2006/relationships/hyperlink" Target="https://www.w3schools.com/python/ref_set_intersection_update.asp" TargetMode="External"/><Relationship Id="rId4" Type="http://schemas.openxmlformats.org/officeDocument/2006/relationships/hyperlink" Target="https://www.w3schools.com/python/ref_set_clear.asp" TargetMode="External"/><Relationship Id="rId9" Type="http://schemas.openxmlformats.org/officeDocument/2006/relationships/hyperlink" Target="https://www.w3schools.com/python/ref_set_intersection.asp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set_symmetric_difference.asp" TargetMode="External"/><Relationship Id="rId3" Type="http://schemas.openxmlformats.org/officeDocument/2006/relationships/hyperlink" Target="https://www.w3schools.com/python/ref_set_isdisjoint.asp" TargetMode="External"/><Relationship Id="rId7" Type="http://schemas.openxmlformats.org/officeDocument/2006/relationships/hyperlink" Target="https://www.w3schools.com/python/ref_set_remove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set_pop.asp" TargetMode="External"/><Relationship Id="rId11" Type="http://schemas.openxmlformats.org/officeDocument/2006/relationships/hyperlink" Target="https://www.w3schools.com/python/ref_set_update.asp" TargetMode="External"/><Relationship Id="rId5" Type="http://schemas.openxmlformats.org/officeDocument/2006/relationships/hyperlink" Target="https://www.w3schools.com/python/ref_set_issuperset.asp" TargetMode="External"/><Relationship Id="rId10" Type="http://schemas.openxmlformats.org/officeDocument/2006/relationships/hyperlink" Target="https://www.w3schools.com/python/ref_set_union.asp" TargetMode="External"/><Relationship Id="rId4" Type="http://schemas.openxmlformats.org/officeDocument/2006/relationships/hyperlink" Target="https://www.w3schools.com/python/ref_set_issubset.asp" TargetMode="External"/><Relationship Id="rId9" Type="http://schemas.openxmlformats.org/officeDocument/2006/relationships/hyperlink" Target="https://www.w3schools.com/python/ref_set_symmetric_difference_update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ython/ref_dictionary_keys.asp" TargetMode="External"/><Relationship Id="rId13" Type="http://schemas.openxmlformats.org/officeDocument/2006/relationships/hyperlink" Target="https://www.w3schools.com/python/ref_dictionary_values.asp" TargetMode="External"/><Relationship Id="rId3" Type="http://schemas.openxmlformats.org/officeDocument/2006/relationships/hyperlink" Target="https://www.w3schools.com/python/ref_dictionary_clear.asp" TargetMode="External"/><Relationship Id="rId7" Type="http://schemas.openxmlformats.org/officeDocument/2006/relationships/hyperlink" Target="https://www.w3schools.com/python/ref_dictionary_items.asp" TargetMode="External"/><Relationship Id="rId12" Type="http://schemas.openxmlformats.org/officeDocument/2006/relationships/hyperlink" Target="https://www.w3schools.com/python/ref_dictionary_update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ref_dictionary_get.asp" TargetMode="External"/><Relationship Id="rId11" Type="http://schemas.openxmlformats.org/officeDocument/2006/relationships/hyperlink" Target="https://www.w3schools.com/python/ref_dictionary_setdefault.asp" TargetMode="External"/><Relationship Id="rId5" Type="http://schemas.openxmlformats.org/officeDocument/2006/relationships/hyperlink" Target="https://www.w3schools.com/python/ref_dictionary_fromkeys.asp" TargetMode="External"/><Relationship Id="rId10" Type="http://schemas.openxmlformats.org/officeDocument/2006/relationships/hyperlink" Target="https://www.w3schools.com/python/ref_dictionary_popitem.asp" TargetMode="External"/><Relationship Id="rId4" Type="http://schemas.openxmlformats.org/officeDocument/2006/relationships/hyperlink" Target="https://www.w3schools.com/python/ref_dictionary_copy.asp" TargetMode="External"/><Relationship Id="rId9" Type="http://schemas.openxmlformats.org/officeDocument/2006/relationships/hyperlink" Target="https://www.w3schools.com/python/ref_dictionary_pop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3600" dirty="0"/>
              <a:t>Dictionaries and 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91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Sets: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Dicts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Addressed similar to a list → use [] brackets next to </a:t>
            </a:r>
            <a:r>
              <a:rPr lang="en-US" dirty="0" err="1"/>
              <a:t>dict</a:t>
            </a:r>
            <a:r>
              <a:rPr lang="en-US" dirty="0"/>
              <a:t> variable containing a key to get the “value” </a:t>
            </a:r>
          </a:p>
        </p:txBody>
      </p:sp>
      <p:sp>
        <p:nvSpPr>
          <p:cNvPr id="724" name="Google Shape;724;p91"/>
          <p:cNvSpPr/>
          <p:nvPr/>
        </p:nvSpPr>
        <p:spPr>
          <a:xfrm>
            <a:off x="485166" y="3252606"/>
            <a:ext cx="2974725" cy="8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4870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142"/>
            </a:pP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 = {</a:t>
            </a:r>
            <a:r>
              <a:rPr lang="en-US" sz="1275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75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275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1275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554870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142"/>
            </a:pP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d[</a:t>
            </a:r>
            <a:r>
              <a:rPr lang="en-US" sz="1275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-US" sz="1275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-US" sz="1266" dirty="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endParaRPr lang="en-US" sz="1275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54870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142"/>
            </a:pP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d[</a:t>
            </a:r>
            <a:r>
              <a:rPr lang="en-US" sz="1275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"b"</a:t>
            </a:r>
            <a:r>
              <a:rPr lang="en-US" sz="1275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== </a:t>
            </a:r>
            <a:r>
              <a:rPr lang="en-US" sz="1275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-US" sz="1266" dirty="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  <a:endParaRPr lang="en-US" sz="1275" dirty="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5" name="Google Shape;725;p91"/>
          <p:cNvSpPr/>
          <p:nvPr/>
        </p:nvSpPr>
        <p:spPr>
          <a:xfrm>
            <a:off x="485166" y="1514849"/>
            <a:ext cx="2974725" cy="10835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5385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821"/>
            </a:pP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= {</a:t>
            </a:r>
            <a:r>
              <a:rPr lang="en-US" sz="1266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66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66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555385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821"/>
            </a:pPr>
            <a:r>
              <a:rPr lang="en-US" sz="1266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66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1266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True</a:t>
            </a:r>
          </a:p>
          <a:p>
            <a:pPr marL="555385" lvl="1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90821"/>
            </a:pPr>
            <a:r>
              <a:rPr lang="en-US" sz="1266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66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266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lang="en-US" sz="1266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False</a:t>
            </a:r>
          </a:p>
          <a:p>
            <a:endParaRPr dirty="0"/>
          </a:p>
        </p:txBody>
      </p:sp>
      <p:sp>
        <p:nvSpPr>
          <p:cNvPr id="726" name="Google Shape;726;p91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Getting a Value</a:t>
            </a:r>
          </a:p>
        </p:txBody>
      </p:sp>
      <p:sp>
        <p:nvSpPr>
          <p:cNvPr id="728" name="Google Shape;728;p91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2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</a:t>
            </a:r>
          </a:p>
        </p:txBody>
      </p:sp>
      <p:sp>
        <p:nvSpPr>
          <p:cNvPr id="734" name="Google Shape;734;p92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Translate a handful of Spanish words to English and print the result</a:t>
            </a:r>
          </a:p>
          <a:p>
            <a:r>
              <a:rPr lang="en-US" dirty="0"/>
              <a:t>Hola → hello</a:t>
            </a:r>
          </a:p>
          <a:p>
            <a:r>
              <a:rPr lang="en-US" dirty="0" err="1"/>
              <a:t>Rojo</a:t>
            </a:r>
            <a:r>
              <a:rPr lang="en-US" dirty="0"/>
              <a:t> → red</a:t>
            </a:r>
          </a:p>
          <a:p>
            <a:r>
              <a:rPr lang="en-US" dirty="0" err="1"/>
              <a:t>Naranja</a:t>
            </a:r>
            <a:r>
              <a:rPr lang="en-US" dirty="0"/>
              <a:t> → orange</a:t>
            </a:r>
          </a:p>
          <a:p>
            <a:r>
              <a:rPr lang="en-US" dirty="0"/>
              <a:t>Verde → green</a:t>
            </a:r>
          </a:p>
        </p:txBody>
      </p:sp>
      <p:sp>
        <p:nvSpPr>
          <p:cNvPr id="735" name="Google Shape;735;p92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Challenge Solution</a:t>
            </a:r>
          </a:p>
        </p:txBody>
      </p:sp>
      <p:sp>
        <p:nvSpPr>
          <p:cNvPr id="749" name="Google Shape;749;p94"/>
          <p:cNvSpPr txBox="1">
            <a:spLocks noGrp="1"/>
          </p:cNvSpPr>
          <p:nvPr>
            <p:ph idx="1"/>
          </p:nvPr>
        </p:nvSpPr>
        <p:spPr>
          <a:solidFill>
            <a:srgbClr val="FFFFFF"/>
          </a:solidFill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hola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rojo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naranja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verde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hola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]) # hello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 = 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naranja</a:t>
            </a:r>
            <a:r>
              <a:rPr lang="en-US" sz="1600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]) # orange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50" name="Google Shape;750;p9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Review</a:t>
            </a:r>
          </a:p>
        </p:txBody>
      </p:sp>
      <p:sp>
        <p:nvSpPr>
          <p:cNvPr id="756" name="Google Shape;756;p95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List → stores values </a:t>
            </a:r>
            <a:r>
              <a:rPr lang="en-US" dirty="0">
                <a:latin typeface="Consolas" panose="020B0609020204030204" pitchFamily="49" charset="0"/>
                <a:sym typeface="Courier New"/>
              </a:rPr>
              <a:t>[1, 2, 2, 3, “hello”]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(mutable)</a:t>
            </a:r>
          </a:p>
          <a:p>
            <a:r>
              <a:rPr lang="en-US" dirty="0"/>
              <a:t>Tuple → stores values </a:t>
            </a:r>
            <a:r>
              <a:rPr lang="en-US" dirty="0">
                <a:latin typeface="Consolas" panose="020B0609020204030204" pitchFamily="49" charset="0"/>
                <a:sym typeface="Courier New"/>
              </a:rPr>
              <a:t>(1, 2, 2, 3, “hello”) </a:t>
            </a:r>
            <a:r>
              <a:rPr lang="en-US" dirty="0"/>
              <a:t>(immutable)</a:t>
            </a:r>
          </a:p>
          <a:p>
            <a:r>
              <a:rPr lang="en-US" dirty="0"/>
              <a:t>Set → stores unique values </a:t>
            </a:r>
            <a:r>
              <a:rPr lang="en-US" dirty="0">
                <a:latin typeface="Consolas" panose="020B0609020204030204" pitchFamily="49" charset="0"/>
                <a:sym typeface="Courier New"/>
              </a:rPr>
              <a:t>{1, 2, 3, “hello”}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(mutable, but elements must be immutable) </a:t>
            </a:r>
          </a:p>
          <a:p>
            <a:r>
              <a:rPr lang="en-US" dirty="0"/>
              <a:t>Dictionary → stores values that can be indexed with a key </a:t>
            </a:r>
            <a:r>
              <a:rPr lang="en-US" dirty="0">
                <a:latin typeface="Consolas" panose="020B0609020204030204" pitchFamily="49" charset="0"/>
                <a:sym typeface="Courier New"/>
              </a:rPr>
              <a:t>{1:“a”, 2:“b”}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(mutable, but keys must be immutable)</a:t>
            </a:r>
          </a:p>
        </p:txBody>
      </p:sp>
      <p:sp>
        <p:nvSpPr>
          <p:cNvPr id="757" name="Google Shape;757;p9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and Arvind Seshan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71792"/>
            <a:ext cx="8746864" cy="752706"/>
          </a:xfrm>
        </p:spPr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to create and use dictionaries and sets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4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Sets</a:t>
            </a:r>
          </a:p>
        </p:txBody>
      </p:sp>
      <p:sp>
        <p:nvSpPr>
          <p:cNvPr id="672" name="Google Shape;672;p84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606691" cy="5082601"/>
          </a:xfr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Similar to lists</a:t>
            </a:r>
          </a:p>
          <a:p>
            <a:r>
              <a:rPr lang="en-US" dirty="0"/>
              <a:t>Stores a set of items</a:t>
            </a:r>
          </a:p>
          <a:p>
            <a:r>
              <a:rPr lang="en-US" dirty="0">
                <a:sym typeface="Muli"/>
              </a:rPr>
              <a:t>All items are unique and unordered</a:t>
            </a:r>
          </a:p>
          <a:p>
            <a:pPr lvl="1"/>
            <a:r>
              <a:rPr lang="en-US" dirty="0"/>
              <a:t>You can only place one of any item in a set</a:t>
            </a:r>
          </a:p>
          <a:p>
            <a:pPr lvl="1"/>
            <a:r>
              <a:rPr lang="en-US" dirty="0"/>
              <a:t>There is no order to a set (even if you entered in the items in a certain order)</a:t>
            </a:r>
          </a:p>
          <a:p>
            <a:r>
              <a:rPr lang="en-US" dirty="0"/>
              <a:t>Sets are items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{a, b,...} </a:t>
            </a:r>
            <a:r>
              <a:rPr lang="en-US" dirty="0"/>
              <a:t>brackets</a:t>
            </a:r>
          </a:p>
          <a:p>
            <a:r>
              <a:rPr lang="en-US" dirty="0"/>
              <a:t>You can add to a set using the add method</a:t>
            </a:r>
          </a:p>
        </p:txBody>
      </p:sp>
      <p:sp>
        <p:nvSpPr>
          <p:cNvPr id="670" name="Google Shape;670;p84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lang="en"/>
          </a:p>
        </p:txBody>
      </p:sp>
      <p:sp>
        <p:nvSpPr>
          <p:cNvPr id="673" name="Google Shape;673;p84"/>
          <p:cNvSpPr txBox="1"/>
          <p:nvPr/>
        </p:nvSpPr>
        <p:spPr>
          <a:xfrm>
            <a:off x="5941850" y="1393842"/>
            <a:ext cx="3000000" cy="260177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s1 = set()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do not use {} to initialize empty set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s1.add(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add to a set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s1.add(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print(s1)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s2 = {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set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print(s2) </a:t>
            </a:r>
            <a:r>
              <a:rPr lang="en" sz="1050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note only one 4 is below</a:t>
            </a:r>
            <a:endParaRPr sz="1050" dirty="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05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5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More on sets </a:t>
            </a:r>
          </a:p>
        </p:txBody>
      </p:sp>
      <p:sp>
        <p:nvSpPr>
          <p:cNvPr id="679" name="Google Shape;679;p85"/>
          <p:cNvSpPr txBox="1">
            <a:spLocks noGrp="1"/>
          </p:cNvSpPr>
          <p:nvPr>
            <p:ph idx="1"/>
          </p:nvPr>
        </p:nvSpPr>
        <p:spPr>
          <a:xfrm>
            <a:off x="155088" y="1140006"/>
            <a:ext cx="5246580" cy="5082601"/>
          </a:xfrm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You can find the difference, intersection, union, etc. between sets</a:t>
            </a:r>
          </a:p>
          <a:p>
            <a:r>
              <a:rPr lang="en-US" dirty="0"/>
              <a:t>If you try to add a list to a set, or any other mutable type, the program will crash</a:t>
            </a:r>
          </a:p>
          <a:p>
            <a:r>
              <a:rPr lang="en-US" dirty="0"/>
              <a:t>In general, it is much faster to do lookups on set than on a list due to something called hashing</a:t>
            </a:r>
          </a:p>
          <a:p>
            <a:endParaRPr lang="en-US" dirty="0"/>
          </a:p>
        </p:txBody>
      </p:sp>
      <p:sp>
        <p:nvSpPr>
          <p:cNvPr id="680" name="Google Shape;680;p85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lang="en"/>
          </a:p>
        </p:txBody>
      </p:sp>
      <p:sp>
        <p:nvSpPr>
          <p:cNvPr id="681" name="Google Shape;681;p85"/>
          <p:cNvSpPr txBox="1"/>
          <p:nvPr/>
        </p:nvSpPr>
        <p:spPr>
          <a:xfrm>
            <a:off x="5670575" y="3347226"/>
            <a:ext cx="3000000" cy="15030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print(s2.difference(s1))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print(s2.intersection(s1))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&gt;&gt; s2.add([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5714"/>
              </a:lnSpc>
            </a:pP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TypeError: unhashable type: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'list'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2" name="Google Shape;68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450" y="1182326"/>
            <a:ext cx="2244250" cy="1921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6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Set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5E7D6-13D8-47E7-B16D-ABFF4C03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89" name="Google Shape;689;p86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lang="en"/>
          </a:p>
        </p:txBody>
      </p:sp>
      <p:graphicFrame>
        <p:nvGraphicFramePr>
          <p:cNvPr id="690" name="Google Shape;690;p86"/>
          <p:cNvGraphicFramePr/>
          <p:nvPr>
            <p:extLst>
              <p:ext uri="{D42A27DB-BD31-4B8C-83A1-F6EECF244321}">
                <p14:modId xmlns:p14="http://schemas.microsoft.com/office/powerpoint/2010/main" val="3398649962"/>
              </p:ext>
            </p:extLst>
          </p:nvPr>
        </p:nvGraphicFramePr>
        <p:xfrm>
          <a:off x="350032" y="1863735"/>
          <a:ext cx="8002075" cy="3407541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45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  <a:endParaRPr sz="11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11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add()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Adds an element to the set</a:t>
                      </a:r>
                      <a:endParaRPr sz="11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clear()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all the elements from the set</a:t>
                      </a:r>
                      <a:endParaRPr sz="11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copy()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copy of the set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difference()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set containing the difference between two or more sets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difference_update()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the items in this set that are also included in another, specified set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discard()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 the specified item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intersection()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set, that is the intersection of two other sets</a:t>
                      </a:r>
                      <a:endParaRPr sz="11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intersection_update()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the items in this set that are not present in other, specified set(s)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91" name="Google Shape;691;p86"/>
          <p:cNvSpPr txBox="1"/>
          <p:nvPr/>
        </p:nvSpPr>
        <p:spPr>
          <a:xfrm>
            <a:off x="271175" y="5410076"/>
            <a:ext cx="336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>
                <a:highlight>
                  <a:srgbClr val="FFFF00"/>
                </a:highlight>
                <a:latin typeface="Muli"/>
                <a:ea typeface="Muli"/>
                <a:cs typeface="Muli"/>
                <a:sym typeface="Muli"/>
              </a:rPr>
              <a:t>Highlighted ones are most important</a:t>
            </a:r>
            <a:endParaRPr>
              <a:highlight>
                <a:srgbClr val="FFFF00"/>
              </a:highlight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87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Set Methods Cont.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38FF22-C928-4647-B9D5-43F7E3CF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97" name="Google Shape;697;p87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lang="en"/>
          </a:p>
        </p:txBody>
      </p:sp>
      <p:graphicFrame>
        <p:nvGraphicFramePr>
          <p:cNvPr id="698" name="Google Shape;698;p87"/>
          <p:cNvGraphicFramePr/>
          <p:nvPr>
            <p:extLst>
              <p:ext uri="{D42A27DB-BD31-4B8C-83A1-F6EECF244321}">
                <p14:modId xmlns:p14="http://schemas.microsoft.com/office/powerpoint/2010/main" val="664433044"/>
              </p:ext>
            </p:extLst>
          </p:nvPr>
        </p:nvGraphicFramePr>
        <p:xfrm>
          <a:off x="354557" y="1886753"/>
          <a:ext cx="7729450" cy="320592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237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isdisjoint()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whether two sets have a intersection or not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issubset()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whether another set contains this set or not</a:t>
                      </a:r>
                      <a:endParaRPr sz="11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issuperset()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whether this set contains another set or not</a:t>
                      </a:r>
                      <a:endParaRPr sz="11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pop()</a:t>
                      </a:r>
                      <a:endParaRPr sz="1150" u="sng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an element from the set</a:t>
                      </a:r>
                      <a:endParaRPr sz="115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remove()</a:t>
                      </a:r>
                      <a:endParaRPr sz="1150" u="sng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the specified element</a:t>
                      </a:r>
                      <a:endParaRPr sz="11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symmetric_difference()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set with the symmetric differences of two sets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symmetric_difference_update()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inserts the symmetric differences from this set and another</a:t>
                      </a:r>
                      <a:endParaRPr sz="11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union()</a:t>
                      </a:r>
                      <a:endParaRPr sz="11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 a set containing the union of sets</a:t>
                      </a:r>
                      <a:endParaRPr sz="11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update()</a:t>
                      </a:r>
                      <a:endParaRPr sz="11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Update the set with the union of this set and others</a:t>
                      </a:r>
                      <a:endParaRPr sz="11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8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Copying Sets</a:t>
            </a:r>
          </a:p>
        </p:txBody>
      </p:sp>
      <p:sp>
        <p:nvSpPr>
          <p:cNvPr id="704" name="Google Shape;704;p88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dirty="0"/>
              <a:t>Just like 1d lists, use the copy method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s1 = {1, 2, 3}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s2 = s1.copy()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Sets are also mutable, like lists, so you need to be careful when doing something like </a:t>
            </a:r>
            <a:r>
              <a:rPr lang="en-US" dirty="0">
                <a:sym typeface="Courier New"/>
              </a:rPr>
              <a:t>s1=s2</a:t>
            </a:r>
          </a:p>
        </p:txBody>
      </p:sp>
      <p:sp>
        <p:nvSpPr>
          <p:cNvPr id="705" name="Google Shape;705;p88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89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Dictionaries</a:t>
            </a:r>
          </a:p>
        </p:txBody>
      </p:sp>
      <p:sp>
        <p:nvSpPr>
          <p:cNvPr id="711" name="Google Shape;711;p89"/>
          <p:cNvSpPr txBox="1">
            <a:spLocks noGrp="1"/>
          </p:cNvSpPr>
          <p:nvPr>
            <p:ph idx="1"/>
          </p:nvPr>
        </p:nvSpPr>
        <p:spPr/>
        <p:txBody>
          <a:bodyPr spcFirstLastPara="1" vert="horz" wrap="square" lIns="0" tIns="0" rIns="0" bIns="0" rtlCol="0" anchor="t" anchorCtr="0">
            <a:normAutofit/>
          </a:bodyPr>
          <a:lstStyle/>
          <a:p>
            <a:r>
              <a:rPr lang="en-US" dirty="0"/>
              <a:t>Think like an English dictionary</a:t>
            </a:r>
          </a:p>
          <a:p>
            <a:pPr lvl="1"/>
            <a:r>
              <a:rPr lang="en-US" dirty="0"/>
              <a:t>Matches something to a definition</a:t>
            </a:r>
          </a:p>
          <a:p>
            <a:r>
              <a:rPr lang="en-US" dirty="0"/>
              <a:t>Defined using {} braces and : colons</a:t>
            </a:r>
          </a:p>
          <a:p>
            <a:pPr lvl="1"/>
            <a:r>
              <a:rPr lang="en-US" dirty="0"/>
              <a:t>Format for each element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item:definition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→ typically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 = 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hello":"a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greeting",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red":"a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color"}</a:t>
            </a:r>
          </a:p>
          <a:p>
            <a:r>
              <a:rPr lang="en-US" dirty="0"/>
              <a:t>The keys/items (e.g. “hello”) must be unique, but many keys can have the same definition</a:t>
            </a:r>
          </a:p>
          <a:p>
            <a:r>
              <a:rPr lang="en-US" dirty="0"/>
              <a:t>Keys can be any immutable data type (e.g. int, str)</a:t>
            </a:r>
          </a:p>
          <a:p>
            <a:r>
              <a:rPr lang="en-US" dirty="0"/>
              <a:t>Values/definitions can be anything, (e.g. int, list, None)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</a:t>
            </a:r>
            <a:r>
              <a:rPr lang="en-US" dirty="0">
                <a:sym typeface="Courier New"/>
              </a:rPr>
              <a:t> </a:t>
            </a:r>
            <a:r>
              <a:rPr lang="en-US" dirty="0"/>
              <a:t>to copy a dictionary (</a:t>
            </a:r>
            <a:r>
              <a:rPr lang="en-US" dirty="0" err="1"/>
              <a:t>dicts</a:t>
            </a:r>
            <a:r>
              <a:rPr lang="en-US" dirty="0"/>
              <a:t> are mutable)</a:t>
            </a:r>
          </a:p>
        </p:txBody>
      </p:sp>
      <p:sp>
        <p:nvSpPr>
          <p:cNvPr id="712" name="Google Shape;712;p89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0"/>
          <p:cNvSpPr txBox="1">
            <a:spLocks noGrp="1"/>
          </p:cNvSpPr>
          <p:nvPr>
            <p:ph type="title"/>
          </p:nvPr>
        </p:nvSpPr>
        <p:spPr/>
        <p:txBody>
          <a:bodyPr spcFirstLastPara="1" vert="horz" wrap="square" lIns="0" tIns="0" rIns="0" bIns="0" rtlCol="0" anchor="b" anchorCtr="0">
            <a:noAutofit/>
          </a:bodyPr>
          <a:lstStyle/>
          <a:p>
            <a:r>
              <a:rPr lang="en-US"/>
              <a:t>Dictionary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F950F-A3AC-4EE1-AE0D-D8A7FD6B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highlighted ones are the most important</a:t>
            </a:r>
          </a:p>
        </p:txBody>
      </p:sp>
      <p:sp>
        <p:nvSpPr>
          <p:cNvPr id="718" name="Google Shape;718;p90"/>
          <p:cNvSpPr txBox="1">
            <a:spLocks noGrp="1"/>
          </p:cNvSpPr>
          <p:nvPr>
            <p:ph type="sldNum" sz="quarter" idx="12"/>
          </p:nvPr>
        </p:nvSpPr>
        <p:spPr/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lang="en"/>
          </a:p>
        </p:txBody>
      </p:sp>
      <p:graphicFrame>
        <p:nvGraphicFramePr>
          <p:cNvPr id="719" name="Google Shape;719;p90"/>
          <p:cNvGraphicFramePr/>
          <p:nvPr>
            <p:extLst>
              <p:ext uri="{D42A27DB-BD31-4B8C-83A1-F6EECF244321}">
                <p14:modId xmlns:p14="http://schemas.microsoft.com/office/powerpoint/2010/main" val="1680507086"/>
              </p:ext>
            </p:extLst>
          </p:nvPr>
        </p:nvGraphicFramePr>
        <p:xfrm>
          <a:off x="315326" y="1565188"/>
          <a:ext cx="8002075" cy="3931349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</a:tblPr>
              <a:tblGrid>
                <a:gridCol w="1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  <a:endParaRPr sz="9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  <a:endParaRPr sz="950" b="1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3"/>
                        </a:rPr>
                        <a:t>clear()</a:t>
                      </a:r>
                      <a:endParaRPr sz="9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all the elements from the dictionary</a:t>
                      </a:r>
                      <a:endParaRPr sz="9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4"/>
                        </a:rPr>
                        <a:t>copy()</a:t>
                      </a:r>
                      <a:endParaRPr sz="9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dirty="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copy of the dictionary</a:t>
                      </a:r>
                      <a:endParaRPr sz="950" dirty="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5"/>
                        </a:rPr>
                        <a:t>fromkeys()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dictionary with the specified keys and value</a:t>
                      </a:r>
                      <a:endParaRPr sz="9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6"/>
                        </a:rPr>
                        <a:t>get()</a:t>
                      </a:r>
                      <a:endParaRPr sz="950" u="sng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highlight>
                            <a:srgbClr val="FFFF00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value of the specified key</a:t>
                      </a:r>
                      <a:endParaRPr sz="950">
                        <a:highlight>
                          <a:srgbClr val="FFFF00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7"/>
                        </a:rPr>
                        <a:t>items()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list containing a tuple for each key value pair</a:t>
                      </a:r>
                      <a:endParaRPr sz="9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8"/>
                        </a:rPr>
                        <a:t>keys()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list containing the dictionary's keys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9"/>
                        </a:rPr>
                        <a:t>pop()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the element with the specified key</a:t>
                      </a:r>
                      <a:endParaRPr sz="9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0"/>
                        </a:rPr>
                        <a:t>popitem()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Removes the last inserted key-value pair</a:t>
                      </a:r>
                      <a:endParaRPr sz="9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1"/>
                        </a:rPr>
                        <a:t>setdefault()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the value of the specified key. If the key does not exist: insert the key, with the specified value</a:t>
                      </a:r>
                      <a:endParaRPr sz="9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2"/>
                        </a:rPr>
                        <a:t>update()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Updates the dictionary with the specified key-value pairs</a:t>
                      </a:r>
                      <a:endParaRPr sz="95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u="sng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  <a:hlinkClick r:id="rId13"/>
                        </a:rPr>
                        <a:t>values()</a:t>
                      </a:r>
                      <a:endParaRPr sz="950" u="sng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dirty="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Returns a list of all the values in the dictionary</a:t>
                      </a: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50" dirty="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1747</TotalTime>
  <Words>1137</Words>
  <Application>Microsoft Macintosh PowerPoint</Application>
  <PresentationFormat>On-screen Show (4:3)</PresentationFormat>
  <Paragraphs>163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Gill Sans MT</vt:lpstr>
      <vt:lpstr>Helvetica Neue</vt:lpstr>
      <vt:lpstr>Muli</vt:lpstr>
      <vt:lpstr>Verdana</vt:lpstr>
      <vt:lpstr>Wingdings 2</vt:lpstr>
      <vt:lpstr>Dividend</vt:lpstr>
      <vt:lpstr>Dictionaries and sets</vt:lpstr>
      <vt:lpstr>Lesson Objectives</vt:lpstr>
      <vt:lpstr>Sets</vt:lpstr>
      <vt:lpstr>More on sets </vt:lpstr>
      <vt:lpstr>Set Methods</vt:lpstr>
      <vt:lpstr>Set Methods Cont.</vt:lpstr>
      <vt:lpstr>Copying Sets</vt:lpstr>
      <vt:lpstr>Dictionaries</vt:lpstr>
      <vt:lpstr>Dictionary Methods</vt:lpstr>
      <vt:lpstr>Getting a Value</vt:lpstr>
      <vt:lpstr>Challenge</vt:lpstr>
      <vt:lpstr>Challenge Solution</vt:lpstr>
      <vt:lpstr>Review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201</cp:revision>
  <dcterms:created xsi:type="dcterms:W3CDTF">2016-07-04T02:35:12Z</dcterms:created>
  <dcterms:modified xsi:type="dcterms:W3CDTF">2021-08-13T21:25:22Z</dcterms:modified>
</cp:coreProperties>
</file>