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350" r:id="rId4"/>
    <p:sldId id="351" r:id="rId5"/>
    <p:sldId id="352" r:id="rId6"/>
    <p:sldId id="353" r:id="rId7"/>
    <p:sldId id="354" r:id="rId8"/>
    <p:sldId id="35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6"/>
    <a:srgbClr val="FFD500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0" d="100"/>
          <a:sy n="120" d="100"/>
        </p:scale>
        <p:origin x="81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be3badb9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be3badb9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be3badb9b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be3badb9b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be3badb9b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be3badb9b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be3badb9b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be3badb9b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be3badb9b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be3badb9b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be3badb9b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be3badb9b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600"/>
              <a:t>Recursion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71792"/>
            <a:ext cx="8746864" cy="752706"/>
          </a:xfrm>
        </p:spPr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create recursive functions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08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Intro to Recursion</a:t>
            </a:r>
          </a:p>
        </p:txBody>
      </p:sp>
      <p:sp>
        <p:nvSpPr>
          <p:cNvPr id="849" name="Google Shape;849;p108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/>
              <a:t>Definition  recursion (n): </a:t>
            </a:r>
          </a:p>
          <a:p>
            <a:pPr lvl="1"/>
            <a:r>
              <a:rPr lang="en-US"/>
              <a:t>see recursion </a:t>
            </a:r>
          </a:p>
          <a:p>
            <a:r>
              <a:rPr lang="en-US"/>
              <a:t>The definition refers to itself </a:t>
            </a:r>
            <a:br>
              <a:rPr lang="en-US"/>
            </a:br>
            <a:r>
              <a:rPr lang="en-US"/>
              <a:t>(like a loop)</a:t>
            </a:r>
          </a:p>
          <a:p>
            <a:r>
              <a:rPr lang="en-US"/>
              <a:t>Some famous examples are:</a:t>
            </a:r>
          </a:p>
          <a:p>
            <a:pPr lvl="1"/>
            <a:r>
              <a:rPr lang="en-US"/>
              <a:t>Fibonacci series: </a:t>
            </a:r>
          </a:p>
          <a:p>
            <a:pPr lvl="1"/>
            <a:r>
              <a:rPr lang="en-US"/>
              <a:t>Factorial:</a:t>
            </a:r>
          </a:p>
          <a:p>
            <a:r>
              <a:rPr lang="en-US"/>
              <a:t>In Python: a function that calls itself</a:t>
            </a:r>
          </a:p>
        </p:txBody>
      </p:sp>
      <p:sp>
        <p:nvSpPr>
          <p:cNvPr id="847" name="Google Shape;847;p108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pic>
        <p:nvPicPr>
          <p:cNvPr id="850" name="Google Shape;850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468" y="1140006"/>
            <a:ext cx="2975738" cy="15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108"/>
          <p:cNvPicPr preferRelativeResize="0"/>
          <p:nvPr/>
        </p:nvPicPr>
        <p:blipFill>
          <a:blip r:embed="rId4">
            <a:alphaModFix/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6049" y="3031394"/>
            <a:ext cx="2300324" cy="2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108"/>
          <p:cNvPicPr preferRelativeResize="0"/>
          <p:nvPr/>
        </p:nvPicPr>
        <p:blipFill>
          <a:blip r:embed="rId6">
            <a:alphaModFix/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4882" y="3406579"/>
            <a:ext cx="2230450" cy="3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08"/>
          <p:cNvSpPr txBox="1"/>
          <p:nvPr/>
        </p:nvSpPr>
        <p:spPr>
          <a:xfrm>
            <a:off x="5078803" y="2895502"/>
            <a:ext cx="364859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i="1" dirty="0">
                <a:latin typeface="Muli"/>
                <a:ea typeface="Muli"/>
                <a:cs typeface="Muli"/>
                <a:sym typeface="Muli"/>
              </a:rPr>
              <a:t>1, 1, 2, 3, 5, 8, 13, …..</a:t>
            </a:r>
            <a:endParaRPr i="1" dirty="0">
              <a:latin typeface="Muli"/>
              <a:ea typeface="Muli"/>
              <a:cs typeface="Muli"/>
              <a:sym typeface="Muli"/>
            </a:endParaRPr>
          </a:p>
          <a:p>
            <a:pPr>
              <a:lnSpc>
                <a:spcPct val="150000"/>
              </a:lnSpc>
            </a:pPr>
            <a:r>
              <a:rPr lang="en" i="1" dirty="0">
                <a:latin typeface="Muli"/>
                <a:ea typeface="Muli"/>
                <a:cs typeface="Muli"/>
                <a:sym typeface="Muli"/>
              </a:rPr>
              <a:t>5! = 5*(4*(3*(2*(1)))) = 120</a:t>
            </a:r>
            <a:endParaRPr i="1" dirty="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9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Programming a Recursive Function</a:t>
            </a:r>
          </a:p>
        </p:txBody>
      </p:sp>
      <p:sp>
        <p:nvSpPr>
          <p:cNvPr id="859" name="Google Shape;859;p109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There are two parts to recursion:</a:t>
            </a:r>
          </a:p>
          <a:p>
            <a:pPr lvl="1"/>
            <a:r>
              <a:rPr lang="en-US"/>
              <a:t>The base case → a known case</a:t>
            </a:r>
          </a:p>
          <a:p>
            <a:pPr lvl="2"/>
            <a:r>
              <a:rPr lang="en-US"/>
              <a:t>Sometimes there are multiple base cases</a:t>
            </a:r>
          </a:p>
          <a:p>
            <a:pPr lvl="1"/>
            <a:r>
              <a:rPr lang="en-US"/>
              <a:t>The recursive case → everything else</a:t>
            </a:r>
          </a:p>
          <a:p>
            <a:endParaRPr lang="en-US"/>
          </a:p>
        </p:txBody>
      </p:sp>
      <p:sp>
        <p:nvSpPr>
          <p:cNvPr id="860" name="Google Shape;860;p109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sp>
        <p:nvSpPr>
          <p:cNvPr id="861" name="Google Shape;861;p109"/>
          <p:cNvSpPr txBox="1"/>
          <p:nvPr/>
        </p:nvSpPr>
        <p:spPr>
          <a:xfrm>
            <a:off x="580550" y="4081725"/>
            <a:ext cx="6200400" cy="12899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(this </a:t>
            </a:r>
            <a:r>
              <a:rPr lang="en" sz="1200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the base case):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something non-recursive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>
              <a:lnSpc>
                <a:spcPct val="142857"/>
              </a:lnSpc>
              <a:spcAft>
                <a:spcPts val="800"/>
              </a:spcAft>
            </a:pP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something recursive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10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Recursion: Factorial</a:t>
            </a:r>
          </a:p>
        </p:txBody>
      </p:sp>
      <p:sp>
        <p:nvSpPr>
          <p:cNvPr id="867" name="Google Shape;867;p110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Base Case: </a:t>
            </a:r>
            <a:r>
              <a:rPr lang="en-US" dirty="0">
                <a:sym typeface="Courier New"/>
              </a:rPr>
              <a:t>factorial(1) = 1</a:t>
            </a:r>
            <a:r>
              <a:rPr lang="en-US" dirty="0"/>
              <a:t>  (i.e. 1! = 1)</a:t>
            </a:r>
          </a:p>
          <a:p>
            <a:r>
              <a:rPr lang="en-US" dirty="0"/>
              <a:t>Recursive case: return </a:t>
            </a:r>
            <a:r>
              <a:rPr lang="en-US" dirty="0">
                <a:sym typeface="Courier New"/>
              </a:rPr>
              <a:t>n*(factorial(n-1))</a:t>
            </a:r>
          </a:p>
          <a:p>
            <a:endParaRPr lang="en-US" dirty="0">
              <a:sym typeface="Courier New"/>
            </a:endParaRPr>
          </a:p>
        </p:txBody>
      </p:sp>
      <p:sp>
        <p:nvSpPr>
          <p:cNvPr id="868" name="Google Shape;868;p110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869" name="Google Shape;869;p110"/>
          <p:cNvSpPr txBox="1"/>
          <p:nvPr/>
        </p:nvSpPr>
        <p:spPr>
          <a:xfrm>
            <a:off x="902510" y="3061957"/>
            <a:ext cx="5457900" cy="175429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factorial(n):</a:t>
            </a: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lang="en" sz="12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n*factorial(n-</a:t>
            </a:r>
            <a:r>
              <a:rPr lang="en" sz="12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11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Recursion: Fibonacci</a:t>
            </a:r>
          </a:p>
        </p:txBody>
      </p:sp>
      <p:sp>
        <p:nvSpPr>
          <p:cNvPr id="875" name="Google Shape;875;p111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Base Case 1: </a:t>
            </a:r>
            <a:r>
              <a:rPr lang="en-US">
                <a:sym typeface="Courier New"/>
              </a:rPr>
              <a:t>fibonacci(1) = 1</a:t>
            </a:r>
            <a:r>
              <a:rPr lang="en-US"/>
              <a:t>  </a:t>
            </a:r>
          </a:p>
          <a:p>
            <a:r>
              <a:rPr lang="en-US"/>
              <a:t>Base Case 2: </a:t>
            </a:r>
            <a:r>
              <a:rPr lang="en-US">
                <a:sym typeface="Courier New"/>
              </a:rPr>
              <a:t>fibonacci(2) = 1</a:t>
            </a:r>
            <a:r>
              <a:rPr lang="en-US"/>
              <a:t>  </a:t>
            </a:r>
          </a:p>
          <a:p>
            <a:r>
              <a:rPr lang="en-US"/>
              <a:t>Recursive case: return </a:t>
            </a:r>
            <a:r>
              <a:rPr lang="en-US">
                <a:sym typeface="Courier New"/>
              </a:rPr>
              <a:t>fibonacci(n-1)+fibonacci(n-2)</a:t>
            </a:r>
          </a:p>
          <a:p>
            <a:endParaRPr lang="en-US">
              <a:sym typeface="Courier New"/>
            </a:endParaRPr>
          </a:p>
        </p:txBody>
      </p:sp>
      <p:sp>
        <p:nvSpPr>
          <p:cNvPr id="876" name="Google Shape;876;p111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877" name="Google Shape;877;p111"/>
          <p:cNvSpPr txBox="1"/>
          <p:nvPr/>
        </p:nvSpPr>
        <p:spPr>
          <a:xfrm>
            <a:off x="750330" y="3371328"/>
            <a:ext cx="5327100" cy="172281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fibonacci(n):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fibonacci(n-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+ fibonacci(n-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Challenge: Pell sequence</a:t>
            </a:r>
          </a:p>
        </p:txBody>
      </p:sp>
      <p:sp>
        <p:nvSpPr>
          <p:cNvPr id="883" name="Google Shape;883;p112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Create a recursive function to get the nth value in the Pell sequence</a:t>
            </a:r>
          </a:p>
          <a:p>
            <a:r>
              <a:rPr lang="en-US" dirty="0"/>
              <a:t>The Pell sequence is 0, 1, 2, 5, 12, 29, 70, 169, 408, 985, ……</a:t>
            </a:r>
          </a:p>
          <a:p>
            <a:r>
              <a:rPr lang="en-US" dirty="0"/>
              <a:t>Mathematically, it is defined as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 the 5</a:t>
            </a:r>
            <a:r>
              <a:rPr lang="en-US" baseline="30000" dirty="0"/>
              <a:t>th</a:t>
            </a:r>
            <a:r>
              <a:rPr lang="en-US" dirty="0"/>
              <a:t> PELL number to the light matrix</a:t>
            </a:r>
          </a:p>
          <a:p>
            <a:endParaRPr lang="en-US" dirty="0"/>
          </a:p>
        </p:txBody>
      </p:sp>
      <p:sp>
        <p:nvSpPr>
          <p:cNvPr id="884" name="Google Shape;884;p112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pic>
        <p:nvPicPr>
          <p:cNvPr id="885" name="Google Shape;885;p112"/>
          <p:cNvPicPr preferRelativeResize="0"/>
          <p:nvPr/>
        </p:nvPicPr>
        <p:blipFill>
          <a:blip r:embed="rId3">
            <a:alphaModFix/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0871" y="2529551"/>
            <a:ext cx="4859726" cy="4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13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 Solution</a:t>
            </a:r>
          </a:p>
        </p:txBody>
      </p:sp>
      <p:sp>
        <p:nvSpPr>
          <p:cNvPr id="891" name="Google Shape;891;p113"/>
          <p:cNvSpPr txBox="1"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PELL(n):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(n==</a:t>
            </a:r>
            <a:r>
              <a:rPr lang="en-US" sz="180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(n==</a:t>
            </a:r>
            <a:r>
              <a:rPr lang="en-US" sz="180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*PELL(n-</a:t>
            </a:r>
            <a:r>
              <a:rPr lang="en-US" sz="180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)+PELL(n-</a:t>
            </a:r>
            <a:r>
              <a:rPr lang="en-US" sz="180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hub.light_matrix.write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(PELL(5))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92" name="Google Shape;892;p113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1757</TotalTime>
  <Words>486</Words>
  <Application>Microsoft Office PowerPoint</Application>
  <PresentationFormat>On-screen Show (4:3)</PresentationFormat>
  <Paragraphs>76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Wingdings 2</vt:lpstr>
      <vt:lpstr>Dividend</vt:lpstr>
      <vt:lpstr>Recursion</vt:lpstr>
      <vt:lpstr>Lesson Objectives</vt:lpstr>
      <vt:lpstr>Intro to Recursion</vt:lpstr>
      <vt:lpstr>Programming a Recursive Function</vt:lpstr>
      <vt:lpstr>Recursion: Factorial</vt:lpstr>
      <vt:lpstr>Recursion: Fibonacci</vt:lpstr>
      <vt:lpstr>Challenge: Pell sequence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216</cp:revision>
  <dcterms:created xsi:type="dcterms:W3CDTF">2016-07-04T02:35:12Z</dcterms:created>
  <dcterms:modified xsi:type="dcterms:W3CDTF">2021-08-12T23:16:37Z</dcterms:modified>
</cp:coreProperties>
</file>