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2"/>
  </p:notesMasterIdLst>
  <p:handoutMasterIdLst>
    <p:handoutMasterId r:id="rId13"/>
  </p:handoutMasterIdLst>
  <p:sldIdLst>
    <p:sldId id="275" r:id="rId2"/>
    <p:sldId id="257" r:id="rId3"/>
    <p:sldId id="287" r:id="rId4"/>
    <p:sldId id="271" r:id="rId5"/>
    <p:sldId id="290" r:id="rId6"/>
    <p:sldId id="291" r:id="rId7"/>
    <p:sldId id="292" r:id="rId8"/>
    <p:sldId id="288" r:id="rId9"/>
    <p:sldId id="289" r:id="rId10"/>
    <p:sldId id="29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82" d="100"/>
          <a:sy n="82" d="100"/>
        </p:scale>
        <p:origin x="97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ubtitle 1">
            <a:extLst>
              <a:ext uri="{FF2B5EF4-FFF2-40B4-BE49-F238E27FC236}">
                <a16:creationId xmlns=""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b="1" dirty="0" smtClean="0"/>
              <a:t>УРОКИ ПО </a:t>
            </a:r>
            <a:r>
              <a:rPr lang="en-US" sz="3200" b="1" dirty="0" smtClean="0"/>
              <a:t>SPIKE PRIME</a:t>
            </a:r>
            <a:endParaRPr lang="en-US" sz="3200" b="1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=""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=""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=""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=""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=""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2295691"/>
            <a:ext cx="5815852" cy="1504844"/>
          </a:xfrm>
        </p:spPr>
        <p:txBody>
          <a:bodyPr>
            <a:normAutofit/>
          </a:bodyPr>
          <a:lstStyle/>
          <a:p>
            <a:r>
              <a:rPr lang="ru-RU" sz="3200" b="1" dirty="0"/>
              <a:t>Просмотр значений </a:t>
            </a:r>
            <a:r>
              <a:rPr lang="ru-RU" sz="3200" b="1" dirty="0" smtClean="0"/>
              <a:t>датчиков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058605" y="737053"/>
            <a:ext cx="29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By the Makers of EV3Lessons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211BF9D1-6614-46BD-A5B9-F242E4ED3910}"/>
              </a:ext>
            </a:extLst>
          </p:cNvPr>
          <p:cNvSpPr txBox="1">
            <a:spLocks/>
          </p:cNvSpPr>
          <p:nvPr/>
        </p:nvSpPr>
        <p:spPr>
          <a:xfrm>
            <a:off x="316712" y="3800535"/>
            <a:ext cx="5741894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cap="all" dirty="0">
                <a:solidFill>
                  <a:schemeClr val="accent2"/>
                </a:solidFill>
              </a:rPr>
              <a:t>By </a:t>
            </a:r>
            <a:r>
              <a:rPr lang="en-US" sz="1600" cap="all" dirty="0" err="1">
                <a:solidFill>
                  <a:schemeClr val="accent2"/>
                </a:solidFill>
              </a:rPr>
              <a:t>sanjay</a:t>
            </a:r>
            <a:r>
              <a:rPr lang="en-US" sz="1600" cap="all" dirty="0">
                <a:solidFill>
                  <a:schemeClr val="accent2"/>
                </a:solidFill>
              </a:rPr>
              <a:t> and </a:t>
            </a:r>
            <a:r>
              <a:rPr lang="en-US" sz="1600" cap="all" dirty="0" err="1">
                <a:solidFill>
                  <a:schemeClr val="accent2"/>
                </a:solidFill>
              </a:rPr>
              <a:t>Arvind</a:t>
            </a:r>
            <a:r>
              <a:rPr lang="en-US" sz="1600" cap="all" dirty="0">
                <a:solidFill>
                  <a:schemeClr val="accent2"/>
                </a:solidFill>
              </a:rPr>
              <a:t> </a:t>
            </a:r>
            <a:r>
              <a:rPr lang="en-US" sz="1600" cap="all" dirty="0" err="1">
                <a:solidFill>
                  <a:schemeClr val="accent2"/>
                </a:solidFill>
              </a:rPr>
              <a:t>Seshan</a:t>
            </a:r>
            <a:endParaRPr lang="en-US" sz="1600" cap="al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Цель </a:t>
            </a:r>
            <a:r>
              <a:rPr lang="ru-RU" b="1" dirty="0"/>
              <a:t>Урока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u-RU" dirty="0" smtClean="0"/>
              <a:t>Узнаем, </a:t>
            </a:r>
            <a:r>
              <a:rPr lang="ru-RU" dirty="0"/>
              <a:t>как просмотреть значения датчиков на SPIKE </a:t>
            </a:r>
            <a:r>
              <a:rPr lang="ru-RU" dirty="0" err="1" smtClean="0"/>
              <a:t>Prime</a:t>
            </a:r>
            <a:r>
              <a:rPr lang="ru-RU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648567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</a:t>
            </a:r>
            <a:r>
              <a:rPr lang="ru-RU" dirty="0"/>
              <a:t> Переведено и адаптировано </a:t>
            </a:r>
            <a:r>
              <a:rPr lang="en-US" dirty="0"/>
              <a:t>@vladik.bo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676" y="2052103"/>
            <a:ext cx="6322957" cy="88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D41296-16BA-436E-A42E-41630A19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Зачем вам нужны ЗНАЧЕНИЯ ДАТЧИКОВ?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0543C7-4DE9-409A-AA50-34E4D33C0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Значения датчиков могут </a:t>
            </a:r>
            <a:r>
              <a:rPr lang="ru-RU" sz="2000" dirty="0" smtClean="0"/>
              <a:t>:</a:t>
            </a:r>
            <a:endParaRPr lang="en-US" sz="2000" dirty="0"/>
          </a:p>
          <a:p>
            <a:pPr lvl="1"/>
            <a:r>
              <a:rPr lang="ru-RU" sz="2000" dirty="0"/>
              <a:t>Использоваться, чтобы помочь программе быть </a:t>
            </a:r>
            <a:r>
              <a:rPr lang="ru-RU" sz="2000" dirty="0" smtClean="0"/>
              <a:t>полезнее (не </a:t>
            </a:r>
            <a:r>
              <a:rPr lang="ru-RU" sz="2000" dirty="0" smtClean="0"/>
              <a:t>угадывать).</a:t>
            </a:r>
            <a:endParaRPr lang="ru-RU" sz="2000" dirty="0"/>
          </a:p>
          <a:p>
            <a:pPr lvl="1"/>
            <a:r>
              <a:rPr lang="ru-RU" sz="2000" dirty="0"/>
              <a:t>Использоваться, чтобы помочь программе быть точной.</a:t>
            </a:r>
          </a:p>
          <a:p>
            <a:pPr lvl="1"/>
            <a:r>
              <a:rPr lang="ru-RU" sz="2000" dirty="0"/>
              <a:t>Использоваться для отладки кода, а также для выявления </a:t>
            </a:r>
            <a:r>
              <a:rPr lang="ru-RU" sz="2000" dirty="0" smtClean="0"/>
              <a:t>проблем и ошибок.</a:t>
            </a:r>
            <a:endParaRPr lang="en-US" sz="2000" dirty="0"/>
          </a:p>
          <a:p>
            <a:r>
              <a:rPr lang="ru-RU" sz="2000" dirty="0"/>
              <a:t>У SPIKE </a:t>
            </a:r>
            <a:r>
              <a:rPr lang="ru-RU" sz="2000" dirty="0" err="1"/>
              <a:t>Prime</a:t>
            </a:r>
            <a:r>
              <a:rPr lang="ru-RU" sz="2000" dirty="0"/>
              <a:t> нет экрана, но вы можете просматривать значения датчиков с помощью Панели Управления </a:t>
            </a:r>
            <a:r>
              <a:rPr lang="ru-RU" sz="2000" dirty="0" err="1" smtClean="0"/>
              <a:t>Хаба</a:t>
            </a:r>
            <a:r>
              <a:rPr lang="ru-RU" sz="2000" dirty="0"/>
              <a:t>.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CAADCCE-5FED-4FA7-B948-446140EF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231709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</a:t>
            </a:r>
            <a:r>
              <a:rPr lang="ru-RU" dirty="0"/>
              <a:t> Переведено и адаптировано </a:t>
            </a:r>
            <a:r>
              <a:rPr lang="en-US" dirty="0"/>
              <a:t>@vladik.bo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C10D923-EEB5-4C1B-BBE3-481C0515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2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 должны быть подключены к </a:t>
            </a:r>
            <a:r>
              <a:rPr lang="ru-RU" b="1" dirty="0" err="1"/>
              <a:t>хабу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42080" y="1242219"/>
            <a:ext cx="5042427" cy="2756736"/>
          </a:xfrm>
        </p:spPr>
        <p:txBody>
          <a:bodyPr>
            <a:normAutofit/>
          </a:bodyPr>
          <a:lstStyle/>
          <a:p>
            <a:r>
              <a:rPr lang="ru-RU" dirty="0"/>
              <a:t>Для просмотра любых значения датчиков необходимо сначала подключиться к </a:t>
            </a:r>
            <a:r>
              <a:rPr lang="ru-RU" dirty="0" err="1" smtClean="0"/>
              <a:t>Хабу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191367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</a:t>
            </a:r>
            <a:r>
              <a:rPr lang="ru-RU" dirty="0"/>
              <a:t> Переведено и адаптировано </a:t>
            </a:r>
            <a:r>
              <a:rPr lang="en-US" dirty="0"/>
              <a:t>@vladik.bo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="" xmlns:a16="http://schemas.microsoft.com/office/drawing/2014/main" id="{D318FC27-407A-4F8C-85FE-2F82CAB1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603" y="3781610"/>
            <a:ext cx="3344831" cy="2340717"/>
          </a:xfrm>
          <a:prstGeom prst="rect">
            <a:avLst/>
          </a:prstGeom>
          <a:ln w="22225">
            <a:solidFill>
              <a:srgbClr val="FFC000"/>
            </a:solidFill>
          </a:ln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53" y="1194982"/>
            <a:ext cx="3696203" cy="2646508"/>
          </a:xfrm>
          <a:prstGeom prst="rect">
            <a:avLst/>
          </a:prstGeom>
        </p:spPr>
      </p:pic>
      <p:sp>
        <p:nvSpPr>
          <p:cNvPr id="16" name="Rectangle 9"/>
          <p:cNvSpPr/>
          <p:nvPr/>
        </p:nvSpPr>
        <p:spPr>
          <a:xfrm>
            <a:off x="1374884" y="1442812"/>
            <a:ext cx="341848" cy="328173"/>
          </a:xfrm>
          <a:prstGeom prst="rect">
            <a:avLst/>
          </a:prstGeom>
          <a:noFill/>
          <a:ln w="57150" cmpd="sng">
            <a:solidFill>
              <a:srgbClr val="FFD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17" name="Straight Connector 10"/>
          <p:cNvCxnSpPr>
            <a:cxnSpLocks/>
          </p:cNvCxnSpPr>
          <p:nvPr/>
        </p:nvCxnSpPr>
        <p:spPr>
          <a:xfrm>
            <a:off x="1716732" y="1442812"/>
            <a:ext cx="5888843" cy="2358555"/>
          </a:xfrm>
          <a:prstGeom prst="line">
            <a:avLst/>
          </a:prstGeom>
          <a:ln>
            <a:solidFill>
              <a:srgbClr val="FFD5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1"/>
          <p:cNvCxnSpPr>
            <a:cxnSpLocks/>
          </p:cNvCxnSpPr>
          <p:nvPr/>
        </p:nvCxnSpPr>
        <p:spPr>
          <a:xfrm>
            <a:off x="1374886" y="1770985"/>
            <a:ext cx="2869717" cy="2010625"/>
          </a:xfrm>
          <a:prstGeom prst="line">
            <a:avLst/>
          </a:prstGeom>
          <a:ln>
            <a:solidFill>
              <a:srgbClr val="FFD5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2">
            <a:extLst>
              <a:ext uri="{FF2B5EF4-FFF2-40B4-BE49-F238E27FC236}">
                <a16:creationId xmlns="" xmlns:a16="http://schemas.microsoft.com/office/drawing/2014/main" id="{6BC181B5-2EA1-4C01-B42F-745681F8FFEE}"/>
              </a:ext>
            </a:extLst>
          </p:cNvPr>
          <p:cNvSpPr/>
          <p:nvPr/>
        </p:nvSpPr>
        <p:spPr>
          <a:xfrm>
            <a:off x="5499848" y="5556452"/>
            <a:ext cx="779928" cy="511080"/>
          </a:xfrm>
          <a:prstGeom prst="rect">
            <a:avLst/>
          </a:prstGeom>
          <a:noFill/>
          <a:ln w="19050" cmpd="sng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</p:spTree>
    <p:extLst>
      <p:ext uri="{BB962C8B-B14F-4D97-AF65-F5344CB8AC3E}">
        <p14:creationId xmlns:p14="http://schemas.microsoft.com/office/powerpoint/2010/main" val="149406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A6BCAB-75A2-4126-A082-8E691502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Значения датчиков на странице проекта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58D08AD-20DC-44AA-819A-B963992C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527544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</a:t>
            </a:r>
            <a:r>
              <a:rPr lang="ru-RU" dirty="0"/>
              <a:t> Переведено и адаптировано </a:t>
            </a:r>
            <a:r>
              <a:rPr lang="en-US" dirty="0"/>
              <a:t>@vladik.bo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37737A4-2006-4988-8BC4-A230776A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EC1D8DBC-A40B-4B42-862B-F554BFFDCA49}"/>
              </a:ext>
            </a:extLst>
          </p:cNvPr>
          <p:cNvSpPr txBox="1">
            <a:spLocks/>
          </p:cNvSpPr>
          <p:nvPr/>
        </p:nvSpPr>
        <p:spPr>
          <a:xfrm>
            <a:off x="175260" y="1396036"/>
            <a:ext cx="8707596" cy="6804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После подключения к </a:t>
            </a:r>
            <a:r>
              <a:rPr lang="ru-RU" dirty="0" err="1" smtClean="0"/>
              <a:t>Хабу</a:t>
            </a:r>
            <a:r>
              <a:rPr lang="ru-RU" dirty="0" smtClean="0"/>
              <a:t> </a:t>
            </a:r>
            <a:r>
              <a:rPr lang="ru-RU" dirty="0"/>
              <a:t>значения датчиков и моторов отображаются в верхней части каждой страницы проекта.</a:t>
            </a: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2" y="2170775"/>
            <a:ext cx="6738960" cy="387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1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9144A7-962B-4B27-945E-01D9D34F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Значения датчиков на ИНФОРМАЦИОННОЙ панели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C146A9-4164-4157-8626-1A4720B38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054962" cy="5082601"/>
          </a:xfrm>
        </p:spPr>
        <p:txBody>
          <a:bodyPr/>
          <a:lstStyle/>
          <a:p>
            <a:r>
              <a:rPr lang="ru-RU" dirty="0"/>
              <a:t>Нажав на значок </a:t>
            </a:r>
            <a:r>
              <a:rPr lang="ru-RU" dirty="0" err="1" smtClean="0"/>
              <a:t>Хаба</a:t>
            </a:r>
            <a:r>
              <a:rPr lang="ru-RU" dirty="0" smtClean="0"/>
              <a:t> </a:t>
            </a:r>
            <a:r>
              <a:rPr lang="en-US" dirty="0" smtClean="0"/>
              <a:t>SPIKE </a:t>
            </a:r>
            <a:r>
              <a:rPr lang="en-US" dirty="0"/>
              <a:t>Prime </a:t>
            </a:r>
            <a:r>
              <a:rPr lang="ru-RU" dirty="0" smtClean="0"/>
              <a:t>Вы попадете </a:t>
            </a:r>
            <a:r>
              <a:rPr lang="ru-RU" dirty="0"/>
              <a:t>в информационную </a:t>
            </a:r>
            <a:r>
              <a:rPr lang="ru-RU" dirty="0" smtClean="0"/>
              <a:t>панель, </a:t>
            </a:r>
            <a:r>
              <a:rPr lang="ru-RU" dirty="0"/>
              <a:t>где вы можете увидеть больше данных датчиков.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ADDB44F-B273-4B6E-8905-C85B1E23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917509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</a:t>
            </a:r>
            <a:r>
              <a:rPr lang="ru-RU" dirty="0"/>
              <a:t> Переведено и адаптировано </a:t>
            </a:r>
            <a:r>
              <a:rPr lang="en-US" dirty="0"/>
              <a:t>@vladik.bo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A32082B-658A-4B92-83C7-9136DE9A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63" y="1142886"/>
            <a:ext cx="4001778" cy="1200339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2" name="Rectangle 10">
            <a:extLst>
              <a:ext uri="{FF2B5EF4-FFF2-40B4-BE49-F238E27FC236}">
                <a16:creationId xmlns:a16="http://schemas.microsoft.com/office/drawing/2014/main" xmlns="" id="{CA7AC1CC-ADE2-4426-BE22-BA17CBDBC6F0}"/>
              </a:ext>
            </a:extLst>
          </p:cNvPr>
          <p:cNvSpPr/>
          <p:nvPr/>
        </p:nvSpPr>
        <p:spPr>
          <a:xfrm>
            <a:off x="4592331" y="1625609"/>
            <a:ext cx="409961" cy="479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320" y="2376134"/>
            <a:ext cx="4938598" cy="3895844"/>
          </a:xfrm>
          <a:prstGeom prst="rect">
            <a:avLst/>
          </a:prstGeom>
          <a:ln w="25400">
            <a:solidFill>
              <a:srgbClr val="FFD500"/>
            </a:solidFill>
          </a:ln>
        </p:spPr>
      </p:pic>
    </p:spTree>
    <p:extLst>
      <p:ext uri="{BB962C8B-B14F-4D97-AF65-F5344CB8AC3E}">
        <p14:creationId xmlns:p14="http://schemas.microsoft.com/office/powerpoint/2010/main" val="425633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AC4DF7-AC81-4B00-9414-C10CDF3B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Дополнительные данные датчиков на ИНФОРМАЦИОННОЙ панели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5A0AF4A-5962-4191-83A6-8661BC0F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756144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</a:t>
            </a:r>
            <a:r>
              <a:rPr lang="ru-RU" dirty="0"/>
              <a:t> Переведено и адаптировано </a:t>
            </a:r>
            <a:r>
              <a:rPr lang="en-US" dirty="0"/>
              <a:t>@vladik.bo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6D38760-2251-445B-ABB6-BB90BE97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9425990E-A496-476B-B204-10A1C131AB7B}"/>
              </a:ext>
            </a:extLst>
          </p:cNvPr>
          <p:cNvSpPr txBox="1">
            <a:spLocks/>
          </p:cNvSpPr>
          <p:nvPr/>
        </p:nvSpPr>
        <p:spPr>
          <a:xfrm>
            <a:off x="50034" y="1233925"/>
            <a:ext cx="4388616" cy="24877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На информационной панели управления </a:t>
            </a:r>
            <a:r>
              <a:rPr lang="ru-RU" dirty="0" err="1" smtClean="0"/>
              <a:t>Хаба</a:t>
            </a:r>
            <a:r>
              <a:rPr lang="ru-RU" dirty="0" smtClean="0"/>
              <a:t> вы также можете увидеть много дополнительной информации о каждом датчике и моторе , подключенном к </a:t>
            </a:r>
            <a:r>
              <a:rPr lang="ru-RU" dirty="0" err="1" smtClean="0"/>
              <a:t>Хабу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Выберите режим с помощью стрелки вниз.</a:t>
            </a:r>
          </a:p>
          <a:p>
            <a:r>
              <a:rPr lang="ru-RU" dirty="0" smtClean="0"/>
              <a:t>Вы также можете увидеть значения для встроенного гироскопического датчика.</a:t>
            </a:r>
            <a:endParaRPr lang="en-US" dirty="0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485" y="1861936"/>
            <a:ext cx="4508355" cy="1447126"/>
          </a:xfrm>
          <a:prstGeom prst="rect">
            <a:avLst/>
          </a:prstGeom>
          <a:ln w="25400">
            <a:solidFill>
              <a:srgbClr val="FFD500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2125BE7-9852-4293-950B-11C7FEF2C1EF}"/>
              </a:ext>
            </a:extLst>
          </p:cNvPr>
          <p:cNvSpPr txBox="1"/>
          <p:nvPr/>
        </p:nvSpPr>
        <p:spPr>
          <a:xfrm>
            <a:off x="4470779" y="1128768"/>
            <a:ext cx="2049804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90" b="1" dirty="0">
                <a:solidFill>
                  <a:schemeClr val="tx2"/>
                </a:solidFill>
              </a:rPr>
              <a:t>Гироскопический Датчик</a:t>
            </a:r>
            <a:endParaRPr lang="en-US" sz="1890" b="1" dirty="0">
              <a:solidFill>
                <a:schemeClr val="tx2"/>
              </a:solidFill>
            </a:endParaRP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xmlns="" id="{01744079-1924-4320-A0B0-3F1DFE60E373}"/>
              </a:ext>
            </a:extLst>
          </p:cNvPr>
          <p:cNvSpPr/>
          <p:nvPr/>
        </p:nvSpPr>
        <p:spPr>
          <a:xfrm>
            <a:off x="8297153" y="1894188"/>
            <a:ext cx="276267" cy="1964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xmlns="" id="{003FC19A-0E63-4960-9275-17A564CB68C3}"/>
              </a:ext>
            </a:extLst>
          </p:cNvPr>
          <p:cNvSpPr/>
          <p:nvPr/>
        </p:nvSpPr>
        <p:spPr>
          <a:xfrm>
            <a:off x="4715211" y="3038787"/>
            <a:ext cx="276267" cy="1964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40" y="4079261"/>
            <a:ext cx="2049804" cy="2022139"/>
          </a:xfrm>
          <a:prstGeom prst="rect">
            <a:avLst/>
          </a:prstGeom>
          <a:ln w="25400">
            <a:solidFill>
              <a:srgbClr val="FFD500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3D84F90-7576-42EA-A695-157B7E192CFD}"/>
              </a:ext>
            </a:extLst>
          </p:cNvPr>
          <p:cNvSpPr txBox="1"/>
          <p:nvPr/>
        </p:nvSpPr>
        <p:spPr>
          <a:xfrm>
            <a:off x="883505" y="3552224"/>
            <a:ext cx="1968524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90" b="1" dirty="0">
                <a:solidFill>
                  <a:schemeClr val="tx2"/>
                </a:solidFill>
              </a:rPr>
              <a:t>Датчик Цвета</a:t>
            </a:r>
            <a:endParaRPr lang="en-US" sz="1890" b="1" dirty="0">
              <a:solidFill>
                <a:schemeClr val="tx2"/>
              </a:solidFill>
            </a:endParaRPr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xmlns="" id="{FB74A1F9-F479-41D1-9A68-68723935DB4A}"/>
              </a:ext>
            </a:extLst>
          </p:cNvPr>
          <p:cNvSpPr/>
          <p:nvPr/>
        </p:nvSpPr>
        <p:spPr>
          <a:xfrm>
            <a:off x="1842756" y="4876323"/>
            <a:ext cx="276267" cy="1964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477" y="3941638"/>
            <a:ext cx="2029806" cy="2169793"/>
          </a:xfrm>
          <a:prstGeom prst="rect">
            <a:avLst/>
          </a:prstGeom>
          <a:ln w="25400">
            <a:solidFill>
              <a:srgbClr val="FFD500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E217F9F-AF40-4FEF-9128-362273120A35}"/>
              </a:ext>
            </a:extLst>
          </p:cNvPr>
          <p:cNvSpPr txBox="1"/>
          <p:nvPr/>
        </p:nvSpPr>
        <p:spPr>
          <a:xfrm>
            <a:off x="3608729" y="3547479"/>
            <a:ext cx="165984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90" b="1" dirty="0">
                <a:solidFill>
                  <a:schemeClr val="tx2"/>
                </a:solidFill>
              </a:rPr>
              <a:t>Датчик Силы</a:t>
            </a:r>
            <a:endParaRPr lang="en-US" sz="1890" b="1" dirty="0">
              <a:solidFill>
                <a:schemeClr val="tx2"/>
              </a:solidFill>
            </a:endParaRPr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xmlns="" id="{055E93ED-91BF-40E0-A28A-F84F190AC57D}"/>
              </a:ext>
            </a:extLst>
          </p:cNvPr>
          <p:cNvSpPr/>
          <p:nvPr/>
        </p:nvSpPr>
        <p:spPr>
          <a:xfrm>
            <a:off x="4405304" y="4646263"/>
            <a:ext cx="276267" cy="1964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6096" y="3926774"/>
            <a:ext cx="2589753" cy="2159794"/>
          </a:xfrm>
          <a:prstGeom prst="rect">
            <a:avLst/>
          </a:prstGeom>
          <a:ln w="25400">
            <a:solidFill>
              <a:srgbClr val="FFD500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9F2BC9D-0C4D-43B0-BC1D-E77630ADB613}"/>
              </a:ext>
            </a:extLst>
          </p:cNvPr>
          <p:cNvSpPr txBox="1"/>
          <p:nvPr/>
        </p:nvSpPr>
        <p:spPr>
          <a:xfrm>
            <a:off x="6016084" y="3537881"/>
            <a:ext cx="2329776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90" b="1" dirty="0">
                <a:solidFill>
                  <a:schemeClr val="tx2"/>
                </a:solidFill>
              </a:rPr>
              <a:t>Датчик Расстояния </a:t>
            </a:r>
            <a:endParaRPr lang="en-US" sz="1890" b="1" dirty="0">
              <a:solidFill>
                <a:schemeClr val="tx2"/>
              </a:solidFill>
            </a:endParaRPr>
          </a:p>
        </p:txBody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xmlns="" id="{1620493E-ED12-4DFC-9E28-0384D8F71643}"/>
              </a:ext>
            </a:extLst>
          </p:cNvPr>
          <p:cNvSpPr/>
          <p:nvPr/>
        </p:nvSpPr>
        <p:spPr>
          <a:xfrm>
            <a:off x="7254556" y="4612921"/>
            <a:ext cx="276267" cy="1964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</p:spTree>
    <p:extLst>
      <p:ext uri="{BB962C8B-B14F-4D97-AF65-F5344CB8AC3E}">
        <p14:creationId xmlns:p14="http://schemas.microsoft.com/office/powerpoint/2010/main" val="301508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1C6117-F676-4AF0-A324-BDCD5BA1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 ЧЕМ польза Данных ДАТЧИКОВ?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BF2F27-0969-4A21-A811-25446C166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Данные датчиков могут помочь вам лучше программировать, а также помочь вам отладить ваш код.</a:t>
            </a:r>
          </a:p>
          <a:p>
            <a:r>
              <a:rPr lang="ru-RU" sz="2000" dirty="0"/>
              <a:t>По мере изучения уроков вы будете часто использовать эти функции.</a:t>
            </a:r>
          </a:p>
          <a:p>
            <a:r>
              <a:rPr lang="ru-RU" sz="2000" dirty="0"/>
              <a:t>По мере выполнения каждой задачи подумайте о том, как знание значений датчиков могут помочь вам</a:t>
            </a:r>
            <a:r>
              <a:rPr lang="en-US" sz="2000" dirty="0"/>
              <a:t>.</a:t>
            </a:r>
          </a:p>
          <a:p>
            <a:r>
              <a:rPr lang="ru-RU" sz="2000" dirty="0"/>
              <a:t>На следующей странице есть много примеров, о которых стоит подумать.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A876EAC-3634-457E-96E9-ECA62430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809932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</a:t>
            </a:r>
            <a:r>
              <a:rPr lang="ru-RU" dirty="0"/>
              <a:t> Переведено и адаптировано </a:t>
            </a:r>
            <a:r>
              <a:rPr lang="en-US" dirty="0"/>
              <a:t>@vladik.bo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228B9EE-F074-4024-B91D-6214524E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48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8923AC-A350-47DC-9916-6FC2E81F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Когда ЗНАЧЕНИЯ ДАТЧИКОВ могут помочь?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1EF7A7-922F-41CF-93A1-B4E48E4F4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000" b="1" dirty="0">
                <a:solidFill>
                  <a:schemeClr val="tx1"/>
                </a:solidFill>
              </a:rPr>
              <a:t>Уменьшите количество догадок и проверок</a:t>
            </a:r>
            <a:r>
              <a:rPr lang="en-US" sz="2000" b="1" dirty="0">
                <a:solidFill>
                  <a:schemeClr val="tx1"/>
                </a:solidFill>
              </a:rPr>
              <a:t>: </a:t>
            </a:r>
            <a:r>
              <a:rPr lang="ru-RU" sz="2000" dirty="0">
                <a:solidFill>
                  <a:schemeClr val="tx1"/>
                </a:solidFill>
              </a:rPr>
              <a:t>Я хочу, чтобы мой робот поворачивался на </a:t>
            </a:r>
            <a:r>
              <a:rPr lang="ru-RU" sz="2000" dirty="0" smtClean="0">
                <a:solidFill>
                  <a:schemeClr val="tx1"/>
                </a:solidFill>
              </a:rPr>
              <a:t>определенный угол, </a:t>
            </a:r>
            <a:r>
              <a:rPr lang="ru-RU" sz="2000" dirty="0">
                <a:solidFill>
                  <a:schemeClr val="tx1"/>
                </a:solidFill>
              </a:rPr>
              <a:t>но я не </a:t>
            </a:r>
            <a:r>
              <a:rPr lang="ru-RU" sz="2000" dirty="0" smtClean="0">
                <a:solidFill>
                  <a:schemeClr val="tx1"/>
                </a:solidFill>
              </a:rPr>
              <a:t>знаю, </a:t>
            </a:r>
            <a:r>
              <a:rPr lang="ru-RU" sz="2000" dirty="0">
                <a:solidFill>
                  <a:schemeClr val="tx1"/>
                </a:solidFill>
              </a:rPr>
              <a:t>на сколько </a:t>
            </a:r>
            <a:r>
              <a:rPr lang="ru-RU" sz="2000" dirty="0" smtClean="0">
                <a:solidFill>
                  <a:schemeClr val="tx1"/>
                </a:solidFill>
              </a:rPr>
              <a:t>он повернул.</a:t>
            </a:r>
            <a:endParaRPr lang="ru-RU" sz="2000" dirty="0">
              <a:solidFill>
                <a:schemeClr val="tx1"/>
              </a:solidFill>
            </a:endParaRPr>
          </a:p>
          <a:p>
            <a:pPr algn="just"/>
            <a:r>
              <a:rPr lang="ru-RU" sz="2000" b="1" dirty="0"/>
              <a:t>Отладка Кода</a:t>
            </a:r>
            <a:r>
              <a:rPr lang="en-US" sz="2000" b="1" dirty="0"/>
              <a:t>: </a:t>
            </a:r>
            <a:r>
              <a:rPr lang="ru-RU" sz="2000" dirty="0"/>
              <a:t>Робот не едет по зеленой линии, как я его запрограммировал. </a:t>
            </a:r>
            <a:r>
              <a:rPr lang="ru-RU" sz="2000" dirty="0" smtClean="0"/>
              <a:t>Почему </a:t>
            </a:r>
            <a:r>
              <a:rPr lang="ru-RU" sz="2000" dirty="0"/>
              <a:t>нет? Какого цвета, по мнению робота, эта зеленая линия?</a:t>
            </a:r>
          </a:p>
          <a:p>
            <a:pPr algn="just"/>
            <a:r>
              <a:rPr lang="ru-RU" sz="2000" b="1" dirty="0"/>
              <a:t>Проверка Сборок</a:t>
            </a:r>
            <a:r>
              <a:rPr lang="en-US" sz="2000" b="1" dirty="0"/>
              <a:t>: </a:t>
            </a:r>
            <a:r>
              <a:rPr lang="ru-RU" sz="2000" dirty="0"/>
              <a:t>Я построил своего робота с датчиком силы внутри робота. Я не уверен, что датчик силы нажимается достаточно. Как я могу убедиться, что датчик нажимается?</a:t>
            </a:r>
          </a:p>
          <a:p>
            <a:pPr algn="just"/>
            <a:r>
              <a:rPr lang="ru-RU" sz="2000" b="1" dirty="0"/>
              <a:t>Тестовые Датчики:</a:t>
            </a:r>
            <a:r>
              <a:rPr lang="en-US" sz="2000" b="1" dirty="0"/>
              <a:t> </a:t>
            </a:r>
            <a:r>
              <a:rPr lang="ru-RU" sz="2000" dirty="0"/>
              <a:t>Я запрограммировал робота остановиться, когда датчик расстояния находится на расстоянии 20 см. Но </a:t>
            </a:r>
            <a:r>
              <a:rPr lang="ru-RU" sz="2000" dirty="0" smtClean="0"/>
              <a:t>он </a:t>
            </a:r>
            <a:r>
              <a:rPr lang="ru-RU" sz="2000" dirty="0"/>
              <a:t>остановился раньше. Датчик работает правильно? Как я могу видеть то, что видит датчик расстояния?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C7F1548-C974-4564-822C-83EB3BEFB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7105767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</a:t>
            </a:r>
            <a:r>
              <a:rPr lang="ru-RU" dirty="0"/>
              <a:t> Переведено и адаптировано </a:t>
            </a:r>
            <a:r>
              <a:rPr lang="en-US" dirty="0"/>
              <a:t>@vladik.bo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55C71AB-3FA1-4A14-87B5-DAD90754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680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</TotalTime>
  <Words>563</Words>
  <Application>Microsoft Office PowerPoint</Application>
  <PresentationFormat>Экран 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Corbel</vt:lpstr>
      <vt:lpstr>Gill Sans MT</vt:lpstr>
      <vt:lpstr>Helvetica Neue</vt:lpstr>
      <vt:lpstr>Wingdings 2</vt:lpstr>
      <vt:lpstr>Dividend</vt:lpstr>
      <vt:lpstr>Просмотр значений датчиков</vt:lpstr>
      <vt:lpstr>Цель Урока</vt:lpstr>
      <vt:lpstr>Зачем вам нужны ЗНАЧЕНИЯ ДАТЧИКОВ?</vt:lpstr>
      <vt:lpstr>Вы должны быть подключены к хабу</vt:lpstr>
      <vt:lpstr>Значения датчиков на странице проекта</vt:lpstr>
      <vt:lpstr>Значения датчиков на ИНФОРМАЦИОННОЙ панели </vt:lpstr>
      <vt:lpstr>Дополнительные данные датчиков на ИНФОРМАЦИОННОЙ панели</vt:lpstr>
      <vt:lpstr>В ЧЕМ польза Данных ДАТЧИКОВ?</vt:lpstr>
      <vt:lpstr>Когда ЗНАЧЕНИЯ ДАТЧИКОВ могут помочь?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Виктор</cp:lastModifiedBy>
  <cp:revision>126</cp:revision>
  <dcterms:created xsi:type="dcterms:W3CDTF">2016-07-04T02:35:12Z</dcterms:created>
  <dcterms:modified xsi:type="dcterms:W3CDTF">2020-06-06T16:48:20Z</dcterms:modified>
</cp:coreProperties>
</file>