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5"/>
  </p:notesMasterIdLst>
  <p:handoutMasterIdLst>
    <p:handoutMasterId r:id="rId16"/>
  </p:handoutMasterIdLst>
  <p:sldIdLst>
    <p:sldId id="275" r:id="rId2"/>
    <p:sldId id="257" r:id="rId3"/>
    <p:sldId id="295" r:id="rId4"/>
    <p:sldId id="292" r:id="rId5"/>
    <p:sldId id="293" r:id="rId6"/>
    <p:sldId id="411" r:id="rId7"/>
    <p:sldId id="289" r:id="rId8"/>
    <p:sldId id="291" r:id="rId9"/>
    <p:sldId id="265" r:id="rId10"/>
    <p:sldId id="347" r:id="rId11"/>
    <p:sldId id="409" r:id="rId12"/>
    <p:sldId id="410" r:id="rId13"/>
    <p:sldId id="28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514"/>
    <p:restoredTop sz="94613"/>
  </p:normalViewPr>
  <p:slideViewPr>
    <p:cSldViewPr snapToGrid="0" snapToObjects="1">
      <p:cViewPr varScale="1">
        <p:scale>
          <a:sx n="84" d="100"/>
          <a:sy n="84" d="100"/>
        </p:scale>
        <p:origin x="200" y="11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12/17/20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12/17/20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CE3F5671-B0C8-2141-8D3E-21D041D0B9F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18232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44146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5772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5FCE543-0002-B246-9797-E0BBB46465D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3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A5395123-DB4A-4C4E-A84E-3C6FF463970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947C6DEF-5BE6-9A4B-B178-1BED2078934D}"/>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08121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CB80912-461F-EC4A-9D82-EC9B217C470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D93DFBB-5CE4-464E-ABCE-909591E2F4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687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5A6B618C-31A9-8143-B70E-D72AEF34632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5743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631CCAB-D6AB-3844-9113-B6585B610C6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90BDC9F-92B6-C14C-8955-6F62DCF7EC5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235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1/9/2020)</a:t>
            </a:r>
            <a:endParaRPr lang="en-US" dirty="0"/>
          </a:p>
        </p:txBody>
      </p:sp>
      <p:sp>
        <p:nvSpPr>
          <p:cNvPr id="7" name="Rectangle 6">
            <a:extLst>
              <a:ext uri="{FF2B5EF4-FFF2-40B4-BE49-F238E27FC236}">
                <a16:creationId xmlns:a16="http://schemas.microsoft.com/office/drawing/2014/main" id="{DA7AF908-216A-4241-8416-92119101A09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03B7E6FF-23A5-DD4C-816D-B21EBC44553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74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97007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9763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733C40-DA99-7644-88CA-FA8E543E6A9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117737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Turning With the Gyro</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FAE3AB-93B9-4660-9F8D-E96941D0EC53}"/>
              </a:ext>
            </a:extLst>
          </p:cNvPr>
          <p:cNvPicPr>
            <a:picLocks noChangeAspect="1"/>
          </p:cNvPicPr>
          <p:nvPr/>
        </p:nvPicPr>
        <p:blipFill>
          <a:blip r:embed="rId2"/>
          <a:stretch>
            <a:fillRect/>
          </a:stretch>
        </p:blipFill>
        <p:spPr>
          <a:xfrm>
            <a:off x="2671003" y="1588368"/>
            <a:ext cx="5334000" cy="1219200"/>
          </a:xfrm>
          <a:prstGeom prst="rect">
            <a:avLst/>
          </a:prstGeom>
        </p:spPr>
      </p:pic>
      <p:sp>
        <p:nvSpPr>
          <p:cNvPr id="2" name="Title 1"/>
          <p:cNvSpPr>
            <a:spLocks noGrp="1"/>
          </p:cNvSpPr>
          <p:nvPr>
            <p:ph type="title"/>
          </p:nvPr>
        </p:nvSpPr>
        <p:spPr/>
        <p:txBody>
          <a:bodyPr/>
          <a:lstStyle/>
          <a:p>
            <a:r>
              <a:rPr lang="en-US" dirty="0"/>
              <a:t>How to Make Pivot and Spin turns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73427289"/>
              </p:ext>
            </p:extLst>
          </p:nvPr>
        </p:nvGraphicFramePr>
        <p:xfrm>
          <a:off x="725353" y="2999207"/>
          <a:ext cx="7693293" cy="2713191"/>
        </p:xfrm>
        <a:graphic>
          <a:graphicData uri="http://schemas.openxmlformats.org/drawingml/2006/table">
            <a:tbl>
              <a:tblPr firstRow="1" bandRow="1">
                <a:tableStyleId>{5940675A-B579-460E-94D1-54222C63F5DA}</a:tableStyleId>
              </a:tblPr>
              <a:tblGrid>
                <a:gridCol w="2028821">
                  <a:extLst>
                    <a:ext uri="{9D8B030D-6E8A-4147-A177-3AD203B41FA5}">
                      <a16:colId xmlns:a16="http://schemas.microsoft.com/office/drawing/2014/main" val="20000"/>
                    </a:ext>
                  </a:extLst>
                </a:gridCol>
                <a:gridCol w="1996362">
                  <a:extLst>
                    <a:ext uri="{9D8B030D-6E8A-4147-A177-3AD203B41FA5}">
                      <a16:colId xmlns:a16="http://schemas.microsoft.com/office/drawing/2014/main" val="20001"/>
                    </a:ext>
                  </a:extLst>
                </a:gridCol>
                <a:gridCol w="1770334">
                  <a:extLst>
                    <a:ext uri="{9D8B030D-6E8A-4147-A177-3AD203B41FA5}">
                      <a16:colId xmlns:a16="http://schemas.microsoft.com/office/drawing/2014/main" val="20002"/>
                    </a:ext>
                  </a:extLst>
                </a:gridCol>
                <a:gridCol w="1897776">
                  <a:extLst>
                    <a:ext uri="{9D8B030D-6E8A-4147-A177-3AD203B41FA5}">
                      <a16:colId xmlns:a16="http://schemas.microsoft.com/office/drawing/2014/main" val="20003"/>
                    </a:ext>
                  </a:extLst>
                </a:gridCol>
              </a:tblGrid>
              <a:tr h="503423">
                <a:tc gridSpan="4">
                  <a:txBody>
                    <a:bodyPr/>
                    <a:lstStyle/>
                    <a:p>
                      <a:pPr lvl="1" algn="ctr"/>
                      <a:r>
                        <a:rPr lang="en-US" dirty="0"/>
                        <a:t>Move Tank Values</a:t>
                      </a:r>
                    </a:p>
                  </a:txBody>
                  <a:tcPr/>
                </a:tc>
                <a:tc hMerge="1">
                  <a:txBody>
                    <a:bodyPr/>
                    <a:lstStyle/>
                    <a:p>
                      <a:pPr algn="dist"/>
                      <a:endParaRPr lang="en-US" dirty="0"/>
                    </a:p>
                  </a:txBody>
                  <a:tcPr/>
                </a:tc>
                <a:tc hMerge="1">
                  <a:txBody>
                    <a:bodyPr/>
                    <a:lstStyle/>
                    <a:p>
                      <a:pPr algn="dist"/>
                      <a:endParaRPr lang="en-US" dirty="0"/>
                    </a:p>
                  </a:txBody>
                  <a:tcPr/>
                </a:tc>
                <a:tc hMerge="1">
                  <a:txBody>
                    <a:bodyPr/>
                    <a:lstStyle/>
                    <a:p>
                      <a:pPr algn="dist"/>
                      <a:endParaRPr lang="en-US" dirty="0"/>
                    </a:p>
                  </a:txBody>
                  <a:tcPr/>
                </a:tc>
                <a:extLst>
                  <a:ext uri="{0D108BD9-81ED-4DB2-BD59-A6C34878D82A}">
                    <a16:rowId xmlns:a16="http://schemas.microsoft.com/office/drawing/2014/main" val="10000"/>
                  </a:ext>
                </a:extLst>
              </a:tr>
              <a:tr h="414596">
                <a:tc>
                  <a:txBody>
                    <a:bodyPr/>
                    <a:lstStyle/>
                    <a:p>
                      <a:pPr algn="ctr"/>
                      <a:r>
                        <a:rPr lang="en-US" b="0" dirty="0">
                          <a:solidFill>
                            <a:schemeClr val="tx1"/>
                          </a:solidFill>
                        </a:rPr>
                        <a:t>Speed, 0</a:t>
                      </a:r>
                    </a:p>
                  </a:txBody>
                  <a:tcPr/>
                </a:tc>
                <a:tc>
                  <a:txBody>
                    <a:bodyPr/>
                    <a:lstStyle/>
                    <a:p>
                      <a:pPr algn="ctr"/>
                      <a:r>
                        <a:rPr lang="en-US" dirty="0"/>
                        <a:t>0, Speed</a:t>
                      </a:r>
                      <a:endParaRPr lang="en-US" b="1" dirty="0">
                        <a:solidFill>
                          <a:schemeClr val="tx1"/>
                        </a:solidFill>
                      </a:endParaRPr>
                    </a:p>
                  </a:txBody>
                  <a:tcPr/>
                </a:tc>
                <a:tc>
                  <a:txBody>
                    <a:bodyPr/>
                    <a:lstStyle/>
                    <a:p>
                      <a:pPr algn="ctr"/>
                      <a:r>
                        <a:rPr lang="en-US" dirty="0"/>
                        <a:t>Speed, -Speed</a:t>
                      </a:r>
                      <a:endParaRPr lang="en-US" b="1" dirty="0">
                        <a:solidFill>
                          <a:schemeClr val="tx1"/>
                        </a:solidFill>
                      </a:endParaRPr>
                    </a:p>
                  </a:txBody>
                  <a:tcPr/>
                </a:tc>
                <a:tc>
                  <a:txBody>
                    <a:bodyPr/>
                    <a:lstStyle/>
                    <a:p>
                      <a:pPr algn="ctr"/>
                      <a:r>
                        <a:rPr lang="en-US" dirty="0"/>
                        <a:t>-Speed, Speed</a:t>
                      </a:r>
                      <a:endParaRPr lang="en-US" b="1" dirty="0">
                        <a:solidFill>
                          <a:schemeClr val="tx1"/>
                        </a:solidFill>
                      </a:endParaRPr>
                    </a:p>
                  </a:txBody>
                  <a:tcPr/>
                </a:tc>
                <a:extLst>
                  <a:ext uri="{0D108BD9-81ED-4DB2-BD59-A6C34878D82A}">
                    <a16:rowId xmlns:a16="http://schemas.microsoft.com/office/drawing/2014/main" val="10001"/>
                  </a:ext>
                </a:extLst>
              </a:tr>
              <a:tr h="10425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752587">
                <a:tc>
                  <a:txBody>
                    <a:bodyPr/>
                    <a:lstStyle/>
                    <a:p>
                      <a:pPr algn="ctr"/>
                      <a:r>
                        <a:rPr lang="en-US" dirty="0"/>
                        <a:t>Pivot Turn Right</a:t>
                      </a:r>
                    </a:p>
                  </a:txBody>
                  <a:tcPr/>
                </a:tc>
                <a:tc>
                  <a:txBody>
                    <a:bodyPr/>
                    <a:lstStyle/>
                    <a:p>
                      <a:pPr algn="ctr"/>
                      <a:r>
                        <a:rPr lang="en-US" dirty="0"/>
                        <a:t>Pivot Turn Left</a:t>
                      </a:r>
                    </a:p>
                  </a:txBody>
                  <a:tcPr/>
                </a:tc>
                <a:tc>
                  <a:txBody>
                    <a:bodyPr/>
                    <a:lstStyle/>
                    <a:p>
                      <a:pPr algn="ctr"/>
                      <a:r>
                        <a:rPr lang="en-US" dirty="0"/>
                        <a:t>Spin Turn Right</a:t>
                      </a:r>
                    </a:p>
                  </a:txBody>
                  <a:tcPr/>
                </a:tc>
                <a:tc>
                  <a:txBody>
                    <a:bodyPr/>
                    <a:lstStyle/>
                    <a:p>
                      <a:pPr algn="ctr"/>
                      <a:r>
                        <a:rPr lang="en-US" dirty="0"/>
                        <a:t>Spin</a:t>
                      </a:r>
                      <a:r>
                        <a:rPr lang="en-US" baseline="0" dirty="0"/>
                        <a:t> Turn Left</a:t>
                      </a:r>
                      <a:endParaRPr lang="en-US" dirty="0"/>
                    </a:p>
                  </a:txBody>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en-US"/>
              <a:t>Copyright © 2020 Prime Lessons (primelessons.org) CC-BY-NC-SA.  (Last edit: 1/9/2020)</a:t>
            </a:r>
          </a:p>
        </p:txBody>
      </p:sp>
      <p:sp>
        <p:nvSpPr>
          <p:cNvPr id="6" name="Slide Number Placeholder 5">
            <a:extLst>
              <a:ext uri="{FF2B5EF4-FFF2-40B4-BE49-F238E27FC236}">
                <a16:creationId xmlns:a16="http://schemas.microsoft.com/office/drawing/2014/main" id="{97310209-50EC-4168-A97A-B2A9AB2753F9}"/>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15" name="TextBox 14"/>
          <p:cNvSpPr txBox="1"/>
          <p:nvPr/>
        </p:nvSpPr>
        <p:spPr>
          <a:xfrm>
            <a:off x="5923039" y="1145848"/>
            <a:ext cx="953211" cy="646331"/>
          </a:xfrm>
          <a:prstGeom prst="rect">
            <a:avLst/>
          </a:prstGeom>
          <a:noFill/>
        </p:spPr>
        <p:txBody>
          <a:bodyPr wrap="square" rtlCol="0">
            <a:spAutoFit/>
          </a:bodyPr>
          <a:lstStyle/>
          <a:p>
            <a:pPr algn="ctr"/>
            <a:r>
              <a:rPr lang="en-US" sz="1200" dirty="0"/>
              <a:t>Change % Speed values here</a:t>
            </a:r>
          </a:p>
        </p:txBody>
      </p:sp>
      <p:grpSp>
        <p:nvGrpSpPr>
          <p:cNvPr id="10" name="Group 9"/>
          <p:cNvGrpSpPr/>
          <p:nvPr/>
        </p:nvGrpSpPr>
        <p:grpSpPr>
          <a:xfrm>
            <a:off x="1286623" y="3847255"/>
            <a:ext cx="1144819" cy="1166533"/>
            <a:chOff x="892871" y="1572048"/>
            <a:chExt cx="1386064" cy="1584575"/>
          </a:xfrm>
        </p:grpSpPr>
        <p:grpSp>
          <p:nvGrpSpPr>
            <p:cNvPr id="11" name="Group 10"/>
            <p:cNvGrpSpPr/>
            <p:nvPr/>
          </p:nvGrpSpPr>
          <p:grpSpPr>
            <a:xfrm>
              <a:off x="892871" y="1572048"/>
              <a:ext cx="1199001" cy="1584575"/>
              <a:chOff x="6507213" y="1264631"/>
              <a:chExt cx="1199001" cy="1584575"/>
            </a:xfrm>
          </p:grpSpPr>
          <p:grpSp>
            <p:nvGrpSpPr>
              <p:cNvPr id="16" name="Group 15"/>
              <p:cNvGrpSpPr/>
              <p:nvPr/>
            </p:nvGrpSpPr>
            <p:grpSpPr>
              <a:xfrm rot="5400000">
                <a:off x="6518630" y="1512901"/>
                <a:ext cx="1141996" cy="1164830"/>
                <a:chOff x="6310708" y="2223671"/>
                <a:chExt cx="809489" cy="898563"/>
              </a:xfrm>
            </p:grpSpPr>
            <p:sp>
              <p:nvSpPr>
                <p:cNvPr id="19" name="Rounded Rectangle 18"/>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Rounded Rectangle 20"/>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Oval 2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extBox 16"/>
              <p:cNvSpPr txBox="1"/>
              <p:nvPr/>
            </p:nvSpPr>
            <p:spPr>
              <a:xfrm>
                <a:off x="7204218" y="1264631"/>
                <a:ext cx="465619" cy="501687"/>
              </a:xfrm>
              <a:prstGeom prst="rect">
                <a:avLst/>
              </a:prstGeom>
              <a:noFill/>
            </p:spPr>
            <p:txBody>
              <a:bodyPr wrap="square" rtlCol="0">
                <a:spAutoFit/>
              </a:bodyPr>
              <a:lstStyle/>
              <a:p>
                <a:r>
                  <a:rPr lang="en-US" dirty="0"/>
                  <a:t>A</a:t>
                </a:r>
              </a:p>
            </p:txBody>
          </p:sp>
          <p:sp>
            <p:nvSpPr>
              <p:cNvPr id="18" name="TextBox 17"/>
              <p:cNvSpPr txBox="1"/>
              <p:nvPr/>
            </p:nvSpPr>
            <p:spPr>
              <a:xfrm>
                <a:off x="7240595" y="2347519"/>
                <a:ext cx="465619" cy="501687"/>
              </a:xfrm>
              <a:prstGeom prst="rect">
                <a:avLst/>
              </a:prstGeom>
              <a:noFill/>
            </p:spPr>
            <p:txBody>
              <a:bodyPr wrap="square" rtlCol="0">
                <a:spAutoFit/>
              </a:bodyPr>
              <a:lstStyle/>
              <a:p>
                <a:r>
                  <a:rPr lang="en-US" dirty="0"/>
                  <a:t>E</a:t>
                </a:r>
              </a:p>
            </p:txBody>
          </p:sp>
        </p:grpSp>
        <p:cxnSp>
          <p:nvCxnSpPr>
            <p:cNvPr id="12" name="Curved Connector 11"/>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977158" y="3880289"/>
            <a:ext cx="1302446" cy="1160973"/>
            <a:chOff x="648829" y="4659819"/>
            <a:chExt cx="1485589" cy="1688011"/>
          </a:xfrm>
        </p:grpSpPr>
        <p:grpSp>
          <p:nvGrpSpPr>
            <p:cNvPr id="26" name="Group 25"/>
            <p:cNvGrpSpPr/>
            <p:nvPr/>
          </p:nvGrpSpPr>
          <p:grpSpPr>
            <a:xfrm>
              <a:off x="809518" y="4659819"/>
              <a:ext cx="1199001" cy="1688011"/>
              <a:chOff x="6507213" y="1236164"/>
              <a:chExt cx="1199001" cy="1688011"/>
            </a:xfrm>
          </p:grpSpPr>
          <p:grpSp>
            <p:nvGrpSpPr>
              <p:cNvPr id="29" name="Group 28"/>
              <p:cNvGrpSpPr/>
              <p:nvPr/>
            </p:nvGrpSpPr>
            <p:grpSpPr>
              <a:xfrm rot="5400000">
                <a:off x="6518630" y="1512901"/>
                <a:ext cx="1141996" cy="1164830"/>
                <a:chOff x="6310708" y="2223671"/>
                <a:chExt cx="809489" cy="898563"/>
              </a:xfrm>
            </p:grpSpPr>
            <p:sp>
              <p:nvSpPr>
                <p:cNvPr id="32" name="Rounded Rectangle 3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16809" y="1236164"/>
                <a:ext cx="465620" cy="536995"/>
              </a:xfrm>
              <a:prstGeom prst="rect">
                <a:avLst/>
              </a:prstGeom>
              <a:noFill/>
            </p:spPr>
            <p:txBody>
              <a:bodyPr wrap="square" rtlCol="0">
                <a:spAutoFit/>
              </a:bodyPr>
              <a:lstStyle/>
              <a:p>
                <a:r>
                  <a:rPr lang="en-US" dirty="0"/>
                  <a:t>A</a:t>
                </a:r>
              </a:p>
            </p:txBody>
          </p:sp>
          <p:sp>
            <p:nvSpPr>
              <p:cNvPr id="31" name="TextBox 30"/>
              <p:cNvSpPr txBox="1"/>
              <p:nvPr/>
            </p:nvSpPr>
            <p:spPr>
              <a:xfrm>
                <a:off x="7240594" y="2387180"/>
                <a:ext cx="465620" cy="536995"/>
              </a:xfrm>
              <a:prstGeom prst="rect">
                <a:avLst/>
              </a:prstGeom>
              <a:noFill/>
            </p:spPr>
            <p:txBody>
              <a:bodyPr wrap="square" rtlCol="0">
                <a:spAutoFit/>
              </a:bodyPr>
              <a:lstStyle/>
              <a:p>
                <a:r>
                  <a:rPr lang="en-US" dirty="0"/>
                  <a:t>E</a:t>
                </a:r>
              </a:p>
            </p:txBody>
          </p:sp>
        </p:grpSp>
        <p:cxnSp>
          <p:nvCxnSpPr>
            <p:cNvPr id="27" name="Curved Connector 26"/>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265439" y="3856650"/>
            <a:ext cx="990314" cy="1180300"/>
            <a:chOff x="6507213" y="1285591"/>
            <a:chExt cx="1199001" cy="1603277"/>
          </a:xfrm>
        </p:grpSpPr>
        <p:grpSp>
          <p:nvGrpSpPr>
            <p:cNvPr id="39" name="Group 38"/>
            <p:cNvGrpSpPr/>
            <p:nvPr/>
          </p:nvGrpSpPr>
          <p:grpSpPr>
            <a:xfrm rot="5400000">
              <a:off x="6518630" y="1512901"/>
              <a:ext cx="1141996" cy="1164830"/>
              <a:chOff x="6310708" y="2223671"/>
              <a:chExt cx="809489" cy="898563"/>
            </a:xfrm>
          </p:grpSpPr>
          <p:sp>
            <p:nvSpPr>
              <p:cNvPr id="42" name="Rounded Rectangle 4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7216809" y="1285591"/>
              <a:ext cx="465619" cy="501687"/>
            </a:xfrm>
            <a:prstGeom prst="rect">
              <a:avLst/>
            </a:prstGeom>
            <a:noFill/>
          </p:spPr>
          <p:txBody>
            <a:bodyPr wrap="square" rtlCol="0">
              <a:spAutoFit/>
            </a:bodyPr>
            <a:lstStyle/>
            <a:p>
              <a:r>
                <a:rPr lang="en-US" dirty="0"/>
                <a:t>A</a:t>
              </a:r>
            </a:p>
          </p:txBody>
        </p:sp>
        <p:sp>
          <p:nvSpPr>
            <p:cNvPr id="41" name="TextBox 40"/>
            <p:cNvSpPr txBox="1"/>
            <p:nvPr/>
          </p:nvSpPr>
          <p:spPr>
            <a:xfrm>
              <a:off x="7240595" y="2387181"/>
              <a:ext cx="465619" cy="501687"/>
            </a:xfrm>
            <a:prstGeom prst="rect">
              <a:avLst/>
            </a:prstGeom>
            <a:noFill/>
          </p:spPr>
          <p:txBody>
            <a:bodyPr wrap="square" rtlCol="0">
              <a:spAutoFit/>
            </a:bodyPr>
            <a:lstStyle/>
            <a:p>
              <a:r>
                <a:rPr lang="en-US" dirty="0"/>
                <a:t>E</a:t>
              </a:r>
            </a:p>
          </p:txBody>
        </p:sp>
      </p:grpSp>
      <p:cxnSp>
        <p:nvCxnSpPr>
          <p:cNvPr id="46" name="Curved Connector 45"/>
          <p:cNvCxnSpPr/>
          <p:nvPr/>
        </p:nvCxnSpPr>
        <p:spPr>
          <a:xfrm flipV="1">
            <a:off x="4201864" y="456684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6735373" y="3855283"/>
            <a:ext cx="1192067" cy="1131776"/>
            <a:chOff x="648830" y="4702271"/>
            <a:chExt cx="1359689" cy="1645561"/>
          </a:xfrm>
        </p:grpSpPr>
        <p:grpSp>
          <p:nvGrpSpPr>
            <p:cNvPr id="48" name="Group 47"/>
            <p:cNvGrpSpPr/>
            <p:nvPr/>
          </p:nvGrpSpPr>
          <p:grpSpPr>
            <a:xfrm>
              <a:off x="809518" y="4702271"/>
              <a:ext cx="1199001" cy="1645561"/>
              <a:chOff x="6507213" y="1278616"/>
              <a:chExt cx="1199001" cy="1645561"/>
            </a:xfrm>
          </p:grpSpPr>
          <p:grpSp>
            <p:nvGrpSpPr>
              <p:cNvPr id="51" name="Group 50"/>
              <p:cNvGrpSpPr/>
              <p:nvPr/>
            </p:nvGrpSpPr>
            <p:grpSpPr>
              <a:xfrm rot="5400000">
                <a:off x="6518630" y="1512901"/>
                <a:ext cx="1141996" cy="1164830"/>
                <a:chOff x="6310708" y="2223671"/>
                <a:chExt cx="809489" cy="898563"/>
              </a:xfrm>
            </p:grpSpPr>
            <p:sp>
              <p:nvSpPr>
                <p:cNvPr id="54" name="Rounded Rectangle 5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56" name="Rounded Rectangle 5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57" name="Oval 5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TextBox 51"/>
              <p:cNvSpPr txBox="1"/>
              <p:nvPr/>
            </p:nvSpPr>
            <p:spPr>
              <a:xfrm>
                <a:off x="7216810" y="1278616"/>
                <a:ext cx="465620" cy="536995"/>
              </a:xfrm>
              <a:prstGeom prst="rect">
                <a:avLst/>
              </a:prstGeom>
              <a:noFill/>
            </p:spPr>
            <p:txBody>
              <a:bodyPr wrap="square" rtlCol="0">
                <a:spAutoFit/>
              </a:bodyPr>
              <a:lstStyle/>
              <a:p>
                <a:r>
                  <a:rPr lang="en-US" dirty="0"/>
                  <a:t>A</a:t>
                </a:r>
              </a:p>
            </p:txBody>
          </p:sp>
          <p:sp>
            <p:nvSpPr>
              <p:cNvPr id="53" name="TextBox 52"/>
              <p:cNvSpPr txBox="1"/>
              <p:nvPr/>
            </p:nvSpPr>
            <p:spPr>
              <a:xfrm>
                <a:off x="7240594" y="2387182"/>
                <a:ext cx="465620" cy="536995"/>
              </a:xfrm>
              <a:prstGeom prst="rect">
                <a:avLst/>
              </a:prstGeom>
              <a:noFill/>
            </p:spPr>
            <p:txBody>
              <a:bodyPr wrap="square" rtlCol="0">
                <a:spAutoFit/>
              </a:bodyPr>
              <a:lstStyle/>
              <a:p>
                <a:r>
                  <a:rPr lang="en-US" dirty="0"/>
                  <a:t>E</a:t>
                </a:r>
              </a:p>
            </p:txBody>
          </p:sp>
        </p:grpSp>
        <p:cxnSp>
          <p:nvCxnSpPr>
            <p:cNvPr id="50" name="Curved Connector 49"/>
            <p:cNvCxnSpPr/>
            <p:nvPr/>
          </p:nvCxnSpPr>
          <p:spPr>
            <a:xfrm rot="5400000">
              <a:off x="579473" y="5071186"/>
              <a:ext cx="566668" cy="427953"/>
            </a:xfrm>
            <a:prstGeom prst="curvedConnector3">
              <a:avLst>
                <a:gd name="adj1" fmla="val 504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58" name="Curved Connector 57"/>
          <p:cNvCxnSpPr/>
          <p:nvPr/>
        </p:nvCxnSpPr>
        <p:spPr>
          <a:xfrm flipV="1">
            <a:off x="7860917" y="448139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Right Arrow 3"/>
          <p:cNvSpPr/>
          <p:nvPr/>
        </p:nvSpPr>
        <p:spPr>
          <a:xfrm>
            <a:off x="725353" y="1588368"/>
            <a:ext cx="1894840" cy="10617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tx1"/>
                </a:solidFill>
              </a:rPr>
              <a:t>Move Tank Block</a:t>
            </a:r>
          </a:p>
        </p:txBody>
      </p:sp>
      <p:sp>
        <p:nvSpPr>
          <p:cNvPr id="22" name="Rectangle 21">
            <a:extLst>
              <a:ext uri="{FF2B5EF4-FFF2-40B4-BE49-F238E27FC236}">
                <a16:creationId xmlns:a16="http://schemas.microsoft.com/office/drawing/2014/main" id="{27B02748-041C-462E-9257-39F3552791C7}"/>
              </a:ext>
            </a:extLst>
          </p:cNvPr>
          <p:cNvSpPr/>
          <p:nvPr/>
        </p:nvSpPr>
        <p:spPr>
          <a:xfrm>
            <a:off x="5923040" y="1800000"/>
            <a:ext cx="953210" cy="554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46AF7E4-0966-41D2-985B-CC2854A24671}"/>
              </a:ext>
            </a:extLst>
          </p:cNvPr>
          <p:cNvSpPr/>
          <p:nvPr/>
        </p:nvSpPr>
        <p:spPr>
          <a:xfrm>
            <a:off x="1264856" y="3531274"/>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BEB8152-4E51-4AE2-B2A7-FD8E9613022B}"/>
              </a:ext>
            </a:extLst>
          </p:cNvPr>
          <p:cNvSpPr/>
          <p:nvPr/>
        </p:nvSpPr>
        <p:spPr>
          <a:xfrm>
            <a:off x="3286831" y="3531274"/>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00668E4-8409-442F-810E-B8B53EC0ECC6}"/>
              </a:ext>
            </a:extLst>
          </p:cNvPr>
          <p:cNvSpPr/>
          <p:nvPr/>
        </p:nvSpPr>
        <p:spPr>
          <a:xfrm>
            <a:off x="4899528" y="3546444"/>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3366D84-B005-404E-A741-7B13DCD25C30}"/>
              </a:ext>
            </a:extLst>
          </p:cNvPr>
          <p:cNvSpPr/>
          <p:nvPr/>
        </p:nvSpPr>
        <p:spPr>
          <a:xfrm>
            <a:off x="6735373" y="3532556"/>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95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CHALLENGES</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dirty="0">
                <a:solidFill>
                  <a:srgbClr val="00B050"/>
                </a:solidFill>
              </a:rPr>
              <a:t>Challenge 2</a:t>
            </a:r>
          </a:p>
          <a:p>
            <a:pPr marL="342900" indent="-342900">
              <a:buFont typeface="Arial" panose="020B0604020202020204" pitchFamily="34" charset="0"/>
              <a:buChar char="•"/>
            </a:pPr>
            <a:r>
              <a:rPr lang="en-US" b="0" dirty="0"/>
              <a:t>Your robot baseball player must run to second base, </a:t>
            </a:r>
            <a:r>
              <a:rPr lang="en-US" b="0" dirty="0">
                <a:solidFill>
                  <a:srgbClr val="FF0000"/>
                </a:solidFill>
              </a:rPr>
              <a:t>turn around</a:t>
            </a:r>
            <a:r>
              <a:rPr lang="en-US" b="0" dirty="0"/>
              <a:t> and come back to first.</a:t>
            </a:r>
          </a:p>
          <a:p>
            <a:pPr marL="342900" indent="-342900">
              <a:buFont typeface="Arial" panose="020B0604020202020204" pitchFamily="34" charset="0"/>
              <a:buChar char="•"/>
            </a:pPr>
            <a:r>
              <a:rPr lang="en-US" b="0" dirty="0"/>
              <a:t>Go straight. Turn 180 degrees and return to the same spot.</a:t>
            </a:r>
          </a:p>
        </p:txBody>
      </p:sp>
      <p:sp>
        <p:nvSpPr>
          <p:cNvPr id="4" name="Footer Placeholder 3"/>
          <p:cNvSpPr>
            <a:spLocks noGrp="1"/>
          </p:cNvSpPr>
          <p:nvPr>
            <p:ph type="ftr" sz="quarter" idx="11"/>
          </p:nvPr>
        </p:nvSpPr>
        <p:spPr/>
        <p:txBody>
          <a:bodyPr/>
          <a:lstStyle/>
          <a:p>
            <a:r>
              <a:rPr lang="en-US"/>
              <a:t>Copyright © 2020 Prime Lessons (primelessons.org) CC-BY-NC-SA.  (Last edit: 1/9/2020)</a:t>
            </a:r>
          </a:p>
        </p:txBody>
      </p:sp>
      <p:sp>
        <p:nvSpPr>
          <p:cNvPr id="5" name="Slide Number Placeholder 4">
            <a:extLst>
              <a:ext uri="{FF2B5EF4-FFF2-40B4-BE49-F238E27FC236}">
                <a16:creationId xmlns:a16="http://schemas.microsoft.com/office/drawing/2014/main" id="{6A006668-3DA2-4B7F-8E10-DF2FB05742F8}"/>
              </a:ext>
            </a:extLst>
          </p:cNvPr>
          <p:cNvSpPr>
            <a:spLocks noGrp="1"/>
          </p:cNvSpPr>
          <p:nvPr>
            <p:ph type="sldNum" sz="quarter" idx="12"/>
          </p:nvPr>
        </p:nvSpPr>
        <p:spPr/>
        <p:txBody>
          <a:bodyPr/>
          <a:lstStyle/>
          <a:p>
            <a:fld id="{BBD74847-7BE4-4E4D-8159-51DF7B93C616}" type="slidenum">
              <a:rPr lang="en-US" smtClean="0"/>
              <a:t>11</a:t>
            </a:fld>
            <a:endParaRPr lang="en-US"/>
          </a:p>
        </p:txBody>
      </p:sp>
      <p:grpSp>
        <p:nvGrpSpPr>
          <p:cNvPr id="17" name="Group 16"/>
          <p:cNvGrpSpPr/>
          <p:nvPr/>
        </p:nvGrpSpPr>
        <p:grpSpPr>
          <a:xfrm>
            <a:off x="1316717" y="3782152"/>
            <a:ext cx="1825326" cy="2129626"/>
            <a:chOff x="741879" y="3987992"/>
            <a:chExt cx="1825326" cy="2129626"/>
          </a:xfrm>
        </p:grpSpPr>
        <p:sp>
          <p:nvSpPr>
            <p:cNvPr id="6" name="Rectangle 5"/>
            <p:cNvSpPr/>
            <p:nvPr/>
          </p:nvSpPr>
          <p:spPr>
            <a:xfrm rot="18069342">
              <a:off x="1115964" y="4336499"/>
              <a:ext cx="1023290" cy="9903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rot="18292411">
              <a:off x="1803803" y="5354217"/>
              <a:ext cx="578899" cy="947904"/>
              <a:chOff x="6517598" y="955857"/>
              <a:chExt cx="1202348" cy="2006981"/>
            </a:xfrm>
          </p:grpSpPr>
          <p:grpSp>
            <p:nvGrpSpPr>
              <p:cNvPr id="8" name="Group 7"/>
              <p:cNvGrpSpPr/>
              <p:nvPr/>
            </p:nvGrpSpPr>
            <p:grpSpPr>
              <a:xfrm rot="5400000">
                <a:off x="6529015" y="1512901"/>
                <a:ext cx="1141996" cy="1164830"/>
                <a:chOff x="6310708" y="2215660"/>
                <a:chExt cx="809489" cy="898563"/>
              </a:xfrm>
            </p:grpSpPr>
            <p:sp>
              <p:nvSpPr>
                <p:cNvPr id="11" name="Rounded Rectangle 10"/>
                <p:cNvSpPr/>
                <p:nvPr/>
              </p:nvSpPr>
              <p:spPr>
                <a:xfrm>
                  <a:off x="6466603" y="2215660"/>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3" name="Rounded Rectangle 12"/>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Oval 1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7254326" y="955857"/>
                <a:ext cx="465620" cy="781980"/>
              </a:xfrm>
              <a:prstGeom prst="rect">
                <a:avLst/>
              </a:prstGeom>
              <a:noFill/>
            </p:spPr>
            <p:txBody>
              <a:bodyPr wrap="square" rtlCol="0">
                <a:spAutoFit/>
              </a:bodyPr>
              <a:lstStyle/>
              <a:p>
                <a:r>
                  <a:rPr lang="en-US" dirty="0"/>
                  <a:t>A</a:t>
                </a:r>
              </a:p>
            </p:txBody>
          </p:sp>
          <p:sp>
            <p:nvSpPr>
              <p:cNvPr id="10" name="TextBox 9"/>
              <p:cNvSpPr txBox="1"/>
              <p:nvPr/>
            </p:nvSpPr>
            <p:spPr>
              <a:xfrm>
                <a:off x="7240592" y="2180858"/>
                <a:ext cx="465620" cy="781980"/>
              </a:xfrm>
              <a:prstGeom prst="rect">
                <a:avLst/>
              </a:prstGeom>
              <a:noFill/>
            </p:spPr>
            <p:txBody>
              <a:bodyPr wrap="square" rtlCol="0">
                <a:spAutoFit/>
              </a:bodyPr>
              <a:lstStyle/>
              <a:p>
                <a:r>
                  <a:rPr lang="en-US" dirty="0"/>
                  <a:t>E</a:t>
                </a:r>
              </a:p>
            </p:txBody>
          </p:sp>
        </p:grpSp>
        <p:cxnSp>
          <p:nvCxnSpPr>
            <p:cNvPr id="16" name="Straight Arrow Connector 15"/>
            <p:cNvCxnSpPr/>
            <p:nvPr/>
          </p:nvCxnSpPr>
          <p:spPr>
            <a:xfrm flipH="1">
              <a:off x="741879" y="3987992"/>
              <a:ext cx="559788" cy="91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579322" y="4004057"/>
              <a:ext cx="805571" cy="4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42058" y="4736697"/>
              <a:ext cx="506715" cy="85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1521" y="5156883"/>
              <a:ext cx="952935" cy="5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Content Placeholder 2"/>
          <p:cNvSpPr txBox="1">
            <a:spLocks/>
          </p:cNvSpPr>
          <p:nvPr/>
        </p:nvSpPr>
        <p:spPr>
          <a:xfrm>
            <a:off x="282526" y="1353059"/>
            <a:ext cx="4100245" cy="2176955"/>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a:solidFill>
                  <a:srgbClr val="00B050"/>
                </a:solidFill>
              </a:rPr>
              <a:t>Challenge 1</a:t>
            </a:r>
          </a:p>
          <a:p>
            <a:pPr marL="342900" indent="-342900">
              <a:buFont typeface="Arial" panose="020B0604020202020204" pitchFamily="34" charset="0"/>
              <a:buChar char="•"/>
            </a:pPr>
            <a:r>
              <a:rPr lang="en-US" b="0" dirty="0"/>
              <a:t>Your robot is a baseball player who has to run to all the bases and go back to home plate.</a:t>
            </a:r>
          </a:p>
          <a:p>
            <a:pPr marL="342900" indent="-342900">
              <a:buFont typeface="Arial" panose="020B0604020202020204" pitchFamily="34" charset="0"/>
              <a:buChar char="•"/>
            </a:pPr>
            <a:r>
              <a:rPr lang="en-US" b="0" dirty="0"/>
              <a:t>Can you program your robot to move forward and then turn left?</a:t>
            </a:r>
          </a:p>
          <a:p>
            <a:pPr marL="342900" indent="-342900">
              <a:buFont typeface="Arial" panose="020B0604020202020204" pitchFamily="34" charset="0"/>
              <a:buChar char="•"/>
            </a:pPr>
            <a:r>
              <a:rPr lang="en-US" b="0" dirty="0"/>
              <a:t>Use a square box or tape</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583613" y="3623745"/>
            <a:ext cx="1871891" cy="2534749"/>
            <a:chOff x="5536460" y="3823941"/>
            <a:chExt cx="1871891" cy="2534749"/>
          </a:xfrm>
        </p:grpSpPr>
        <p:cxnSp>
          <p:nvCxnSpPr>
            <p:cNvPr id="26" name="Straight Arrow Connector 25"/>
            <p:cNvCxnSpPr/>
            <p:nvPr/>
          </p:nvCxnSpPr>
          <p:spPr>
            <a:xfrm flipV="1">
              <a:off x="6854868" y="4309384"/>
              <a:ext cx="0" cy="105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36460" y="5419830"/>
              <a:ext cx="953242" cy="738664"/>
            </a:xfrm>
            <a:prstGeom prst="rect">
              <a:avLst/>
            </a:prstGeom>
            <a:noFill/>
          </p:spPr>
          <p:txBody>
            <a:bodyPr wrap="square" rtlCol="0">
              <a:spAutoFit/>
            </a:bodyPr>
            <a:lstStyle/>
            <a:p>
              <a:r>
                <a:rPr lang="en-US" sz="1400" dirty="0"/>
                <a:t>Start and End position</a:t>
              </a:r>
            </a:p>
          </p:txBody>
        </p:sp>
        <p:cxnSp>
          <p:nvCxnSpPr>
            <p:cNvPr id="48" name="Straight Arrow Connector 47"/>
            <p:cNvCxnSpPr/>
            <p:nvPr/>
          </p:nvCxnSpPr>
          <p:spPr>
            <a:xfrm flipH="1">
              <a:off x="6891067" y="4406104"/>
              <a:ext cx="1964" cy="99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nip Same Side Corner Rectangle 20"/>
            <p:cNvSpPr/>
            <p:nvPr/>
          </p:nvSpPr>
          <p:spPr>
            <a:xfrm>
              <a:off x="6512181" y="5776527"/>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First Base</a:t>
              </a:r>
            </a:p>
          </p:txBody>
        </p:sp>
        <p:grpSp>
          <p:nvGrpSpPr>
            <p:cNvPr id="28" name="Group 27"/>
            <p:cNvGrpSpPr/>
            <p:nvPr/>
          </p:nvGrpSpPr>
          <p:grpSpPr>
            <a:xfrm rot="16200000">
              <a:off x="6683954" y="5079080"/>
              <a:ext cx="375335" cy="1073459"/>
              <a:chOff x="6517601" y="541432"/>
              <a:chExt cx="1228876" cy="3116594"/>
            </a:xfrm>
          </p:grpSpPr>
          <p:grpSp>
            <p:nvGrpSpPr>
              <p:cNvPr id="29" name="Group 28"/>
              <p:cNvGrpSpPr/>
              <p:nvPr/>
            </p:nvGrpSpPr>
            <p:grpSpPr>
              <a:xfrm rot="5400000">
                <a:off x="6529019" y="1512901"/>
                <a:ext cx="1141996" cy="1164832"/>
                <a:chOff x="6310708" y="2215655"/>
                <a:chExt cx="809489" cy="898564"/>
              </a:xfrm>
            </p:grpSpPr>
            <p:sp>
              <p:nvSpPr>
                <p:cNvPr id="32" name="Rounded Rectangle 31"/>
                <p:cNvSpPr/>
                <p:nvPr/>
              </p:nvSpPr>
              <p:spPr>
                <a:xfrm>
                  <a:off x="6466604" y="2215655"/>
                  <a:ext cx="519438" cy="898564"/>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80858" y="541432"/>
                <a:ext cx="465619" cy="1072288"/>
              </a:xfrm>
              <a:prstGeom prst="rect">
                <a:avLst/>
              </a:prstGeom>
              <a:noFill/>
            </p:spPr>
            <p:txBody>
              <a:bodyPr wrap="square" rtlCol="0">
                <a:spAutoFit/>
              </a:bodyPr>
              <a:lstStyle/>
              <a:p>
                <a:r>
                  <a:rPr lang="en-US" dirty="0"/>
                  <a:t>A</a:t>
                </a:r>
              </a:p>
            </p:txBody>
          </p:sp>
          <p:sp>
            <p:nvSpPr>
              <p:cNvPr id="31" name="TextBox 30"/>
              <p:cNvSpPr txBox="1"/>
              <p:nvPr/>
            </p:nvSpPr>
            <p:spPr>
              <a:xfrm>
                <a:off x="7492798" y="2585737"/>
                <a:ext cx="213417" cy="1072289"/>
              </a:xfrm>
              <a:prstGeom prst="rect">
                <a:avLst/>
              </a:prstGeom>
              <a:noFill/>
            </p:spPr>
            <p:txBody>
              <a:bodyPr wrap="square" rtlCol="0">
                <a:spAutoFit/>
              </a:bodyPr>
              <a:lstStyle/>
              <a:p>
                <a:r>
                  <a:rPr lang="en-US" dirty="0"/>
                  <a:t>E</a:t>
                </a:r>
              </a:p>
            </p:txBody>
          </p:sp>
        </p:grpSp>
        <p:sp>
          <p:nvSpPr>
            <p:cNvPr id="38" name="Snip Same Side Corner Rectangle 37"/>
            <p:cNvSpPr/>
            <p:nvPr/>
          </p:nvSpPr>
          <p:spPr>
            <a:xfrm>
              <a:off x="6519559" y="3823941"/>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Second Base</a:t>
              </a:r>
            </a:p>
          </p:txBody>
        </p:sp>
      </p:grpSp>
    </p:spTree>
    <p:extLst>
      <p:ext uri="{BB962C8B-B14F-4D97-AF65-F5344CB8AC3E}">
        <p14:creationId xmlns:p14="http://schemas.microsoft.com/office/powerpoint/2010/main" val="196835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SOLUTIONS</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u="sng" dirty="0">
                <a:solidFill>
                  <a:srgbClr val="00B050"/>
                </a:solidFill>
              </a:rPr>
              <a:t>Challenge 2</a:t>
            </a:r>
          </a:p>
          <a:p>
            <a:pPr marL="0" indent="0">
              <a:buNone/>
            </a:pPr>
            <a:r>
              <a:rPr lang="en-US" b="0" dirty="0"/>
              <a:t>You probably used a </a:t>
            </a:r>
            <a:r>
              <a:rPr lang="en-US" dirty="0"/>
              <a:t>spin turn </a:t>
            </a:r>
            <a:r>
              <a:rPr lang="en-US" b="0" dirty="0"/>
              <a:t>because it is better for tighter turns and gets you closer to the starting point!</a:t>
            </a:r>
          </a:p>
        </p:txBody>
      </p:sp>
      <p:sp>
        <p:nvSpPr>
          <p:cNvPr id="4" name="Footer Placeholder 3"/>
          <p:cNvSpPr>
            <a:spLocks noGrp="1"/>
          </p:cNvSpPr>
          <p:nvPr>
            <p:ph type="ftr" sz="quarter" idx="11"/>
          </p:nvPr>
        </p:nvSpPr>
        <p:spPr/>
        <p:txBody>
          <a:bodyPr/>
          <a:lstStyle/>
          <a:p>
            <a:r>
              <a:rPr lang="en-US"/>
              <a:t>Copyright © 2020 Prime Lessons (primelessons.org) CC-BY-NC-SA.  (Last edit: 1/9/2020)</a:t>
            </a:r>
          </a:p>
        </p:txBody>
      </p:sp>
      <p:sp>
        <p:nvSpPr>
          <p:cNvPr id="5" name="Slide Number Placeholder 4">
            <a:extLst>
              <a:ext uri="{FF2B5EF4-FFF2-40B4-BE49-F238E27FC236}">
                <a16:creationId xmlns:a16="http://schemas.microsoft.com/office/drawing/2014/main" id="{A6E98B34-FE88-4F47-A906-8640DA5B168C}"/>
              </a:ext>
            </a:extLst>
          </p:cNvPr>
          <p:cNvSpPr>
            <a:spLocks noGrp="1"/>
          </p:cNvSpPr>
          <p:nvPr>
            <p:ph type="sldNum" sz="quarter" idx="12"/>
          </p:nvPr>
        </p:nvSpPr>
        <p:spPr/>
        <p:txBody>
          <a:bodyPr/>
          <a:lstStyle/>
          <a:p>
            <a:fld id="{BBD74847-7BE4-4E4D-8159-51DF7B93C616}" type="slidenum">
              <a:rPr lang="en-US" smtClean="0"/>
              <a:t>12</a:t>
            </a:fld>
            <a:endParaRPr lang="en-US"/>
          </a:p>
        </p:txBody>
      </p:sp>
      <p:sp>
        <p:nvSpPr>
          <p:cNvPr id="42" name="Content Placeholder 2"/>
          <p:cNvSpPr txBox="1">
            <a:spLocks/>
          </p:cNvSpPr>
          <p:nvPr/>
        </p:nvSpPr>
        <p:spPr>
          <a:xfrm>
            <a:off x="282526" y="1260699"/>
            <a:ext cx="392242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a:solidFill>
                  <a:srgbClr val="00B050"/>
                </a:solidFill>
              </a:rPr>
              <a:t>Challenge 1</a:t>
            </a:r>
          </a:p>
          <a:p>
            <a:r>
              <a:rPr lang="en-US" b="0" dirty="0"/>
              <a:t>You probably used a combination of move steering to go straight and do </a:t>
            </a:r>
            <a:r>
              <a:rPr lang="en-US" dirty="0"/>
              <a:t>pivot turns</a:t>
            </a:r>
            <a:r>
              <a:rPr lang="en-US" b="0" dirty="0"/>
              <a:t> to go around the box.</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52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Prime Lessons (primelessons.org) CC-BY-NC-SA.  (Last edit: 1/9/2020)</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13</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turn using the built-in gyro sensor</a:t>
            </a:r>
          </a:p>
          <a:p>
            <a:r>
              <a:rPr lang="en-US" dirty="0"/>
              <a:t>Learn how to use the Wait Until Block with sensors</a:t>
            </a:r>
          </a:p>
          <a:p>
            <a:r>
              <a:rPr lang="en-US" dirty="0"/>
              <a:t>Note:  Although images in this lessons may show a SPIKE Prime, the code blocks are the same for Robot Inventor</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2020 Prime Lessons (primelessons.org) CC-BY-NC-SA.  (Last edit: 1/9/2020)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E53A-2C16-436C-A865-A8458BC4A00B}"/>
              </a:ext>
            </a:extLst>
          </p:cNvPr>
          <p:cNvSpPr>
            <a:spLocks noGrp="1"/>
          </p:cNvSpPr>
          <p:nvPr>
            <p:ph type="title"/>
          </p:nvPr>
        </p:nvSpPr>
        <p:spPr/>
        <p:txBody>
          <a:bodyPr/>
          <a:lstStyle/>
          <a:p>
            <a:r>
              <a:rPr lang="en-US" dirty="0"/>
              <a:t>BLOCKS YOU NEED in this lesson</a:t>
            </a:r>
          </a:p>
        </p:txBody>
      </p:sp>
      <p:sp>
        <p:nvSpPr>
          <p:cNvPr id="3" name="Content Placeholder 2">
            <a:extLst>
              <a:ext uri="{FF2B5EF4-FFF2-40B4-BE49-F238E27FC236}">
                <a16:creationId xmlns:a16="http://schemas.microsoft.com/office/drawing/2014/main" id="{E47E2EED-424B-4877-A6F9-DC1FD3574959}"/>
              </a:ext>
            </a:extLst>
          </p:cNvPr>
          <p:cNvSpPr>
            <a:spLocks noGrp="1"/>
          </p:cNvSpPr>
          <p:nvPr>
            <p:ph idx="1"/>
          </p:nvPr>
        </p:nvSpPr>
        <p:spPr>
          <a:xfrm>
            <a:off x="155088" y="1422840"/>
            <a:ext cx="5069522" cy="4510290"/>
          </a:xfrm>
        </p:spPr>
        <p:txBody>
          <a:bodyPr>
            <a:normAutofit/>
          </a:bodyPr>
          <a:lstStyle/>
          <a:p>
            <a:r>
              <a:rPr lang="en-US" sz="2000" dirty="0"/>
              <a:t>Reporter blocks (Float/String) – numbers and text can be placed inside oval slots. They can read sensor values or the retrieve the value stored in a variable.</a:t>
            </a:r>
          </a:p>
          <a:p>
            <a:r>
              <a:rPr lang="en-US" sz="2000" dirty="0"/>
              <a:t>Boolean Blocks – carry a true or false value and can be placed inside hexagonal slots such as the Wait Block on the right</a:t>
            </a:r>
          </a:p>
          <a:p>
            <a:r>
              <a:rPr lang="en-US" sz="2000" dirty="0"/>
              <a:t>Wait Until Block – Like the Wait for Seconds block, this block makes the program pause execution for some time. In this case, the program waits until the condition in the Boolean block is true</a:t>
            </a:r>
          </a:p>
          <a:p>
            <a:endParaRPr lang="en-US" dirty="0"/>
          </a:p>
        </p:txBody>
      </p:sp>
      <p:sp>
        <p:nvSpPr>
          <p:cNvPr id="4" name="Footer Placeholder 3">
            <a:extLst>
              <a:ext uri="{FF2B5EF4-FFF2-40B4-BE49-F238E27FC236}">
                <a16:creationId xmlns:a16="http://schemas.microsoft.com/office/drawing/2014/main" id="{3D754A94-060C-4633-88D5-845EC6E0EC3A}"/>
              </a:ext>
            </a:extLst>
          </p:cNvPr>
          <p:cNvSpPr>
            <a:spLocks noGrp="1"/>
          </p:cNvSpPr>
          <p:nvPr>
            <p:ph type="ftr" sz="quarter" idx="11"/>
          </p:nvPr>
        </p:nvSpPr>
        <p:spPr/>
        <p:txBody>
          <a:bodyPr/>
          <a:lstStyle/>
          <a:p>
            <a:r>
              <a:rPr lang="en-US"/>
              <a:t>Copyright © 2020 Prime Lessons (primelessons.org) CC-BY-NC-SA.  (Last edit: 1/9/2020)</a:t>
            </a:r>
            <a:endParaRPr lang="en-US" dirty="0"/>
          </a:p>
        </p:txBody>
      </p:sp>
      <p:sp>
        <p:nvSpPr>
          <p:cNvPr id="5" name="Slide Number Placeholder 4">
            <a:extLst>
              <a:ext uri="{FF2B5EF4-FFF2-40B4-BE49-F238E27FC236}">
                <a16:creationId xmlns:a16="http://schemas.microsoft.com/office/drawing/2014/main" id="{A81D9CB2-2043-46CC-9247-DE7709769469}"/>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6" name="Picture 5">
            <a:extLst>
              <a:ext uri="{FF2B5EF4-FFF2-40B4-BE49-F238E27FC236}">
                <a16:creationId xmlns:a16="http://schemas.microsoft.com/office/drawing/2014/main" id="{1F878471-D950-4EEB-AF29-0B9B39FED536}"/>
              </a:ext>
            </a:extLst>
          </p:cNvPr>
          <p:cNvPicPr>
            <a:picLocks noChangeAspect="1"/>
          </p:cNvPicPr>
          <p:nvPr/>
        </p:nvPicPr>
        <p:blipFill>
          <a:blip r:embed="rId2"/>
          <a:stretch>
            <a:fillRect/>
          </a:stretch>
        </p:blipFill>
        <p:spPr>
          <a:xfrm>
            <a:off x="5340772" y="1422840"/>
            <a:ext cx="2895600" cy="2905125"/>
          </a:xfrm>
          <a:prstGeom prst="rect">
            <a:avLst/>
          </a:prstGeom>
        </p:spPr>
      </p:pic>
      <p:cxnSp>
        <p:nvCxnSpPr>
          <p:cNvPr id="8" name="Straight Arrow Connector 7">
            <a:extLst>
              <a:ext uri="{FF2B5EF4-FFF2-40B4-BE49-F238E27FC236}">
                <a16:creationId xmlns:a16="http://schemas.microsoft.com/office/drawing/2014/main" id="{9F56EEEA-3A81-4D3B-B9E6-47685F6DC10F}"/>
              </a:ext>
            </a:extLst>
          </p:cNvPr>
          <p:cNvCxnSpPr>
            <a:cxnSpLocks/>
          </p:cNvCxnSpPr>
          <p:nvPr/>
        </p:nvCxnSpPr>
        <p:spPr>
          <a:xfrm>
            <a:off x="6672409" y="2280491"/>
            <a:ext cx="0" cy="5949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DBBF96-8377-4B47-9282-3CE45A00A5EC}"/>
              </a:ext>
            </a:extLst>
          </p:cNvPr>
          <p:cNvCxnSpPr>
            <a:cxnSpLocks/>
          </p:cNvCxnSpPr>
          <p:nvPr/>
        </p:nvCxnSpPr>
        <p:spPr>
          <a:xfrm>
            <a:off x="6788572" y="3272009"/>
            <a:ext cx="0" cy="6812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78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9A33-F3DC-4175-85C8-87A484EF1DFC}"/>
              </a:ext>
            </a:extLst>
          </p:cNvPr>
          <p:cNvSpPr>
            <a:spLocks noGrp="1"/>
          </p:cNvSpPr>
          <p:nvPr>
            <p:ph type="title"/>
          </p:nvPr>
        </p:nvSpPr>
        <p:spPr/>
        <p:txBody>
          <a:bodyPr/>
          <a:lstStyle/>
          <a:p>
            <a:r>
              <a:rPr lang="en-US" dirty="0"/>
              <a:t>Robot Orientation: YAW, PITCH and ROLL</a:t>
            </a:r>
          </a:p>
        </p:txBody>
      </p:sp>
      <p:sp>
        <p:nvSpPr>
          <p:cNvPr id="3" name="Content Placeholder 2">
            <a:extLst>
              <a:ext uri="{FF2B5EF4-FFF2-40B4-BE49-F238E27FC236}">
                <a16:creationId xmlns:a16="http://schemas.microsoft.com/office/drawing/2014/main" id="{9365F4CC-1F3A-4E81-8595-11CD6B36B795}"/>
              </a:ext>
            </a:extLst>
          </p:cNvPr>
          <p:cNvSpPr>
            <a:spLocks noGrp="1"/>
          </p:cNvSpPr>
          <p:nvPr>
            <p:ph idx="1"/>
          </p:nvPr>
        </p:nvSpPr>
        <p:spPr>
          <a:xfrm>
            <a:off x="155088" y="1140006"/>
            <a:ext cx="2744229" cy="5082601"/>
          </a:xfrm>
        </p:spPr>
        <p:txBody>
          <a:bodyPr/>
          <a:lstStyle/>
          <a:p>
            <a:pPr marL="0" indent="0" algn="ctr">
              <a:buNone/>
            </a:pPr>
            <a:r>
              <a:rPr lang="en-US" dirty="0"/>
              <a:t>Yaw is turning the Hub to right or left </a:t>
            </a:r>
          </a:p>
        </p:txBody>
      </p:sp>
      <p:sp>
        <p:nvSpPr>
          <p:cNvPr id="4" name="Footer Placeholder 3">
            <a:extLst>
              <a:ext uri="{FF2B5EF4-FFF2-40B4-BE49-F238E27FC236}">
                <a16:creationId xmlns:a16="http://schemas.microsoft.com/office/drawing/2014/main" id="{1B4E4B6D-EC79-4AA5-8691-4C708E30FC55}"/>
              </a:ext>
            </a:extLst>
          </p:cNvPr>
          <p:cNvSpPr>
            <a:spLocks noGrp="1"/>
          </p:cNvSpPr>
          <p:nvPr>
            <p:ph type="ftr" sz="quarter" idx="11"/>
          </p:nvPr>
        </p:nvSpPr>
        <p:spPr/>
        <p:txBody>
          <a:bodyPr/>
          <a:lstStyle/>
          <a:p>
            <a:r>
              <a:rPr lang="en-US"/>
              <a:t>Copyright © 2020 Prime Lessons (primelessons.org) CC-BY-NC-SA.  (Last edit: 1/9/2020)</a:t>
            </a:r>
            <a:endParaRPr lang="en-US" dirty="0"/>
          </a:p>
        </p:txBody>
      </p:sp>
      <p:sp>
        <p:nvSpPr>
          <p:cNvPr id="5" name="Slide Number Placeholder 4">
            <a:extLst>
              <a:ext uri="{FF2B5EF4-FFF2-40B4-BE49-F238E27FC236}">
                <a16:creationId xmlns:a16="http://schemas.microsoft.com/office/drawing/2014/main" id="{19E8A33A-BDA9-4FF5-9AC9-ACC941B004CE}"/>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Content Placeholder 2">
            <a:extLst>
              <a:ext uri="{FF2B5EF4-FFF2-40B4-BE49-F238E27FC236}">
                <a16:creationId xmlns:a16="http://schemas.microsoft.com/office/drawing/2014/main" id="{F57276E2-677C-4F5A-9830-16CDFD243800}"/>
              </a:ext>
            </a:extLst>
          </p:cNvPr>
          <p:cNvSpPr txBox="1">
            <a:spLocks/>
          </p:cNvSpPr>
          <p:nvPr/>
        </p:nvSpPr>
        <p:spPr>
          <a:xfrm>
            <a:off x="3428398" y="1135016"/>
            <a:ext cx="2106240" cy="75270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Pitch is turning the Hub up and down </a:t>
            </a:r>
          </a:p>
        </p:txBody>
      </p:sp>
      <p:sp>
        <p:nvSpPr>
          <p:cNvPr id="7" name="Content Placeholder 2">
            <a:extLst>
              <a:ext uri="{FF2B5EF4-FFF2-40B4-BE49-F238E27FC236}">
                <a16:creationId xmlns:a16="http://schemas.microsoft.com/office/drawing/2014/main" id="{D8B1F65E-83A7-41DF-9F9E-9336CF73312F}"/>
              </a:ext>
            </a:extLst>
          </p:cNvPr>
          <p:cNvSpPr txBox="1">
            <a:spLocks/>
          </p:cNvSpPr>
          <p:nvPr/>
        </p:nvSpPr>
        <p:spPr>
          <a:xfrm>
            <a:off x="838462" y="4267751"/>
            <a:ext cx="2031131" cy="610870"/>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dirty="0"/>
              <a:t>Roll is turning the Hub to side-to-side</a:t>
            </a:r>
          </a:p>
        </p:txBody>
      </p:sp>
      <p:pic>
        <p:nvPicPr>
          <p:cNvPr id="9" name="Picture 8" descr="A close up of a speaker&#10;&#10;Description automatically generated">
            <a:extLst>
              <a:ext uri="{FF2B5EF4-FFF2-40B4-BE49-F238E27FC236}">
                <a16:creationId xmlns:a16="http://schemas.microsoft.com/office/drawing/2014/main" id="{6D2910E9-F0DA-45A3-9423-DB7B2C77A5DF}"/>
              </a:ext>
            </a:extLst>
          </p:cNvPr>
          <p:cNvPicPr>
            <a:picLocks noChangeAspect="1"/>
          </p:cNvPicPr>
          <p:nvPr/>
        </p:nvPicPr>
        <p:blipFill>
          <a:blip r:embed="rId2"/>
          <a:stretch>
            <a:fillRect/>
          </a:stretch>
        </p:blipFill>
        <p:spPr>
          <a:xfrm>
            <a:off x="651594" y="4795439"/>
            <a:ext cx="2188276" cy="1641207"/>
          </a:xfrm>
          <a:prstGeom prst="rect">
            <a:avLst/>
          </a:prstGeom>
        </p:spPr>
      </p:pic>
      <p:pic>
        <p:nvPicPr>
          <p:cNvPr id="19" name="Picture 18" descr="A close up of a device&#10;&#10;Description automatically generated">
            <a:extLst>
              <a:ext uri="{FF2B5EF4-FFF2-40B4-BE49-F238E27FC236}">
                <a16:creationId xmlns:a16="http://schemas.microsoft.com/office/drawing/2014/main" id="{B7033722-93AC-42C8-B87F-F0A53ADDC509}"/>
              </a:ext>
            </a:extLst>
          </p:cNvPr>
          <p:cNvPicPr>
            <a:picLocks noChangeAspect="1"/>
          </p:cNvPicPr>
          <p:nvPr/>
        </p:nvPicPr>
        <p:blipFill rotWithShape="1">
          <a:blip r:embed="rId3"/>
          <a:srcRect l="3375" t="25218" r="6720" b="27591"/>
          <a:stretch/>
        </p:blipFill>
        <p:spPr>
          <a:xfrm>
            <a:off x="2612962" y="2538207"/>
            <a:ext cx="3091128" cy="1216899"/>
          </a:xfrm>
          <a:prstGeom prst="rect">
            <a:avLst/>
          </a:prstGeom>
        </p:spPr>
      </p:pic>
      <p:pic>
        <p:nvPicPr>
          <p:cNvPr id="21" name="Picture 20" descr="A close up of a phone&#10;&#10;Description automatically generated">
            <a:extLst>
              <a:ext uri="{FF2B5EF4-FFF2-40B4-BE49-F238E27FC236}">
                <a16:creationId xmlns:a16="http://schemas.microsoft.com/office/drawing/2014/main" id="{264C1C9D-E7D7-40D6-B4D9-54558454C468}"/>
              </a:ext>
            </a:extLst>
          </p:cNvPr>
          <p:cNvPicPr>
            <a:picLocks noChangeAspect="1"/>
          </p:cNvPicPr>
          <p:nvPr/>
        </p:nvPicPr>
        <p:blipFill rotWithShape="1">
          <a:blip r:embed="rId4"/>
          <a:srcRect l="27290" t="3271" r="24630"/>
          <a:stretch/>
        </p:blipFill>
        <p:spPr>
          <a:xfrm>
            <a:off x="568828" y="1835979"/>
            <a:ext cx="1594173" cy="2405389"/>
          </a:xfrm>
          <a:prstGeom prst="rect">
            <a:avLst/>
          </a:prstGeom>
        </p:spPr>
      </p:pic>
      <p:sp>
        <p:nvSpPr>
          <p:cNvPr id="34" name="Arc 33">
            <a:extLst>
              <a:ext uri="{FF2B5EF4-FFF2-40B4-BE49-F238E27FC236}">
                <a16:creationId xmlns:a16="http://schemas.microsoft.com/office/drawing/2014/main" id="{CDD86F96-9C54-4F9A-A8CD-BAE37A8D05E5}"/>
              </a:ext>
            </a:extLst>
          </p:cNvPr>
          <p:cNvSpPr/>
          <p:nvPr/>
        </p:nvSpPr>
        <p:spPr>
          <a:xfrm>
            <a:off x="813567" y="2457238"/>
            <a:ext cx="1097280" cy="1097280"/>
          </a:xfrm>
          <a:prstGeom prst="arc">
            <a:avLst>
              <a:gd name="adj1" fmla="val 10186660"/>
              <a:gd name="adj2" fmla="val 66704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5190FCEC-A8C2-461B-8110-36717220EF01}"/>
              </a:ext>
            </a:extLst>
          </p:cNvPr>
          <p:cNvSpPr/>
          <p:nvPr/>
        </p:nvSpPr>
        <p:spPr>
          <a:xfrm rot="9340911">
            <a:off x="5017860" y="2161389"/>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098FA748-4CF4-4AFB-8A8E-A4BF99B72F5F}"/>
              </a:ext>
            </a:extLst>
          </p:cNvPr>
          <p:cNvSpPr/>
          <p:nvPr/>
        </p:nvSpPr>
        <p:spPr>
          <a:xfrm rot="12742952" flipH="1">
            <a:off x="358066" y="4878102"/>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227B23C3-1E55-4694-B3E4-C6636A954CCF}"/>
              </a:ext>
            </a:extLst>
          </p:cNvPr>
          <p:cNvSpPr/>
          <p:nvPr/>
        </p:nvSpPr>
        <p:spPr>
          <a:xfrm rot="9340911">
            <a:off x="2111381" y="4892970"/>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A6B805-22FB-47E6-961B-7B8DA837BB13}"/>
              </a:ext>
            </a:extLst>
          </p:cNvPr>
          <p:cNvSpPr/>
          <p:nvPr/>
        </p:nvSpPr>
        <p:spPr>
          <a:xfrm rot="11635108" flipH="1">
            <a:off x="2229372" y="2169485"/>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A185C5C-1811-422F-AA9A-F9BB58D3AEAD}"/>
              </a:ext>
            </a:extLst>
          </p:cNvPr>
          <p:cNvSpPr/>
          <p:nvPr/>
        </p:nvSpPr>
        <p:spPr>
          <a:xfrm>
            <a:off x="6233171" y="1215614"/>
            <a:ext cx="2773669" cy="253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Just like x, y and z coordinates are used to describe a robot’s position, </a:t>
            </a:r>
          </a:p>
          <a:p>
            <a:pPr algn="ctr"/>
            <a:r>
              <a:rPr lang="en-US" sz="1400" dirty="0">
                <a:solidFill>
                  <a:schemeClr val="tx1"/>
                </a:solidFill>
              </a:rPr>
              <a:t>yaw, pitch and roll are terms used to describe a robot’s orientation. </a:t>
            </a:r>
          </a:p>
          <a:p>
            <a:pPr algn="ctr"/>
            <a:r>
              <a:rPr lang="en-US" sz="1400" dirty="0">
                <a:solidFill>
                  <a:schemeClr val="tx1"/>
                </a:solidFill>
              </a:rPr>
              <a:t>Yaw is rotation around the z-axis. Pitch is rotation around y-axis. </a:t>
            </a:r>
          </a:p>
          <a:p>
            <a:pPr algn="ctr"/>
            <a:r>
              <a:rPr lang="en-US" sz="1400" dirty="0">
                <a:solidFill>
                  <a:schemeClr val="tx1"/>
                </a:solidFill>
              </a:rPr>
              <a:t>Roll is rotation around the x-axis.</a:t>
            </a:r>
          </a:p>
          <a:p>
            <a:pPr algn="ctr"/>
            <a:endParaRPr lang="en-US" sz="1400" dirty="0">
              <a:solidFill>
                <a:schemeClr val="tx1"/>
              </a:solidFill>
            </a:endParaRPr>
          </a:p>
          <a:p>
            <a:pPr algn="ctr"/>
            <a:r>
              <a:rPr lang="en-US" sz="1400" dirty="0">
                <a:solidFill>
                  <a:schemeClr val="tx1"/>
                </a:solidFill>
              </a:rPr>
              <a:t>The built-in Gyro Sensor can measure the robot’s orientation</a:t>
            </a:r>
          </a:p>
        </p:txBody>
      </p:sp>
      <p:pic>
        <p:nvPicPr>
          <p:cNvPr id="13" name="Picture 12" descr="A satellite in space&#10;&#10;Description automatically generated">
            <a:extLst>
              <a:ext uri="{FF2B5EF4-FFF2-40B4-BE49-F238E27FC236}">
                <a16:creationId xmlns:a16="http://schemas.microsoft.com/office/drawing/2014/main" id="{E170FD2B-DF2E-427C-87BD-A0AF8EBC792A}"/>
              </a:ext>
            </a:extLst>
          </p:cNvPr>
          <p:cNvPicPr>
            <a:picLocks noChangeAspect="1"/>
          </p:cNvPicPr>
          <p:nvPr/>
        </p:nvPicPr>
        <p:blipFill>
          <a:blip r:embed="rId5"/>
          <a:stretch>
            <a:fillRect/>
          </a:stretch>
        </p:blipFill>
        <p:spPr>
          <a:xfrm>
            <a:off x="5301095" y="3902845"/>
            <a:ext cx="3620198" cy="2215900"/>
          </a:xfrm>
          <a:prstGeom prst="rect">
            <a:avLst/>
          </a:prstGeom>
        </p:spPr>
      </p:pic>
    </p:spTree>
    <p:extLst>
      <p:ext uri="{BB962C8B-B14F-4D97-AF65-F5344CB8AC3E}">
        <p14:creationId xmlns:p14="http://schemas.microsoft.com/office/powerpoint/2010/main" val="143251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4D2C-8290-47C6-8874-27222126A484}"/>
              </a:ext>
            </a:extLst>
          </p:cNvPr>
          <p:cNvSpPr>
            <a:spLocks noGrp="1"/>
          </p:cNvSpPr>
          <p:nvPr>
            <p:ph type="title"/>
          </p:nvPr>
        </p:nvSpPr>
        <p:spPr/>
        <p:txBody>
          <a:bodyPr/>
          <a:lstStyle/>
          <a:p>
            <a:r>
              <a:rPr lang="en-US" dirty="0"/>
              <a:t>Using the gyro sensor to turn</a:t>
            </a:r>
          </a:p>
        </p:txBody>
      </p:sp>
      <p:sp>
        <p:nvSpPr>
          <p:cNvPr id="3" name="Content Placeholder 2">
            <a:extLst>
              <a:ext uri="{FF2B5EF4-FFF2-40B4-BE49-F238E27FC236}">
                <a16:creationId xmlns:a16="http://schemas.microsoft.com/office/drawing/2014/main" id="{9ADE296E-04DF-45D1-A790-7C97ED9FB817}"/>
              </a:ext>
            </a:extLst>
          </p:cNvPr>
          <p:cNvSpPr>
            <a:spLocks noGrp="1"/>
          </p:cNvSpPr>
          <p:nvPr>
            <p:ph idx="1"/>
          </p:nvPr>
        </p:nvSpPr>
        <p:spPr>
          <a:xfrm>
            <a:off x="155088" y="1140006"/>
            <a:ext cx="5353346" cy="5082601"/>
          </a:xfrm>
        </p:spPr>
        <p:txBody>
          <a:bodyPr>
            <a:normAutofit/>
          </a:bodyPr>
          <a:lstStyle/>
          <a:p>
            <a:r>
              <a:rPr lang="en-US" dirty="0"/>
              <a:t>The gyro sensor can be programmed to measure the hub’s yaw, pitch and roll</a:t>
            </a:r>
          </a:p>
          <a:p>
            <a:r>
              <a:rPr lang="en-US" dirty="0"/>
              <a:t>These values can be used to sense if the robot has turned around x, y, or z axes</a:t>
            </a:r>
          </a:p>
          <a:p>
            <a:r>
              <a:rPr lang="en-US" dirty="0"/>
              <a:t>In this lesson, we will focus on yaw which can be used to determine if a robot has turned left or right</a:t>
            </a:r>
          </a:p>
          <a:p>
            <a:r>
              <a:rPr lang="en-US" dirty="0"/>
              <a:t>For pitch and roll, the robot uses gravity to determine what is a zero reading. Flat on the ground is 0 pitch and 0 roll. </a:t>
            </a:r>
          </a:p>
          <a:p>
            <a:r>
              <a:rPr lang="en-US" dirty="0"/>
              <a:t>For yaw, the robot doesn’t have a compass to tell it what is north or south. Therefore, you need to tell the robot what it should consider zero. This is done with the “set yaw angle to 0” block. </a:t>
            </a:r>
          </a:p>
          <a:p>
            <a:pPr lvl="1"/>
            <a:r>
              <a:rPr lang="en-US" dirty="0"/>
              <a:t>Note that clockwise is positive in yaw measurement</a:t>
            </a:r>
          </a:p>
          <a:p>
            <a:endParaRPr lang="en-US" dirty="0"/>
          </a:p>
          <a:p>
            <a:endParaRPr lang="en-US" dirty="0"/>
          </a:p>
        </p:txBody>
      </p:sp>
      <p:sp>
        <p:nvSpPr>
          <p:cNvPr id="4" name="Footer Placeholder 3">
            <a:extLst>
              <a:ext uri="{FF2B5EF4-FFF2-40B4-BE49-F238E27FC236}">
                <a16:creationId xmlns:a16="http://schemas.microsoft.com/office/drawing/2014/main" id="{F1CA1115-2379-41AF-9666-D6261AEA3E5D}"/>
              </a:ext>
            </a:extLst>
          </p:cNvPr>
          <p:cNvSpPr>
            <a:spLocks noGrp="1"/>
          </p:cNvSpPr>
          <p:nvPr>
            <p:ph type="ftr" sz="quarter" idx="11"/>
          </p:nvPr>
        </p:nvSpPr>
        <p:spPr/>
        <p:txBody>
          <a:bodyPr/>
          <a:lstStyle/>
          <a:p>
            <a:r>
              <a:rPr lang="en-US"/>
              <a:t>Copyright © 2020 Prime Lessons (primelessons.org) CC-BY-NC-SA.  (Last edit: 1/9/2020)</a:t>
            </a:r>
            <a:endParaRPr lang="en-US" dirty="0"/>
          </a:p>
        </p:txBody>
      </p:sp>
      <p:sp>
        <p:nvSpPr>
          <p:cNvPr id="5" name="Slide Number Placeholder 4">
            <a:extLst>
              <a:ext uri="{FF2B5EF4-FFF2-40B4-BE49-F238E27FC236}">
                <a16:creationId xmlns:a16="http://schemas.microsoft.com/office/drawing/2014/main" id="{1EC6768D-44FF-408C-9CAA-968843E22254}"/>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6" name="Picture 5">
            <a:extLst>
              <a:ext uri="{FF2B5EF4-FFF2-40B4-BE49-F238E27FC236}">
                <a16:creationId xmlns:a16="http://schemas.microsoft.com/office/drawing/2014/main" id="{0DE33883-44CC-4515-9D20-8FB565609F1F}"/>
              </a:ext>
            </a:extLst>
          </p:cNvPr>
          <p:cNvPicPr>
            <a:picLocks noChangeAspect="1"/>
          </p:cNvPicPr>
          <p:nvPr/>
        </p:nvPicPr>
        <p:blipFill>
          <a:blip r:embed="rId2"/>
          <a:stretch>
            <a:fillRect/>
          </a:stretch>
        </p:blipFill>
        <p:spPr>
          <a:xfrm>
            <a:off x="6058165" y="1057650"/>
            <a:ext cx="2543175" cy="1943100"/>
          </a:xfrm>
          <a:prstGeom prst="rect">
            <a:avLst/>
          </a:prstGeom>
        </p:spPr>
      </p:pic>
      <p:pic>
        <p:nvPicPr>
          <p:cNvPr id="8" name="Picture 7">
            <a:extLst>
              <a:ext uri="{FF2B5EF4-FFF2-40B4-BE49-F238E27FC236}">
                <a16:creationId xmlns:a16="http://schemas.microsoft.com/office/drawing/2014/main" id="{8F9EA1D4-85E8-41FD-88A2-D2D47114CCA2}"/>
              </a:ext>
            </a:extLst>
          </p:cNvPr>
          <p:cNvPicPr>
            <a:picLocks noChangeAspect="1"/>
          </p:cNvPicPr>
          <p:nvPr/>
        </p:nvPicPr>
        <p:blipFill>
          <a:blip r:embed="rId3"/>
          <a:stretch>
            <a:fillRect/>
          </a:stretch>
        </p:blipFill>
        <p:spPr>
          <a:xfrm>
            <a:off x="6283747" y="3646670"/>
            <a:ext cx="1952625" cy="695325"/>
          </a:xfrm>
          <a:prstGeom prst="rect">
            <a:avLst/>
          </a:prstGeom>
        </p:spPr>
      </p:pic>
    </p:spTree>
    <p:extLst>
      <p:ext uri="{BB962C8B-B14F-4D97-AF65-F5344CB8AC3E}">
        <p14:creationId xmlns:p14="http://schemas.microsoft.com/office/powerpoint/2010/main" val="134881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9979-E62C-4389-AEFE-7B6524849D0B}"/>
              </a:ext>
            </a:extLst>
          </p:cNvPr>
          <p:cNvSpPr>
            <a:spLocks noGrp="1"/>
          </p:cNvSpPr>
          <p:nvPr>
            <p:ph type="title"/>
          </p:nvPr>
        </p:nvSpPr>
        <p:spPr/>
        <p:txBody>
          <a:bodyPr/>
          <a:lstStyle/>
          <a:p>
            <a:r>
              <a:rPr lang="en-US" dirty="0"/>
              <a:t>Challenge I</a:t>
            </a:r>
          </a:p>
        </p:txBody>
      </p:sp>
      <p:sp>
        <p:nvSpPr>
          <p:cNvPr id="3" name="Content Placeholder 2">
            <a:extLst>
              <a:ext uri="{FF2B5EF4-FFF2-40B4-BE49-F238E27FC236}">
                <a16:creationId xmlns:a16="http://schemas.microsoft.com/office/drawing/2014/main" id="{364434DB-EDF7-4C4B-9C46-D70EBCE5B1FB}"/>
              </a:ext>
            </a:extLst>
          </p:cNvPr>
          <p:cNvSpPr>
            <a:spLocks noGrp="1"/>
          </p:cNvSpPr>
          <p:nvPr>
            <p:ph idx="1"/>
          </p:nvPr>
        </p:nvSpPr>
        <p:spPr>
          <a:xfrm>
            <a:off x="155575" y="1139825"/>
            <a:ext cx="5131404" cy="5083175"/>
          </a:xfrm>
        </p:spPr>
        <p:txBody>
          <a:bodyPr/>
          <a:lstStyle/>
          <a:p>
            <a:r>
              <a:rPr lang="en-US" dirty="0"/>
              <a:t>Write a program that turns 90 degrees to the right</a:t>
            </a:r>
          </a:p>
          <a:p>
            <a:r>
              <a:rPr lang="en-US" dirty="0"/>
              <a:t>Basic Steps:</a:t>
            </a:r>
          </a:p>
          <a:p>
            <a:pPr lvl="1"/>
            <a:r>
              <a:rPr lang="en-US" dirty="0"/>
              <a:t>Make your robot start slowly turning right by just turning on the left wheel motor</a:t>
            </a:r>
          </a:p>
          <a:p>
            <a:pPr lvl="2"/>
            <a:r>
              <a:rPr lang="en-US" dirty="0"/>
              <a:t>Use low speeds here to improve keep the turn accurate</a:t>
            </a:r>
          </a:p>
          <a:p>
            <a:pPr lvl="1"/>
            <a:r>
              <a:rPr lang="en-US" dirty="0"/>
              <a:t>reset the gyro sensor angle to 0</a:t>
            </a:r>
          </a:p>
          <a:p>
            <a:pPr lvl="1"/>
            <a:endParaRPr lang="en-US" dirty="0"/>
          </a:p>
          <a:p>
            <a:pPr lvl="1"/>
            <a:r>
              <a:rPr lang="en-US" dirty="0"/>
              <a:t>Wait until the gyro yaw angle has reached the degrees you want</a:t>
            </a:r>
          </a:p>
          <a:p>
            <a:pPr lvl="1"/>
            <a:endParaRPr lang="en-US" dirty="0"/>
          </a:p>
          <a:p>
            <a:pPr lvl="1"/>
            <a:r>
              <a:rPr lang="en-US" dirty="0"/>
              <a:t>Stop moving</a:t>
            </a:r>
          </a:p>
          <a:p>
            <a:endParaRPr lang="en-US" dirty="0"/>
          </a:p>
        </p:txBody>
      </p:sp>
      <p:sp>
        <p:nvSpPr>
          <p:cNvPr id="4" name="Footer Placeholder 3">
            <a:extLst>
              <a:ext uri="{FF2B5EF4-FFF2-40B4-BE49-F238E27FC236}">
                <a16:creationId xmlns:a16="http://schemas.microsoft.com/office/drawing/2014/main" id="{441CE01D-D1AA-4D7C-94E1-4D6A4CD8F3B8}"/>
              </a:ext>
            </a:extLst>
          </p:cNvPr>
          <p:cNvSpPr>
            <a:spLocks noGrp="1"/>
          </p:cNvSpPr>
          <p:nvPr>
            <p:ph type="ftr" sz="quarter" idx="11"/>
          </p:nvPr>
        </p:nvSpPr>
        <p:spPr>
          <a:xfrm>
            <a:off x="88409" y="6266485"/>
            <a:ext cx="4870585" cy="365125"/>
          </a:xfrm>
        </p:spPr>
        <p:txBody>
          <a:bodyPr/>
          <a:lstStyle/>
          <a:p>
            <a:r>
              <a:rPr lang="en-US"/>
              <a:t>Copyright © 2020 Prime Lessons (primelessons.org) CC-BY-NC-SA.  (Last edit: 1/9/2020)</a:t>
            </a:r>
            <a:endParaRPr lang="en-US" dirty="0"/>
          </a:p>
        </p:txBody>
      </p:sp>
      <p:sp>
        <p:nvSpPr>
          <p:cNvPr id="5" name="Slide Number Placeholder 4">
            <a:extLst>
              <a:ext uri="{FF2B5EF4-FFF2-40B4-BE49-F238E27FC236}">
                <a16:creationId xmlns:a16="http://schemas.microsoft.com/office/drawing/2014/main" id="{CC522D4F-450C-467A-A356-7BE901C26E30}"/>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6</a:t>
            </a:fld>
            <a:endParaRPr lang="en-US"/>
          </a:p>
        </p:txBody>
      </p:sp>
      <p:pic>
        <p:nvPicPr>
          <p:cNvPr id="6" name="Picture 5">
            <a:extLst>
              <a:ext uri="{FF2B5EF4-FFF2-40B4-BE49-F238E27FC236}">
                <a16:creationId xmlns:a16="http://schemas.microsoft.com/office/drawing/2014/main" id="{70EF1B91-D0D7-4454-A339-A45AB84C8DC6}"/>
              </a:ext>
            </a:extLst>
          </p:cNvPr>
          <p:cNvPicPr>
            <a:picLocks noChangeAspect="1"/>
          </p:cNvPicPr>
          <p:nvPr/>
        </p:nvPicPr>
        <p:blipFill>
          <a:blip r:embed="rId2"/>
          <a:stretch>
            <a:fillRect/>
          </a:stretch>
        </p:blipFill>
        <p:spPr>
          <a:xfrm>
            <a:off x="5286979" y="3055856"/>
            <a:ext cx="1992514" cy="746287"/>
          </a:xfrm>
          <a:prstGeom prst="rect">
            <a:avLst/>
          </a:prstGeom>
        </p:spPr>
      </p:pic>
      <p:pic>
        <p:nvPicPr>
          <p:cNvPr id="7" name="Picture 6">
            <a:extLst>
              <a:ext uri="{FF2B5EF4-FFF2-40B4-BE49-F238E27FC236}">
                <a16:creationId xmlns:a16="http://schemas.microsoft.com/office/drawing/2014/main" id="{4845DB5E-8F04-44B7-9DF3-2741E2771044}"/>
              </a:ext>
            </a:extLst>
          </p:cNvPr>
          <p:cNvPicPr>
            <a:picLocks noChangeAspect="1"/>
          </p:cNvPicPr>
          <p:nvPr/>
        </p:nvPicPr>
        <p:blipFill>
          <a:blip r:embed="rId3"/>
          <a:stretch>
            <a:fillRect/>
          </a:stretch>
        </p:blipFill>
        <p:spPr>
          <a:xfrm>
            <a:off x="5286979" y="3967739"/>
            <a:ext cx="3194504" cy="742755"/>
          </a:xfrm>
          <a:prstGeom prst="rect">
            <a:avLst/>
          </a:prstGeom>
        </p:spPr>
      </p:pic>
      <p:pic>
        <p:nvPicPr>
          <p:cNvPr id="12" name="Picture 11">
            <a:extLst>
              <a:ext uri="{FF2B5EF4-FFF2-40B4-BE49-F238E27FC236}">
                <a16:creationId xmlns:a16="http://schemas.microsoft.com/office/drawing/2014/main" id="{E7BADEB2-DCE5-4203-8ED0-0CCB80BBE38A}"/>
              </a:ext>
            </a:extLst>
          </p:cNvPr>
          <p:cNvPicPr>
            <a:picLocks noChangeAspect="1"/>
          </p:cNvPicPr>
          <p:nvPr/>
        </p:nvPicPr>
        <p:blipFill>
          <a:blip r:embed="rId4"/>
          <a:stretch>
            <a:fillRect/>
          </a:stretch>
        </p:blipFill>
        <p:spPr>
          <a:xfrm>
            <a:off x="5286979" y="1942314"/>
            <a:ext cx="2853452" cy="1113542"/>
          </a:xfrm>
          <a:prstGeom prst="rect">
            <a:avLst/>
          </a:prstGeom>
        </p:spPr>
      </p:pic>
    </p:spTree>
    <p:extLst>
      <p:ext uri="{BB962C8B-B14F-4D97-AF65-F5344CB8AC3E}">
        <p14:creationId xmlns:p14="http://schemas.microsoft.com/office/powerpoint/2010/main" val="239515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p:txBody>
          <a:bodyPr/>
          <a:lstStyle/>
          <a:p>
            <a:r>
              <a:rPr lang="en-US" dirty="0"/>
              <a:t>Challenge 1 Solution</a:t>
            </a:r>
          </a:p>
        </p:txBody>
      </p:sp>
      <p:sp>
        <p:nvSpPr>
          <p:cNvPr id="4" name="Footer Placeholder 3">
            <a:extLst>
              <a:ext uri="{FF2B5EF4-FFF2-40B4-BE49-F238E27FC236}">
                <a16:creationId xmlns:a16="http://schemas.microsoft.com/office/drawing/2014/main" id="{44577B8E-018D-430B-B156-258226AC3F2E}"/>
              </a:ext>
            </a:extLst>
          </p:cNvPr>
          <p:cNvSpPr>
            <a:spLocks noGrp="1"/>
          </p:cNvSpPr>
          <p:nvPr>
            <p:ph type="ftr" sz="quarter" idx="11"/>
          </p:nvPr>
        </p:nvSpPr>
        <p:spPr>
          <a:xfrm>
            <a:off x="88409" y="6266485"/>
            <a:ext cx="4870585" cy="365125"/>
          </a:xfrm>
        </p:spPr>
        <p:txBody>
          <a:bodyPr/>
          <a:lstStyle/>
          <a:p>
            <a:r>
              <a:rPr lang="en-US"/>
              <a:t>Copyright © 2020 Prime Lessons (primelessons.org) CC-BY-NC-SA.  (Last edit: 1/9/2020)</a:t>
            </a:r>
            <a:endParaRPr lang="en-US" dirty="0"/>
          </a:p>
        </p:txBody>
      </p:sp>
      <p:sp>
        <p:nvSpPr>
          <p:cNvPr id="5" name="Slide Number Placeholder 4">
            <a:extLst>
              <a:ext uri="{FF2B5EF4-FFF2-40B4-BE49-F238E27FC236}">
                <a16:creationId xmlns:a16="http://schemas.microsoft.com/office/drawing/2014/main" id="{13B71F25-C8DB-4A5A-A61B-5802BD5C3332}"/>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7</a:t>
            </a:fld>
            <a:endParaRPr lang="en-US"/>
          </a:p>
        </p:txBody>
      </p:sp>
      <p:pic>
        <p:nvPicPr>
          <p:cNvPr id="17" name="Picture 16">
            <a:extLst>
              <a:ext uri="{FF2B5EF4-FFF2-40B4-BE49-F238E27FC236}">
                <a16:creationId xmlns:a16="http://schemas.microsoft.com/office/drawing/2014/main" id="{42C388C1-7C90-436E-9D1D-105896E2DAD9}"/>
              </a:ext>
            </a:extLst>
          </p:cNvPr>
          <p:cNvPicPr>
            <a:picLocks noChangeAspect="1"/>
          </p:cNvPicPr>
          <p:nvPr/>
        </p:nvPicPr>
        <p:blipFill>
          <a:blip r:embed="rId2"/>
          <a:stretch>
            <a:fillRect/>
          </a:stretch>
        </p:blipFill>
        <p:spPr>
          <a:xfrm>
            <a:off x="671512" y="1464108"/>
            <a:ext cx="4759470" cy="4098772"/>
          </a:xfrm>
          <a:prstGeom prst="rect">
            <a:avLst/>
          </a:prstGeom>
        </p:spPr>
      </p:pic>
    </p:spTree>
    <p:extLst>
      <p:ext uri="{BB962C8B-B14F-4D97-AF65-F5344CB8AC3E}">
        <p14:creationId xmlns:p14="http://schemas.microsoft.com/office/powerpoint/2010/main" val="149774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B449D9-A082-44C3-9B06-7E123D9DE9E7}"/>
              </a:ext>
            </a:extLst>
          </p:cNvPr>
          <p:cNvPicPr>
            <a:picLocks noChangeAspect="1"/>
          </p:cNvPicPr>
          <p:nvPr/>
        </p:nvPicPr>
        <p:blipFill>
          <a:blip r:embed="rId2"/>
          <a:stretch>
            <a:fillRect/>
          </a:stretch>
        </p:blipFill>
        <p:spPr>
          <a:xfrm>
            <a:off x="4892313" y="2294521"/>
            <a:ext cx="3771900" cy="3228975"/>
          </a:xfrm>
          <a:prstGeom prst="rect">
            <a:avLst/>
          </a:prstGeom>
        </p:spPr>
      </p:pic>
      <p:pic>
        <p:nvPicPr>
          <p:cNvPr id="7" name="Picture 6">
            <a:extLst>
              <a:ext uri="{FF2B5EF4-FFF2-40B4-BE49-F238E27FC236}">
                <a16:creationId xmlns:a16="http://schemas.microsoft.com/office/drawing/2014/main" id="{9C022F4F-433A-4A37-BED6-C3555BC37CF7}"/>
              </a:ext>
            </a:extLst>
          </p:cNvPr>
          <p:cNvPicPr>
            <a:picLocks noChangeAspect="1"/>
          </p:cNvPicPr>
          <p:nvPr/>
        </p:nvPicPr>
        <p:blipFill>
          <a:blip r:embed="rId3"/>
          <a:stretch>
            <a:fillRect/>
          </a:stretch>
        </p:blipFill>
        <p:spPr>
          <a:xfrm>
            <a:off x="642513" y="2323096"/>
            <a:ext cx="3762375" cy="3200400"/>
          </a:xfrm>
          <a:prstGeom prst="rect">
            <a:avLst/>
          </a:prstGeom>
        </p:spPr>
      </p:pic>
      <p:sp>
        <p:nvSpPr>
          <p:cNvPr id="2" name="Title 1">
            <a:extLst>
              <a:ext uri="{FF2B5EF4-FFF2-40B4-BE49-F238E27FC236}">
                <a16:creationId xmlns:a16="http://schemas.microsoft.com/office/drawing/2014/main" id="{256070FB-BEBF-43D6-8D0F-CFB875686873}"/>
              </a:ext>
            </a:extLst>
          </p:cNvPr>
          <p:cNvSpPr>
            <a:spLocks noGrp="1"/>
          </p:cNvSpPr>
          <p:nvPr>
            <p:ph type="title"/>
          </p:nvPr>
        </p:nvSpPr>
        <p:spPr/>
        <p:txBody>
          <a:bodyPr/>
          <a:lstStyle/>
          <a:p>
            <a:r>
              <a:rPr lang="en-US" dirty="0"/>
              <a:t>TURNING RIGHT Vs. TURNING LEFT</a:t>
            </a:r>
          </a:p>
        </p:txBody>
      </p:sp>
      <p:sp>
        <p:nvSpPr>
          <p:cNvPr id="10" name="Content Placeholder 9">
            <a:extLst>
              <a:ext uri="{FF2B5EF4-FFF2-40B4-BE49-F238E27FC236}">
                <a16:creationId xmlns:a16="http://schemas.microsoft.com/office/drawing/2014/main" id="{09717EA9-E217-4AB7-9358-AD920AA61FA9}"/>
              </a:ext>
            </a:extLst>
          </p:cNvPr>
          <p:cNvSpPr>
            <a:spLocks noGrp="1"/>
          </p:cNvSpPr>
          <p:nvPr>
            <p:ph idx="1"/>
          </p:nvPr>
        </p:nvSpPr>
        <p:spPr>
          <a:xfrm>
            <a:off x="155088" y="1140006"/>
            <a:ext cx="8851752" cy="1252889"/>
          </a:xfrm>
        </p:spPr>
        <p:txBody>
          <a:bodyPr>
            <a:normAutofit fontScale="92500" lnSpcReduction="20000"/>
          </a:bodyPr>
          <a:lstStyle/>
          <a:p>
            <a:r>
              <a:rPr lang="en-US" dirty="0"/>
              <a:t>To change the direction of the turn, you have to:</a:t>
            </a:r>
          </a:p>
          <a:p>
            <a:pPr marL="666900" lvl="1" indent="-342900">
              <a:buFont typeface="+mj-lt"/>
              <a:buAutoNum type="arabicPeriod"/>
            </a:pPr>
            <a:r>
              <a:rPr lang="en-US" dirty="0"/>
              <a:t>Change which wheel should turn</a:t>
            </a:r>
          </a:p>
          <a:p>
            <a:pPr marL="666900" lvl="1" indent="-342900">
              <a:buFont typeface="+mj-lt"/>
              <a:buAutoNum type="arabicPeriod"/>
            </a:pPr>
            <a:r>
              <a:rPr lang="en-US" dirty="0"/>
              <a:t>The final angle should be -90 degrees instead of 90 degrees</a:t>
            </a:r>
          </a:p>
          <a:p>
            <a:pPr marL="666900" lvl="1" indent="-342900">
              <a:buFont typeface="+mj-lt"/>
              <a:buAutoNum type="arabicPeriod"/>
            </a:pPr>
            <a:r>
              <a:rPr lang="en-US" dirty="0"/>
              <a:t>The comparison should be “&lt;“ instead of “&gt;” since the angle is decreasing instead of increasing</a:t>
            </a:r>
          </a:p>
        </p:txBody>
      </p:sp>
      <p:sp>
        <p:nvSpPr>
          <p:cNvPr id="4" name="Footer Placeholder 3">
            <a:extLst>
              <a:ext uri="{FF2B5EF4-FFF2-40B4-BE49-F238E27FC236}">
                <a16:creationId xmlns:a16="http://schemas.microsoft.com/office/drawing/2014/main" id="{CFE31069-D297-4581-9BE6-3CDB26C11FDD}"/>
              </a:ext>
            </a:extLst>
          </p:cNvPr>
          <p:cNvSpPr>
            <a:spLocks noGrp="1"/>
          </p:cNvSpPr>
          <p:nvPr>
            <p:ph type="ftr" sz="quarter" idx="11"/>
          </p:nvPr>
        </p:nvSpPr>
        <p:spPr>
          <a:xfrm>
            <a:off x="88409" y="6266485"/>
            <a:ext cx="4870585" cy="365125"/>
          </a:xfrm>
        </p:spPr>
        <p:txBody>
          <a:bodyPr/>
          <a:lstStyle/>
          <a:p>
            <a:r>
              <a:rPr lang="en-US"/>
              <a:t>Copyright © 2020 Prime Lessons (primelessons.org) CC-BY-NC-SA.  (Last edit: 1/9/2020)</a:t>
            </a:r>
            <a:endParaRPr lang="en-US" dirty="0"/>
          </a:p>
        </p:txBody>
      </p:sp>
      <p:sp>
        <p:nvSpPr>
          <p:cNvPr id="5" name="Slide Number Placeholder 4">
            <a:extLst>
              <a:ext uri="{FF2B5EF4-FFF2-40B4-BE49-F238E27FC236}">
                <a16:creationId xmlns:a16="http://schemas.microsoft.com/office/drawing/2014/main" id="{4F5F5DDD-258F-43A2-8EB6-D066E5011820}"/>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12" name="Rectangle 11">
            <a:extLst>
              <a:ext uri="{FF2B5EF4-FFF2-40B4-BE49-F238E27FC236}">
                <a16:creationId xmlns:a16="http://schemas.microsoft.com/office/drawing/2014/main" id="{281BE9D6-1D67-43EE-9095-0550AF28047A}"/>
              </a:ext>
            </a:extLst>
          </p:cNvPr>
          <p:cNvSpPr/>
          <p:nvPr/>
        </p:nvSpPr>
        <p:spPr>
          <a:xfrm>
            <a:off x="2373692" y="3438324"/>
            <a:ext cx="815913" cy="462708"/>
          </a:xfrm>
          <a:prstGeom prst="rect">
            <a:avLst/>
          </a:prstGeom>
          <a:noFill/>
          <a:ln w="28575">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EF16EF-0772-4A79-BBE0-509C36A43DAC}"/>
              </a:ext>
            </a:extLst>
          </p:cNvPr>
          <p:cNvSpPr/>
          <p:nvPr/>
        </p:nvSpPr>
        <p:spPr>
          <a:xfrm>
            <a:off x="6601558" y="3403207"/>
            <a:ext cx="786868" cy="462708"/>
          </a:xfrm>
          <a:prstGeom prst="rect">
            <a:avLst/>
          </a:prstGeom>
          <a:noFill/>
          <a:ln w="28575">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6D3F8A2-EAF3-4C95-ACB3-586D181CFC3B}"/>
              </a:ext>
            </a:extLst>
          </p:cNvPr>
          <p:cNvSpPr txBox="1"/>
          <p:nvPr/>
        </p:nvSpPr>
        <p:spPr>
          <a:xfrm>
            <a:off x="1979642" y="5606473"/>
            <a:ext cx="1209963" cy="369332"/>
          </a:xfrm>
          <a:prstGeom prst="rect">
            <a:avLst/>
          </a:prstGeom>
          <a:noFill/>
        </p:spPr>
        <p:txBody>
          <a:bodyPr wrap="square" rtlCol="0">
            <a:spAutoFit/>
          </a:bodyPr>
          <a:lstStyle/>
          <a:p>
            <a:pPr algn="ctr"/>
            <a:r>
              <a:rPr lang="en-US" dirty="0"/>
              <a:t>Right Turn</a:t>
            </a:r>
          </a:p>
        </p:txBody>
      </p:sp>
      <p:sp>
        <p:nvSpPr>
          <p:cNvPr id="15" name="TextBox 14">
            <a:extLst>
              <a:ext uri="{FF2B5EF4-FFF2-40B4-BE49-F238E27FC236}">
                <a16:creationId xmlns:a16="http://schemas.microsoft.com/office/drawing/2014/main" id="{193C201D-5833-4334-A22D-6FCAC291A02B}"/>
              </a:ext>
            </a:extLst>
          </p:cNvPr>
          <p:cNvSpPr txBox="1"/>
          <p:nvPr/>
        </p:nvSpPr>
        <p:spPr>
          <a:xfrm>
            <a:off x="6196935" y="5610969"/>
            <a:ext cx="1209963" cy="369332"/>
          </a:xfrm>
          <a:prstGeom prst="rect">
            <a:avLst/>
          </a:prstGeom>
          <a:noFill/>
        </p:spPr>
        <p:txBody>
          <a:bodyPr wrap="square" rtlCol="0">
            <a:spAutoFit/>
          </a:bodyPr>
          <a:lstStyle/>
          <a:p>
            <a:pPr algn="ctr"/>
            <a:r>
              <a:rPr lang="en-US" dirty="0"/>
              <a:t>Left Turn</a:t>
            </a:r>
          </a:p>
        </p:txBody>
      </p:sp>
      <p:sp>
        <p:nvSpPr>
          <p:cNvPr id="16" name="Rectangle 15">
            <a:extLst>
              <a:ext uri="{FF2B5EF4-FFF2-40B4-BE49-F238E27FC236}">
                <a16:creationId xmlns:a16="http://schemas.microsoft.com/office/drawing/2014/main" id="{A79FC711-8248-45E2-8835-FC22D7C01E07}"/>
              </a:ext>
            </a:extLst>
          </p:cNvPr>
          <p:cNvSpPr/>
          <p:nvPr/>
        </p:nvSpPr>
        <p:spPr>
          <a:xfrm>
            <a:off x="3354977" y="4370521"/>
            <a:ext cx="815913" cy="4627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a:extLst>
              <a:ext uri="{FF2B5EF4-FFF2-40B4-BE49-F238E27FC236}">
                <a16:creationId xmlns:a16="http://schemas.microsoft.com/office/drawing/2014/main" id="{8D79DEE1-CF92-4C2E-A853-0E299A7FD0F3}"/>
              </a:ext>
            </a:extLst>
          </p:cNvPr>
          <p:cNvSpPr/>
          <p:nvPr/>
        </p:nvSpPr>
        <p:spPr>
          <a:xfrm>
            <a:off x="7588785" y="4370521"/>
            <a:ext cx="815913" cy="4627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0678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Straight Connector 92"/>
          <p:cNvCxnSpPr/>
          <p:nvPr/>
        </p:nvCxnSpPr>
        <p:spPr>
          <a:xfrm>
            <a:off x="3584593" y="5364706"/>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99153" y="5350552"/>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76087" y="2251740"/>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There are two types of turns you can do</a:t>
            </a:r>
          </a:p>
        </p:txBody>
      </p:sp>
      <p:sp>
        <p:nvSpPr>
          <p:cNvPr id="3" name="Footer Placeholder 2"/>
          <p:cNvSpPr>
            <a:spLocks noGrp="1"/>
          </p:cNvSpPr>
          <p:nvPr>
            <p:ph type="ftr" sz="quarter" idx="11"/>
          </p:nvPr>
        </p:nvSpPr>
        <p:spPr/>
        <p:txBody>
          <a:bodyPr/>
          <a:lstStyle/>
          <a:p>
            <a:r>
              <a:rPr lang="en-US"/>
              <a:t>Copyright © 2020 Prime Lessons (primelessons.org) CC-BY-NC-SA.  (Last edit: 1/9/2020)</a:t>
            </a:r>
          </a:p>
        </p:txBody>
      </p:sp>
      <p:sp>
        <p:nvSpPr>
          <p:cNvPr id="4" name="Slide Number Placeholder 3">
            <a:extLst>
              <a:ext uri="{FF2B5EF4-FFF2-40B4-BE49-F238E27FC236}">
                <a16:creationId xmlns:a16="http://schemas.microsoft.com/office/drawing/2014/main" id="{A820D3A0-BB1C-4BE8-BDFE-B24894F6E99A}"/>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6" name="TextBox 5"/>
          <p:cNvSpPr txBox="1"/>
          <p:nvPr/>
        </p:nvSpPr>
        <p:spPr>
          <a:xfrm>
            <a:off x="276087" y="1278956"/>
            <a:ext cx="5497869" cy="369332"/>
          </a:xfrm>
          <a:prstGeom prst="rect">
            <a:avLst/>
          </a:pr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b="1" dirty="0">
                <a:solidFill>
                  <a:schemeClr val="tx1"/>
                </a:solidFill>
              </a:rPr>
              <a:t>180 Degree Pivot Turn</a:t>
            </a:r>
          </a:p>
        </p:txBody>
      </p:sp>
      <p:sp>
        <p:nvSpPr>
          <p:cNvPr id="7" name="TextBox 6"/>
          <p:cNvSpPr txBox="1"/>
          <p:nvPr/>
        </p:nvSpPr>
        <p:spPr>
          <a:xfrm>
            <a:off x="276087" y="3868344"/>
            <a:ext cx="5497869" cy="369332"/>
          </a:xfrm>
          <a:prstGeom prst="rect">
            <a:avLst/>
          </a:prstGeom>
          <a:solidFill>
            <a:schemeClr val="bg1">
              <a:lumMod val="9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b="1" dirty="0">
                <a:solidFill>
                  <a:schemeClr val="tx1"/>
                </a:solidFill>
              </a:rPr>
              <a:t>180 Degree Spin Turn</a:t>
            </a:r>
          </a:p>
        </p:txBody>
      </p:sp>
      <p:sp>
        <p:nvSpPr>
          <p:cNvPr id="8" name="TextBox 7"/>
          <p:cNvSpPr txBox="1"/>
          <p:nvPr/>
        </p:nvSpPr>
        <p:spPr>
          <a:xfrm>
            <a:off x="6115189" y="1255771"/>
            <a:ext cx="2805025" cy="4524316"/>
          </a:xfrm>
          <a:prstGeom prst="rect">
            <a:avLst/>
          </a:prstGeom>
          <a:noFill/>
        </p:spPr>
        <p:txBody>
          <a:bodyPr wrap="square" rtlCol="0">
            <a:spAutoFit/>
          </a:bodyPr>
          <a:lstStyle/>
          <a:p>
            <a:r>
              <a:rPr lang="en-US" dirty="0"/>
              <a:t>Notice where the robot ends in both pictures after a 180 degree turn. </a:t>
            </a:r>
          </a:p>
          <a:p>
            <a:endParaRPr lang="en-US" dirty="0"/>
          </a:p>
          <a:p>
            <a:r>
              <a:rPr lang="en-US" dirty="0"/>
              <a:t>In the Spin Turn, the robot moves a lot less and that makes Spin Turns are great for tight positions. Spin turns tend to be a bit faster but also a little less accurate.</a:t>
            </a:r>
          </a:p>
          <a:p>
            <a:endParaRPr lang="en-US" dirty="0"/>
          </a:p>
          <a:p>
            <a:r>
              <a:rPr lang="en-US" dirty="0"/>
              <a:t>So when you need to make turns, you should decide which turn is best for you!</a:t>
            </a:r>
          </a:p>
        </p:txBody>
      </p:sp>
      <p:grpSp>
        <p:nvGrpSpPr>
          <p:cNvPr id="10" name="Group 9"/>
          <p:cNvGrpSpPr/>
          <p:nvPr/>
        </p:nvGrpSpPr>
        <p:grpSpPr>
          <a:xfrm rot="10800000">
            <a:off x="4133980" y="4741368"/>
            <a:ext cx="1164830" cy="1200156"/>
            <a:chOff x="6507215" y="1347674"/>
            <a:chExt cx="1164830" cy="1500074"/>
          </a:xfrm>
        </p:grpSpPr>
        <p:grpSp>
          <p:nvGrpSpPr>
            <p:cNvPr id="11" name="Group 10"/>
            <p:cNvGrpSpPr/>
            <p:nvPr/>
          </p:nvGrpSpPr>
          <p:grpSpPr>
            <a:xfrm rot="5400000">
              <a:off x="6518632" y="1512901"/>
              <a:ext cx="1141996" cy="1164830"/>
              <a:chOff x="6310708" y="2223670"/>
              <a:chExt cx="809489" cy="898563"/>
            </a:xfrm>
          </p:grpSpPr>
          <p:sp>
            <p:nvSpPr>
              <p:cNvPr id="14" name="Rounded Rectangle 13"/>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6" name="Rounded Rectangle 1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7" name="Oval 1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rot="10800000">
              <a:off x="7092564" y="1347674"/>
              <a:ext cx="465620" cy="461628"/>
            </a:xfrm>
            <a:prstGeom prst="rect">
              <a:avLst/>
            </a:prstGeom>
            <a:noFill/>
          </p:spPr>
          <p:txBody>
            <a:bodyPr wrap="square" rtlCol="0">
              <a:spAutoFit/>
            </a:bodyPr>
            <a:lstStyle/>
            <a:p>
              <a:r>
                <a:rPr lang="en-US" dirty="0"/>
                <a:t>A</a:t>
              </a:r>
            </a:p>
          </p:txBody>
        </p:sp>
        <p:sp>
          <p:nvSpPr>
            <p:cNvPr id="13" name="TextBox 12"/>
            <p:cNvSpPr txBox="1"/>
            <p:nvPr/>
          </p:nvSpPr>
          <p:spPr>
            <a:xfrm rot="10800000">
              <a:off x="7102544" y="2386120"/>
              <a:ext cx="465620" cy="461628"/>
            </a:xfrm>
            <a:prstGeom prst="rect">
              <a:avLst/>
            </a:prstGeom>
            <a:noFill/>
          </p:spPr>
          <p:txBody>
            <a:bodyPr wrap="square" rtlCol="0">
              <a:spAutoFit/>
            </a:bodyPr>
            <a:lstStyle/>
            <a:p>
              <a:r>
                <a:rPr lang="en-US" dirty="0"/>
                <a:t>E</a:t>
              </a:r>
            </a:p>
          </p:txBody>
        </p:sp>
      </p:grpSp>
      <p:sp>
        <p:nvSpPr>
          <p:cNvPr id="26" name="TextBox 25"/>
          <p:cNvSpPr txBox="1"/>
          <p:nvPr/>
        </p:nvSpPr>
        <p:spPr>
          <a:xfrm>
            <a:off x="457200" y="4373571"/>
            <a:ext cx="1708440" cy="370199"/>
          </a:xfrm>
          <a:prstGeom prst="rect">
            <a:avLst/>
          </a:prstGeom>
          <a:noFill/>
        </p:spPr>
        <p:txBody>
          <a:bodyPr wrap="square" rtlCol="0">
            <a:spAutoFit/>
          </a:bodyPr>
          <a:lstStyle/>
          <a:p>
            <a:pPr algn="ctr"/>
            <a:r>
              <a:rPr lang="en-US" dirty="0"/>
              <a:t>Start Position</a:t>
            </a:r>
          </a:p>
        </p:txBody>
      </p:sp>
      <p:sp>
        <p:nvSpPr>
          <p:cNvPr id="27" name="TextBox 26"/>
          <p:cNvSpPr txBox="1"/>
          <p:nvPr/>
        </p:nvSpPr>
        <p:spPr>
          <a:xfrm>
            <a:off x="3894082" y="4375841"/>
            <a:ext cx="1708440" cy="370199"/>
          </a:xfrm>
          <a:prstGeom prst="rect">
            <a:avLst/>
          </a:prstGeom>
          <a:noFill/>
        </p:spPr>
        <p:txBody>
          <a:bodyPr wrap="square" rtlCol="0">
            <a:spAutoFit/>
          </a:bodyPr>
          <a:lstStyle/>
          <a:p>
            <a:pPr algn="ctr"/>
            <a:r>
              <a:rPr lang="en-US" dirty="0"/>
              <a:t>End Position</a:t>
            </a:r>
          </a:p>
        </p:txBody>
      </p:sp>
      <p:sp>
        <p:nvSpPr>
          <p:cNvPr id="28" name="TextBox 27"/>
          <p:cNvSpPr txBox="1"/>
          <p:nvPr/>
        </p:nvSpPr>
        <p:spPr>
          <a:xfrm>
            <a:off x="2441774" y="4895252"/>
            <a:ext cx="1339047" cy="923330"/>
          </a:xfrm>
          <a:prstGeom prst="rect">
            <a:avLst/>
          </a:prstGeom>
          <a:noFill/>
        </p:spPr>
        <p:txBody>
          <a:bodyPr wrap="square" rtlCol="0">
            <a:spAutoFit/>
          </a:bodyPr>
          <a:lstStyle/>
          <a:p>
            <a:pPr algn="ctr"/>
            <a:r>
              <a:rPr lang="en-US" dirty="0"/>
              <a:t>Motors </a:t>
            </a:r>
          </a:p>
          <a:p>
            <a:pPr algn="ctr"/>
            <a:r>
              <a:rPr lang="en-US" dirty="0"/>
              <a:t>A and E Move</a:t>
            </a:r>
          </a:p>
        </p:txBody>
      </p:sp>
      <p:grpSp>
        <p:nvGrpSpPr>
          <p:cNvPr id="38" name="Group 37"/>
          <p:cNvGrpSpPr/>
          <p:nvPr/>
        </p:nvGrpSpPr>
        <p:grpSpPr>
          <a:xfrm rot="10800000">
            <a:off x="4051860" y="2570197"/>
            <a:ext cx="1164830" cy="1200215"/>
            <a:chOff x="6507215" y="1338644"/>
            <a:chExt cx="1164830" cy="1529495"/>
          </a:xfrm>
        </p:grpSpPr>
        <p:grpSp>
          <p:nvGrpSpPr>
            <p:cNvPr id="39" name="Group 38"/>
            <p:cNvGrpSpPr/>
            <p:nvPr/>
          </p:nvGrpSpPr>
          <p:grpSpPr>
            <a:xfrm rot="5400000">
              <a:off x="6518632" y="1512901"/>
              <a:ext cx="1141996" cy="1164830"/>
              <a:chOff x="6310708" y="2223670"/>
              <a:chExt cx="809489" cy="898563"/>
            </a:xfrm>
          </p:grpSpPr>
          <p:sp>
            <p:nvSpPr>
              <p:cNvPr id="42" name="Rounded Rectangle 41"/>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rot="10800000">
              <a:off x="7092564" y="1338644"/>
              <a:ext cx="465620" cy="470659"/>
            </a:xfrm>
            <a:prstGeom prst="rect">
              <a:avLst/>
            </a:prstGeom>
            <a:noFill/>
          </p:spPr>
          <p:txBody>
            <a:bodyPr wrap="square" rtlCol="0">
              <a:spAutoFit/>
            </a:bodyPr>
            <a:lstStyle/>
            <a:p>
              <a:r>
                <a:rPr lang="en-US" dirty="0"/>
                <a:t>A</a:t>
              </a:r>
            </a:p>
          </p:txBody>
        </p:sp>
        <p:sp>
          <p:nvSpPr>
            <p:cNvPr id="41" name="TextBox 40"/>
            <p:cNvSpPr txBox="1"/>
            <p:nvPr/>
          </p:nvSpPr>
          <p:spPr>
            <a:xfrm rot="10800000">
              <a:off x="7102544" y="2397480"/>
              <a:ext cx="465620" cy="470659"/>
            </a:xfrm>
            <a:prstGeom prst="rect">
              <a:avLst/>
            </a:prstGeom>
            <a:noFill/>
          </p:spPr>
          <p:txBody>
            <a:bodyPr wrap="square" rtlCol="0">
              <a:spAutoFit/>
            </a:bodyPr>
            <a:lstStyle/>
            <a:p>
              <a:r>
                <a:rPr lang="en-US" dirty="0"/>
                <a:t>E</a:t>
              </a:r>
            </a:p>
          </p:txBody>
        </p:sp>
      </p:grpSp>
      <p:sp>
        <p:nvSpPr>
          <p:cNvPr id="46" name="TextBox 45"/>
          <p:cNvSpPr txBox="1"/>
          <p:nvPr/>
        </p:nvSpPr>
        <p:spPr>
          <a:xfrm>
            <a:off x="2371071" y="1928574"/>
            <a:ext cx="1339047" cy="646331"/>
          </a:xfrm>
          <a:prstGeom prst="rect">
            <a:avLst/>
          </a:prstGeom>
          <a:noFill/>
        </p:spPr>
        <p:txBody>
          <a:bodyPr wrap="square" rtlCol="0">
            <a:spAutoFit/>
          </a:bodyPr>
          <a:lstStyle/>
          <a:p>
            <a:pPr algn="ctr"/>
            <a:r>
              <a:rPr lang="en-US" dirty="0"/>
              <a:t>Motor </a:t>
            </a:r>
          </a:p>
          <a:p>
            <a:pPr algn="ctr"/>
            <a:r>
              <a:rPr lang="en-US" dirty="0"/>
              <a:t>A Moves</a:t>
            </a:r>
          </a:p>
        </p:txBody>
      </p:sp>
      <p:sp>
        <p:nvSpPr>
          <p:cNvPr id="50" name="TextBox 49"/>
          <p:cNvSpPr txBox="1"/>
          <p:nvPr/>
        </p:nvSpPr>
        <p:spPr>
          <a:xfrm>
            <a:off x="457200" y="2918543"/>
            <a:ext cx="1708440" cy="370199"/>
          </a:xfrm>
          <a:prstGeom prst="rect">
            <a:avLst/>
          </a:prstGeom>
          <a:noFill/>
        </p:spPr>
        <p:txBody>
          <a:bodyPr wrap="square" rtlCol="0">
            <a:spAutoFit/>
          </a:bodyPr>
          <a:lstStyle/>
          <a:p>
            <a:pPr algn="ctr"/>
            <a:r>
              <a:rPr lang="en-US" dirty="0"/>
              <a:t>Start Position</a:t>
            </a:r>
          </a:p>
        </p:txBody>
      </p:sp>
      <p:sp>
        <p:nvSpPr>
          <p:cNvPr id="51" name="TextBox 50"/>
          <p:cNvSpPr txBox="1"/>
          <p:nvPr/>
        </p:nvSpPr>
        <p:spPr>
          <a:xfrm>
            <a:off x="3894858" y="1725371"/>
            <a:ext cx="1708440" cy="370199"/>
          </a:xfrm>
          <a:prstGeom prst="rect">
            <a:avLst/>
          </a:prstGeom>
          <a:noFill/>
        </p:spPr>
        <p:txBody>
          <a:bodyPr wrap="square" rtlCol="0">
            <a:spAutoFit/>
          </a:bodyPr>
          <a:lstStyle/>
          <a:p>
            <a:pPr algn="ctr"/>
            <a:r>
              <a:rPr lang="en-US" dirty="0"/>
              <a:t>End Position</a:t>
            </a:r>
          </a:p>
        </p:txBody>
      </p:sp>
      <p:grpSp>
        <p:nvGrpSpPr>
          <p:cNvPr id="89" name="Group 88"/>
          <p:cNvGrpSpPr/>
          <p:nvPr/>
        </p:nvGrpSpPr>
        <p:grpSpPr>
          <a:xfrm>
            <a:off x="892871" y="1619169"/>
            <a:ext cx="1386064" cy="1228949"/>
            <a:chOff x="892871" y="1599143"/>
            <a:chExt cx="1386064" cy="1566113"/>
          </a:xfrm>
        </p:grpSpPr>
        <p:grpSp>
          <p:nvGrpSpPr>
            <p:cNvPr id="30" name="Group 29"/>
            <p:cNvGrpSpPr/>
            <p:nvPr/>
          </p:nvGrpSpPr>
          <p:grpSpPr>
            <a:xfrm>
              <a:off x="892871" y="1599143"/>
              <a:ext cx="1199001" cy="1566113"/>
              <a:chOff x="6507213" y="1291726"/>
              <a:chExt cx="1199001" cy="1566113"/>
            </a:xfrm>
          </p:grpSpPr>
          <p:grpSp>
            <p:nvGrpSpPr>
              <p:cNvPr id="31" name="Group 30"/>
              <p:cNvGrpSpPr/>
              <p:nvPr/>
            </p:nvGrpSpPr>
            <p:grpSpPr>
              <a:xfrm rot="5400000">
                <a:off x="6518630" y="1512901"/>
                <a:ext cx="1141996" cy="1164830"/>
                <a:chOff x="6310708" y="2223671"/>
                <a:chExt cx="809489" cy="898563"/>
              </a:xfrm>
            </p:grpSpPr>
            <p:sp>
              <p:nvSpPr>
                <p:cNvPr id="34" name="Rounded Rectangle 3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6" name="Rounded Rectangle 3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7" name="Oval 3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7216809" y="1291726"/>
                <a:ext cx="465620" cy="470659"/>
              </a:xfrm>
              <a:prstGeom prst="rect">
                <a:avLst/>
              </a:prstGeom>
              <a:noFill/>
            </p:spPr>
            <p:txBody>
              <a:bodyPr wrap="square" rtlCol="0">
                <a:spAutoFit/>
              </a:bodyPr>
              <a:lstStyle/>
              <a:p>
                <a:r>
                  <a:rPr lang="en-US" dirty="0"/>
                  <a:t>A</a:t>
                </a:r>
              </a:p>
            </p:txBody>
          </p:sp>
          <p:sp>
            <p:nvSpPr>
              <p:cNvPr id="33" name="TextBox 32"/>
              <p:cNvSpPr txBox="1"/>
              <p:nvPr/>
            </p:nvSpPr>
            <p:spPr>
              <a:xfrm>
                <a:off x="7240594" y="2387180"/>
                <a:ext cx="465620" cy="470659"/>
              </a:xfrm>
              <a:prstGeom prst="rect">
                <a:avLst/>
              </a:prstGeom>
              <a:noFill/>
            </p:spPr>
            <p:txBody>
              <a:bodyPr wrap="square" rtlCol="0">
                <a:spAutoFit/>
              </a:bodyPr>
              <a:lstStyle/>
              <a:p>
                <a:r>
                  <a:rPr lang="en-US" dirty="0"/>
                  <a:t>E</a:t>
                </a:r>
              </a:p>
            </p:txBody>
          </p:sp>
        </p:grpSp>
        <p:cxnSp>
          <p:nvCxnSpPr>
            <p:cNvPr id="53" name="Curved Connector 52"/>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648829" y="4706213"/>
            <a:ext cx="1485589" cy="1229740"/>
            <a:chOff x="648829" y="4735413"/>
            <a:chExt cx="1485589" cy="1537051"/>
          </a:xfrm>
        </p:grpSpPr>
        <p:grpSp>
          <p:nvGrpSpPr>
            <p:cNvPr id="18" name="Group 17"/>
            <p:cNvGrpSpPr/>
            <p:nvPr/>
          </p:nvGrpSpPr>
          <p:grpSpPr>
            <a:xfrm>
              <a:off x="809518" y="4735413"/>
              <a:ext cx="1199001" cy="1537051"/>
              <a:chOff x="6507213" y="1311758"/>
              <a:chExt cx="1199001" cy="1537051"/>
            </a:xfrm>
          </p:grpSpPr>
          <p:grpSp>
            <p:nvGrpSpPr>
              <p:cNvPr id="19" name="Group 18"/>
              <p:cNvGrpSpPr/>
              <p:nvPr/>
            </p:nvGrpSpPr>
            <p:grpSpPr>
              <a:xfrm rot="5400000">
                <a:off x="6518630" y="1512901"/>
                <a:ext cx="1141996" cy="1164830"/>
                <a:chOff x="6310708" y="2223671"/>
                <a:chExt cx="809489" cy="898563"/>
              </a:xfrm>
            </p:grpSpPr>
            <p:sp>
              <p:nvSpPr>
                <p:cNvPr id="22" name="Rounded Rectangle 2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Rounded Rectangle 2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5" name="Oval 2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a:off x="7216809" y="1311758"/>
                <a:ext cx="465620" cy="461628"/>
              </a:xfrm>
              <a:prstGeom prst="rect">
                <a:avLst/>
              </a:prstGeom>
              <a:noFill/>
            </p:spPr>
            <p:txBody>
              <a:bodyPr wrap="square" rtlCol="0">
                <a:spAutoFit/>
              </a:bodyPr>
              <a:lstStyle/>
              <a:p>
                <a:r>
                  <a:rPr lang="en-US" dirty="0"/>
                  <a:t>A</a:t>
                </a:r>
              </a:p>
            </p:txBody>
          </p:sp>
          <p:sp>
            <p:nvSpPr>
              <p:cNvPr id="21" name="TextBox 20"/>
              <p:cNvSpPr txBox="1"/>
              <p:nvPr/>
            </p:nvSpPr>
            <p:spPr>
              <a:xfrm>
                <a:off x="7240594" y="2387181"/>
                <a:ext cx="465620" cy="461628"/>
              </a:xfrm>
              <a:prstGeom prst="rect">
                <a:avLst/>
              </a:prstGeom>
              <a:noFill/>
            </p:spPr>
            <p:txBody>
              <a:bodyPr wrap="square" rtlCol="0">
                <a:spAutoFit/>
              </a:bodyPr>
              <a:lstStyle/>
              <a:p>
                <a:r>
                  <a:rPr lang="en-US" dirty="0"/>
                  <a:t>E</a:t>
                </a:r>
              </a:p>
            </p:txBody>
          </p:sp>
        </p:grpSp>
        <p:cxnSp>
          <p:nvCxnSpPr>
            <p:cNvPr id="58" name="Curved Connector 57"/>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3393155" y="2219824"/>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674711"/>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1398</TotalTime>
  <Words>1100</Words>
  <Application>Microsoft Macintosh PowerPoint</Application>
  <PresentationFormat>On-screen Show (4:3)</PresentationFormat>
  <Paragraphs>138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Helvetica Neue</vt:lpstr>
      <vt:lpstr>Wingdings 2</vt:lpstr>
      <vt:lpstr>Dividend</vt:lpstr>
      <vt:lpstr>Turning With the Gyro</vt:lpstr>
      <vt:lpstr>Lesson Objectives</vt:lpstr>
      <vt:lpstr>BLOCKS YOU NEED in this lesson</vt:lpstr>
      <vt:lpstr>Robot Orientation: YAW, PITCH and ROLL</vt:lpstr>
      <vt:lpstr>Using the gyro sensor to turn</vt:lpstr>
      <vt:lpstr>Challenge I</vt:lpstr>
      <vt:lpstr>Challenge 1 Solution</vt:lpstr>
      <vt:lpstr>TURNING RIGHT Vs. TURNING LEFT</vt:lpstr>
      <vt:lpstr>There are two types of turns you can do</vt:lpstr>
      <vt:lpstr>How to Make Pivot and Spin turns</vt:lpstr>
      <vt:lpstr>TURNING CHALLENGES</vt:lpstr>
      <vt:lpstr>CHALLENGE SOLUTIONS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142</cp:revision>
  <dcterms:created xsi:type="dcterms:W3CDTF">2016-07-04T02:35:12Z</dcterms:created>
  <dcterms:modified xsi:type="dcterms:W3CDTF">2020-12-17T18:52:48Z</dcterms:modified>
</cp:coreProperties>
</file>