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294" r:id="rId4"/>
    <p:sldId id="295" r:id="rId5"/>
    <p:sldId id="296" r:id="rId6"/>
    <p:sldId id="297" r:id="rId7"/>
    <p:sldId id="322" r:id="rId8"/>
    <p:sldId id="328" r:id="rId9"/>
    <p:sldId id="29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C342"/>
    <a:srgbClr val="FFD500"/>
    <a:srgbClr val="FFB31D"/>
    <a:srgbClr val="0EAE9F"/>
    <a:srgbClr val="13B09B"/>
    <a:srgbClr val="0290F8"/>
    <a:srgbClr val="FE59D0"/>
    <a:srgbClr val="F55455"/>
    <a:srgbClr val="FF9732"/>
    <a:srgbClr val="02B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0ACEFA37-9AAB-134F-861B-787B4FD61FDA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274644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4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70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179FC2-EDE5-7041-8D26-9544D1322D5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60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E8680-9CF6-8842-B928-67F2DD4FA1B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266CD0-F9F6-A44C-8D27-8DC3E4719381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7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F71145-BDB0-AC44-93F7-FD00E03AEE9A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147141-0373-3D4A-8021-056C52A82BD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9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53D24-8AA8-7749-869B-6EC9F6725E3D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2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2F5421-3F20-4F41-9C61-91159336077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C5AED7A-5F4C-BF4B-BF80-3298530A25B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4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19DC26-CBBF-DF48-8299-DBF30C6F1E6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670C4A-B368-0242-998B-48C98EC36A6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22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2020 FLLTutorials, Last edit 05/25/2020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6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1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B0CBC2-58ED-3F4E-AABF-2ED999BF1983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06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PROPORTIONAL Line FOLLOWER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to create a proportional line follower</a:t>
            </a:r>
          </a:p>
          <a:p>
            <a:r>
              <a:rPr lang="en-US" dirty="0"/>
              <a:t>Learn how to calculate error and correction</a:t>
            </a:r>
          </a:p>
          <a:p>
            <a:r>
              <a:rPr lang="en-US" dirty="0"/>
              <a:t>Learn how to use variables and math blocks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Far Is the Robot From The Line?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Reflected light sensor readings show how “dark” the measured area is on average</a:t>
            </a:r>
          </a:p>
          <a:p>
            <a:r>
              <a:rPr lang="en-US" dirty="0"/>
              <a:t>Calibrated readings should range from 100 (on just white) to 0 (on just black)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5841A-7A69-4C5A-A151-ACB2FAD9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373624" y="4263124"/>
            <a:ext cx="5974373" cy="0"/>
          </a:xfrm>
          <a:prstGeom prst="line">
            <a:avLst/>
          </a:prstGeom>
          <a:ln w="4667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413957" y="3017214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4252164" y="3036241"/>
            <a:ext cx="22062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Light Sensor Measured Area: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0540" y="4127880"/>
            <a:ext cx="4748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Line</a:t>
            </a:r>
          </a:p>
        </p:txBody>
      </p:sp>
      <p:sp>
        <p:nvSpPr>
          <p:cNvPr id="10" name="Oval 9"/>
          <p:cNvSpPr/>
          <p:nvPr/>
        </p:nvSpPr>
        <p:spPr>
          <a:xfrm>
            <a:off x="1476259" y="3711329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1055264" y="3366708"/>
            <a:ext cx="11787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Reading = 100</a:t>
            </a:r>
          </a:p>
        </p:txBody>
      </p:sp>
      <p:sp>
        <p:nvSpPr>
          <p:cNvPr id="13" name="Oval 12"/>
          <p:cNvSpPr/>
          <p:nvPr/>
        </p:nvSpPr>
        <p:spPr>
          <a:xfrm>
            <a:off x="2395054" y="4110329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1974060" y="3765708"/>
            <a:ext cx="10023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Reading = 0</a:t>
            </a:r>
          </a:p>
        </p:txBody>
      </p:sp>
      <p:sp>
        <p:nvSpPr>
          <p:cNvPr id="15" name="Oval 14"/>
          <p:cNvSpPr/>
          <p:nvPr/>
        </p:nvSpPr>
        <p:spPr>
          <a:xfrm>
            <a:off x="3390394" y="3932286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2969400" y="3587664"/>
            <a:ext cx="10905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Reading = 50</a:t>
            </a:r>
          </a:p>
        </p:txBody>
      </p:sp>
      <p:sp>
        <p:nvSpPr>
          <p:cNvPr id="17" name="Oval 16"/>
          <p:cNvSpPr/>
          <p:nvPr/>
        </p:nvSpPr>
        <p:spPr>
          <a:xfrm>
            <a:off x="4458268" y="4008069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/>
          <p:cNvSpPr txBox="1"/>
          <p:nvPr/>
        </p:nvSpPr>
        <p:spPr>
          <a:xfrm>
            <a:off x="4037274" y="3663448"/>
            <a:ext cx="10905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Reading = 25</a:t>
            </a:r>
          </a:p>
        </p:txBody>
      </p:sp>
      <p:sp>
        <p:nvSpPr>
          <p:cNvPr id="19" name="Oval 18"/>
          <p:cNvSpPr/>
          <p:nvPr/>
        </p:nvSpPr>
        <p:spPr>
          <a:xfrm>
            <a:off x="5651012" y="3877680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/>
          <p:cNvSpPr txBox="1"/>
          <p:nvPr/>
        </p:nvSpPr>
        <p:spPr>
          <a:xfrm>
            <a:off x="5230018" y="3533058"/>
            <a:ext cx="10905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Reading = 75</a:t>
            </a:r>
          </a:p>
        </p:txBody>
      </p:sp>
    </p:spTree>
    <p:extLst>
      <p:ext uri="{BB962C8B-B14F-4D97-AF65-F5344CB8AC3E}">
        <p14:creationId xmlns:p14="http://schemas.microsoft.com/office/powerpoint/2010/main" val="22108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Following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Computing an error </a:t>
            </a:r>
            <a:r>
              <a:rPr lang="en-US" dirty="0">
                <a:sym typeface="Wingdings"/>
              </a:rPr>
              <a:t> how far is the robot from a target</a:t>
            </a:r>
          </a:p>
          <a:p>
            <a:pPr lvl="1"/>
            <a:r>
              <a:rPr lang="en-US" dirty="0">
                <a:sym typeface="Wingdings"/>
              </a:rPr>
              <a:t>Robots follow the edge of line </a:t>
            </a:r>
            <a:r>
              <a:rPr lang="en-US" dirty="0">
                <a:sym typeface="Wingdings" panose="05000000000000000000" pitchFamily="2" charset="2"/>
              </a:rPr>
              <a:t> target should be a sensor reading of 50</a:t>
            </a:r>
          </a:p>
          <a:p>
            <a:pPr lvl="1"/>
            <a:r>
              <a:rPr lang="en-US" dirty="0">
                <a:sym typeface="Wingdings"/>
              </a:rPr>
              <a:t>Error should indicate how far the sensor’s value is from a reading of 50</a:t>
            </a:r>
          </a:p>
          <a:p>
            <a:r>
              <a:rPr lang="en-US" b="1" dirty="0">
                <a:sym typeface="Wingdings"/>
              </a:rPr>
              <a:t>Making a correction </a:t>
            </a:r>
            <a:r>
              <a:rPr lang="en-US" dirty="0">
                <a:sym typeface="Wingdings"/>
              </a:rPr>
              <a:t> make the robot take an action that is proportional to the error.  You must multiply the error by a scaling factor to determine the correction.</a:t>
            </a:r>
          </a:p>
          <a:p>
            <a:pPr lvl="1"/>
            <a:r>
              <a:rPr lang="en-US" dirty="0">
                <a:sym typeface="Wingdings"/>
              </a:rPr>
              <a:t>To follow a line a robot must turn towards the edge of the line</a:t>
            </a:r>
          </a:p>
          <a:p>
            <a:pPr lvl="1"/>
            <a:r>
              <a:rPr lang="en-US" dirty="0">
                <a:sym typeface="Wingdings"/>
              </a:rPr>
              <a:t>The robot must turn more sharply if it is far from a line</a:t>
            </a:r>
          </a:p>
          <a:p>
            <a:pPr lvl="1"/>
            <a:r>
              <a:rPr lang="en-US" dirty="0">
                <a:sym typeface="Wingdings"/>
              </a:rPr>
              <a:t>How do you do this:  You must adjust steering input on move block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078B6-788E-4991-AD96-45618238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9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you make a Proportional Line Follower?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" y="1411041"/>
            <a:ext cx="8245366" cy="3621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Pseudocode: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Compute the error = Distance from line = (Light sensor reading - Target Reading)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Scale the error to determine a correction amount.  Adjust your scaling factor to make you robot follow the line more smoothly.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the Correction value (computed in Step 2) to adjust the robot’s turn towards the line.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259BA-EE85-4452-A35F-E3473DB2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1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160" y="6333000"/>
            <a:ext cx="4870585" cy="365125"/>
          </a:xfrm>
        </p:spPr>
        <p:txBody>
          <a:bodyPr/>
          <a:lstStyle/>
          <a:p>
            <a:r>
              <a:rPr lang="en-US" dirty="0"/>
              <a:t>© 2020 </a:t>
            </a:r>
            <a:r>
              <a:rPr lang="en-US" dirty="0" err="1"/>
              <a:t>FLLTutorials</a:t>
            </a:r>
            <a:r>
              <a:rPr lang="en-US" dirty="0"/>
              <a:t>, Last edit 05/25/2020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6FE06F2-FE8D-4024-9019-A3B1AED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049096"/>
              </p:ext>
            </p:extLst>
          </p:nvPr>
        </p:nvGraphicFramePr>
        <p:xfrm>
          <a:off x="201864" y="1305252"/>
          <a:ext cx="8720260" cy="4424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4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5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51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Compute Error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20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988">
                <a:tc>
                  <a:txBody>
                    <a:bodyPr/>
                    <a:lstStyle/>
                    <a:p>
                      <a:r>
                        <a:rPr lang="en-US" sz="1400" dirty="0"/>
                        <a:t>Distance from line =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(Light sensor reading - Target Reading)</a:t>
                      </a:r>
                      <a:endParaRPr lang="en-US" sz="1400" baseline="0" dirty="0"/>
                    </a:p>
                    <a:p>
                      <a:endParaRPr lang="en-US" sz="1400" baseline="0" dirty="0"/>
                    </a:p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1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Compute Correction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34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2074227"/>
                  </a:ext>
                </a:extLst>
              </a:tr>
              <a:tr h="1076221">
                <a:tc>
                  <a:txBody>
                    <a:bodyPr/>
                    <a:lstStyle/>
                    <a:p>
                      <a:r>
                        <a:rPr lang="en-US" sz="1400" dirty="0"/>
                        <a:t>Scale the error to determine a correction amount. 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Use this to adjust power input on move block.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1293876"/>
                  </a:ext>
                </a:extLst>
              </a:tr>
              <a:tr h="53811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Apply Correction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34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2391517"/>
                  </a:ext>
                </a:extLst>
              </a:tr>
              <a:tr h="538111">
                <a:tc>
                  <a:txBody>
                    <a:bodyPr/>
                    <a:lstStyle/>
                    <a:p>
                      <a:r>
                        <a:rPr lang="en-US" sz="1400" dirty="0"/>
                        <a:t>Use the correction and a base power to control each motor.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5249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E860DDD-6098-D84C-AEED-52935B3A8107}"/>
              </a:ext>
            </a:extLst>
          </p:cNvPr>
          <p:cNvSpPr txBox="1"/>
          <p:nvPr/>
        </p:nvSpPr>
        <p:spPr>
          <a:xfrm>
            <a:off x="6084664" y="1245673"/>
            <a:ext cx="742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error</a:t>
            </a:r>
          </a:p>
        </p:txBody>
      </p:sp>
      <p:pic>
        <p:nvPicPr>
          <p:cNvPr id="15" name="Picture 14" descr="A picture containing fruit, food&#10;&#10;Description automatically generated">
            <a:extLst>
              <a:ext uri="{FF2B5EF4-FFF2-40B4-BE49-F238E27FC236}">
                <a16:creationId xmlns:a16="http://schemas.microsoft.com/office/drawing/2014/main" id="{95BD1C87-C68F-40CB-A731-CCA8CBB0B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0" y="4836963"/>
            <a:ext cx="4405591" cy="730612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78218C-E241-44E1-9767-C20439B75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217" y="1782877"/>
            <a:ext cx="4363059" cy="752580"/>
          </a:xfrm>
          <a:prstGeom prst="rect">
            <a:avLst/>
          </a:prstGeom>
        </p:spPr>
      </p:pic>
      <p:pic>
        <p:nvPicPr>
          <p:cNvPr id="23" name="Picture 22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C6905295-0DC2-4731-9479-1B7F9B21F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596" y="3071762"/>
            <a:ext cx="3143689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1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0C13BA-1E03-194F-913A-E629691B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Line Follower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F35D7-2FD3-104E-B68F-A9AC3783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F0DBB46-16D1-4E32-90B5-029ACDD1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6E3EE-8B3F-1942-B29B-357FFC35C4A9}"/>
              </a:ext>
            </a:extLst>
          </p:cNvPr>
          <p:cNvSpPr txBox="1"/>
          <p:nvPr/>
        </p:nvSpPr>
        <p:spPr>
          <a:xfrm>
            <a:off x="6239884" y="1902744"/>
            <a:ext cx="268224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Part 1: Compute the Error</a:t>
            </a:r>
          </a:p>
          <a:p>
            <a:r>
              <a:rPr lang="en-US" sz="1400" dirty="0"/>
              <a:t>Our goal is to stay at the edge of the line (light sensor = 50)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1FDEE6-CACC-BD46-AFDE-D458019D5CB6}"/>
              </a:ext>
            </a:extLst>
          </p:cNvPr>
          <p:cNvSpPr txBox="1"/>
          <p:nvPr/>
        </p:nvSpPr>
        <p:spPr>
          <a:xfrm>
            <a:off x="6239884" y="2641408"/>
            <a:ext cx="2682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 2: Apply the correction</a:t>
            </a:r>
          </a:p>
          <a:p>
            <a:r>
              <a:rPr lang="en-US" sz="1400" dirty="0"/>
              <a:t>The error in part 1 is multiplied by a Constant of Proportionality (0.3). This will be different for each robot/application. See slide 8 to learn how to tune this number.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1B6A47-50AC-074D-A841-07ED54D58B67}"/>
              </a:ext>
            </a:extLst>
          </p:cNvPr>
          <p:cNvSpPr/>
          <p:nvPr/>
        </p:nvSpPr>
        <p:spPr>
          <a:xfrm>
            <a:off x="6239884" y="1902744"/>
            <a:ext cx="2682240" cy="2202531"/>
          </a:xfrm>
          <a:prstGeom prst="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44FECF-2C86-45E4-9409-41C70C5C1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93" y="1921790"/>
            <a:ext cx="5307890" cy="313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3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BCB5-E4FB-1743-B265-2FD167AE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Step: Tuning the Constant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3BF9FA-538C-D643-A6D2-6C972D90F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309195"/>
            <a:ext cx="8238707" cy="4532805"/>
          </a:xfrm>
        </p:spPr>
        <p:txBody>
          <a:bodyPr>
            <a:noAutofit/>
          </a:bodyPr>
          <a:lstStyle/>
          <a:p>
            <a:r>
              <a:rPr lang="en-US" sz="2000" dirty="0"/>
              <a:t>Note, the 0.3 constant in the previous slide is specific to our robot – you need to tune this value for yourself</a:t>
            </a:r>
          </a:p>
          <a:p>
            <a:r>
              <a:rPr lang="en-US" sz="2000" dirty="0"/>
              <a:t>This constant is called the Proportional Constant, or Constant of Proportionality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most common way to tune your constant is trial and error.</a:t>
            </a:r>
          </a:p>
          <a:p>
            <a:r>
              <a:rPr lang="en-US" sz="2000" dirty="0"/>
              <a:t>This can take time. Here are some tips:</a:t>
            </a:r>
          </a:p>
          <a:p>
            <a:pPr lvl="1"/>
            <a:r>
              <a:rPr lang="en-US" sz="1800" dirty="0"/>
              <a:t>Start with your constant as1.0 adjust by ±0.5 initially </a:t>
            </a:r>
          </a:p>
          <a:p>
            <a:pPr lvl="1"/>
            <a:r>
              <a:rPr lang="en-US" sz="1800" dirty="0"/>
              <a:t>Adjust to a point where the controller is pretty smooth</a:t>
            </a:r>
          </a:p>
          <a:p>
            <a:pPr lvl="1"/>
            <a:r>
              <a:rPr lang="en-US" sz="1800" dirty="0"/>
              <a:t>Adjust ±0.1 for fine tuning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CC767-F690-2B48-B3B2-EB44A221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8CD6CE-BF95-4310-B5D6-D0FBCDF3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1373</TotalTime>
  <Words>618</Words>
  <Application>Microsoft Macintosh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Helvetica Neue</vt:lpstr>
      <vt:lpstr>Wingdings 2</vt:lpstr>
      <vt:lpstr>Dividend</vt:lpstr>
      <vt:lpstr>PROPORTIONAL Line FOLLOWER</vt:lpstr>
      <vt:lpstr>Lesson Objectives</vt:lpstr>
      <vt:lpstr>How Far Is the Robot From The Line?</vt:lpstr>
      <vt:lpstr>Line Following</vt:lpstr>
      <vt:lpstr>How do you make a Proportional Line Follower?</vt:lpstr>
      <vt:lpstr>Challenge</vt:lpstr>
      <vt:lpstr>Proportional Line Follower</vt:lpstr>
      <vt:lpstr>Key Step: Tuning the Constant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141</cp:revision>
  <dcterms:created xsi:type="dcterms:W3CDTF">2016-07-04T02:35:12Z</dcterms:created>
  <dcterms:modified xsi:type="dcterms:W3CDTF">2020-12-17T18:53:45Z</dcterms:modified>
</cp:coreProperties>
</file>