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6858000" cy="9144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9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image" Target="../media/image85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image" Target="../media/image97.png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image" Target="../media/image111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54" y="685800"/>
            <a:ext cx="2571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0367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8d12fe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78d12fe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0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ec7f6b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ec7f6b0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641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ec7f6b0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ec7f6b0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35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dc5b90e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dc5b90e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148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ec7f6b02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ec7f6b02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42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ec7f6b02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ec7f6b02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822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ec7f6b02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ec7f6b02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61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ecd18658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ecd18658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134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ecd18658d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ecd18658d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5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78b6295a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78b6295a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3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78b6295a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78b6295a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5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78b6295a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78b6295a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87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78b6295a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78b6295a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40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c5b90ebf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c5b90ebf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18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e922b3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e922b3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79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c5b90eb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dc5b90eb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56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ee922b3c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ee922b3c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4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spcFirstLastPara="1" wrap="square" lIns="111775" tIns="111775" rIns="111775" bIns="1117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966444"/>
            <a:ext cx="6390300" cy="3490800"/>
          </a:xfrm>
          <a:prstGeom prst="rect">
            <a:avLst/>
          </a:prstGeom>
        </p:spPr>
        <p:txBody>
          <a:bodyPr spcFirstLastPara="1" wrap="square" lIns="111775" tIns="111775" rIns="111775" bIns="1117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700"/>
              <a:buNone/>
              <a:defRPr sz="14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2999700" cy="60735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048844"/>
            <a:ext cx="2999700" cy="60735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spcFirstLastPara="1" wrap="square" lIns="111775" tIns="111775" rIns="111775" bIns="11177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00267"/>
            <a:ext cx="4775700" cy="7272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1775" tIns="111775" rIns="111775" bIns="111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192311"/>
            <a:ext cx="3033600" cy="2635200"/>
          </a:xfrm>
          <a:prstGeom prst="rect">
            <a:avLst/>
          </a:prstGeom>
        </p:spPr>
        <p:txBody>
          <a:bodyPr spcFirstLastPara="1" wrap="square" lIns="111775" tIns="111775" rIns="111775" bIns="1117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4983244"/>
            <a:ext cx="3033600" cy="2195700"/>
          </a:xfrm>
          <a:prstGeom prst="rect">
            <a:avLst/>
          </a:prstGeom>
        </p:spPr>
        <p:txBody>
          <a:bodyPr spcFirstLastPara="1" wrap="square" lIns="111775" tIns="111775" rIns="111775" bIns="111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287244"/>
            <a:ext cx="2877900" cy="65691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7521022"/>
            <a:ext cx="4499100" cy="10758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775" tIns="111775" rIns="111775" bIns="1117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775" tIns="111775" rIns="111775" bIns="11177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775" tIns="111775" rIns="111775" bIns="11177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oleObject" Target="../embeddings/oleObject56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8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7.png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4.png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png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4.png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1.png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png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70.png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2.png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9.png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png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8.png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0.png"/><Relationship Id="rId22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oleObject" Target="../embeddings/oleObject85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0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png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7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oleObject" Target="../embeddings/oleObject91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6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1.png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93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png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oleObject" Target="../embeddings/oleObject10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png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6.png"/><Relationship Id="rId32" Type="http://schemas.openxmlformats.org/officeDocument/2006/relationships/image" Target="../media/image110.png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08.png"/><Relationship Id="rId10" Type="http://schemas.openxmlformats.org/officeDocument/2006/relationships/image" Target="../media/image99.png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oleObject" Target="../embeddings/oleObject11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1.png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3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png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9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2.png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png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3.png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png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9.png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png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8.png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0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png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7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4.png"/><Relationship Id="rId4" Type="http://schemas.openxmlformats.org/officeDocument/2006/relationships/image" Target="../media/image1.png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925" y="3537345"/>
            <a:ext cx="2055163" cy="198808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800099"/>
            <a:ext cx="6858000" cy="25518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86175" tIns="43075" rIns="86175" bIns="430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300" i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Неофициальное руководство по блокам </a:t>
            </a:r>
            <a:r>
              <a:rPr lang="en" sz="4300" i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SPIKE </a:t>
            </a:r>
            <a:r>
              <a:rPr lang="en" sz="4300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Prime </a:t>
            </a:r>
            <a:endParaRPr sz="4300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i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PrimeLessons.org</a:t>
            </a:r>
            <a:endParaRPr sz="4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1600" y="7138338"/>
            <a:ext cx="5411400" cy="177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431800" lvl="0" indent="-298450">
              <a:buSzPts val="1300"/>
              <a:buChar char="●"/>
            </a:pPr>
            <a:r>
              <a:rPr lang="ru-RU" sz="1300" dirty="0" smtClean="0"/>
              <a:t>Текст описания в Меню справки </a:t>
            </a:r>
            <a:r>
              <a:rPr lang="en" sz="1300" dirty="0" smtClean="0"/>
              <a:t>SPIKE Prime</a:t>
            </a:r>
            <a:r>
              <a:rPr lang="ru-RU" sz="1300" dirty="0" smtClean="0"/>
              <a:t>, с необходимыми изменениями. Справка по некоторым блокам отсутствует в </a:t>
            </a:r>
            <a:r>
              <a:rPr lang="ru-RU" sz="1300" dirty="0"/>
              <a:t>программном обеспечении. </a:t>
            </a:r>
            <a:r>
              <a:rPr lang="ru-RU" sz="1300" dirty="0" smtClean="0"/>
              <a:t>Текст по другим в Справке не </a:t>
            </a:r>
            <a:r>
              <a:rPr lang="ru-RU" sz="1300"/>
              <a:t>соответствует </a:t>
            </a:r>
            <a:r>
              <a:rPr lang="ru-RU" sz="1300" smtClean="0"/>
              <a:t>блоку </a:t>
            </a:r>
            <a:r>
              <a:rPr lang="ru-RU" sz="1300" dirty="0" smtClean="0"/>
              <a:t>в действительности.</a:t>
            </a:r>
            <a:endParaRPr sz="1300" dirty="0"/>
          </a:p>
          <a:p>
            <a:pPr marL="431800" lvl="0" indent="-298450">
              <a:buSzPts val="1300"/>
              <a:buChar char="●"/>
            </a:pPr>
            <a:r>
              <a:rPr lang="ru-RU" sz="1300" dirty="0" smtClean="0"/>
              <a:t>Чтобы </a:t>
            </a:r>
            <a:r>
              <a:rPr lang="ru-RU" sz="1300" dirty="0"/>
              <a:t>загрузить дополнительные программные блоки, нажмите на символ с блоками и </a:t>
            </a:r>
            <a:r>
              <a:rPr lang="ru-RU" sz="1300" dirty="0" smtClean="0"/>
              <a:t>знак плюс в </a:t>
            </a:r>
            <a:r>
              <a:rPr lang="ru-RU" sz="1300" dirty="0"/>
              <a:t>левой нижней части </a:t>
            </a:r>
            <a:r>
              <a:rPr lang="ru-RU" sz="1300" dirty="0" smtClean="0"/>
              <a:t>приложения </a:t>
            </a:r>
            <a:r>
              <a:rPr lang="en" sz="1300" dirty="0"/>
              <a:t>SPIKE Prime </a:t>
            </a:r>
            <a:r>
              <a:rPr lang="ru-RU" sz="1300" dirty="0" smtClean="0"/>
              <a:t>и </a:t>
            </a:r>
            <a:r>
              <a:rPr lang="ru-RU" sz="1300" dirty="0"/>
              <a:t>добавьте Расширения.</a:t>
            </a:r>
            <a:endParaRPr sz="1300" dirty="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t="15576" r="23230"/>
          <a:stretch/>
        </p:blipFill>
        <p:spPr>
          <a:xfrm>
            <a:off x="5625703" y="8253619"/>
            <a:ext cx="740391" cy="65864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СОБЫТИЙ</a:t>
            </a:r>
            <a:endParaRPr sz="2400" b="1" dirty="0"/>
          </a:p>
        </p:txBody>
      </p:sp>
      <p:sp>
        <p:nvSpPr>
          <p:cNvPr id="191" name="Google Shape;191;p22"/>
          <p:cNvSpPr txBox="1"/>
          <p:nvPr/>
        </p:nvSpPr>
        <p:spPr>
          <a:xfrm>
            <a:off x="3228050" y="739000"/>
            <a:ext cx="3565500" cy="6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Выполнение по </a:t>
            </a:r>
            <a:r>
              <a:rPr lang="ru-RU" sz="1200" b="1" dirty="0" smtClean="0"/>
              <a:t>запуску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Последовательно </a:t>
            </a:r>
            <a:r>
              <a:rPr lang="ru-RU" sz="1200" dirty="0"/>
              <a:t>сверху вниз воспроизводит все присоединенные к нему блоки при запуске </a:t>
            </a:r>
            <a:r>
              <a:rPr lang="ru-RU" sz="1200" dirty="0" smtClean="0"/>
              <a:t>программы.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/>
            </a:r>
            <a:br>
              <a:rPr lang="en" sz="1200" dirty="0">
                <a:solidFill>
                  <a:schemeClr val="dk1"/>
                </a:solidFill>
              </a:rPr>
            </a:b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Когда обнаружен </a:t>
            </a:r>
            <a:r>
              <a:rPr lang="ru-RU" sz="1200" b="1" dirty="0" smtClean="0"/>
              <a:t>цвет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В</a:t>
            </a:r>
            <a:r>
              <a:rPr lang="ru-RU" sz="1200" dirty="0" smtClean="0"/>
              <a:t>оспроизводит </a:t>
            </a:r>
            <a:r>
              <a:rPr lang="ru-RU" sz="1200" dirty="0"/>
              <a:t>все присоединенные к нему блоки, когда датчик цвета обнаруживает определённый </a:t>
            </a:r>
            <a:r>
              <a:rPr lang="ru-RU" sz="1200" dirty="0" smtClean="0"/>
              <a:t>цвет.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Когда давление имеет </a:t>
            </a:r>
            <a:r>
              <a:rPr lang="ru-RU" sz="1200" b="1" dirty="0" smtClean="0"/>
              <a:t>значение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 при нажатии, сильном нажатии, отпускании датчика силы или когда он обнаруживает любое изменение в характере воздействия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Ближе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блоки, когда датчик расстояния обнаруживает, что расстояние до объекта меньше или больше указанного значения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/>
            <a:r>
              <a:rPr lang="ru-RU" sz="1200" b="1" dirty="0"/>
              <a:t>Когда </a:t>
            </a:r>
            <a:r>
              <a:rPr lang="ru-RU" sz="1200" b="1" dirty="0" err="1"/>
              <a:t>Хаб</a:t>
            </a:r>
            <a:r>
              <a:rPr lang="ru-RU" sz="1200" b="1" dirty="0"/>
              <a:t> направлен </a:t>
            </a:r>
            <a:r>
              <a:rPr lang="ru-RU" sz="1200" b="1" dirty="0" smtClean="0"/>
              <a:t>вверх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>
                <a:solidFill>
                  <a:schemeClr val="dk1"/>
                </a:solidFill>
              </a:rPr>
              <a:t>В</a:t>
            </a:r>
            <a:r>
              <a:rPr lang="ru-RU" sz="1200" dirty="0" smtClean="0"/>
              <a:t>оспроизводит </a:t>
            </a:r>
            <a:r>
              <a:rPr lang="ru-RU" sz="1200" dirty="0"/>
              <a:t>все присоединенные к нему блоки, когда </a:t>
            </a:r>
            <a:r>
              <a:rPr lang="ru-RU" sz="1200" dirty="0" err="1"/>
              <a:t>Хаб</a:t>
            </a:r>
            <a:r>
              <a:rPr lang="ru-RU" sz="1200" dirty="0"/>
              <a:t> помещается в определённое положение</a:t>
            </a:r>
            <a:r>
              <a:rPr lang="en" sz="1200" dirty="0" smtClean="0">
                <a:solidFill>
                  <a:schemeClr val="dk1"/>
                </a:solidFill>
              </a:rPr>
              <a:t> (</a:t>
            </a:r>
            <a:r>
              <a:rPr lang="ru-RU" sz="1200" dirty="0" smtClean="0"/>
              <a:t>вперед, назад, вверх, вниз, влево или вправо</a:t>
            </a:r>
            <a:r>
              <a:rPr lang="en" sz="1200" dirty="0" smtClean="0">
                <a:solidFill>
                  <a:schemeClr val="dk1"/>
                </a:solidFill>
              </a:rPr>
              <a:t>)</a:t>
            </a:r>
            <a:r>
              <a:rPr lang="ru-RU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197" name="Google Shape;197;p22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98" name="Google Shape;19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2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21694" y="342951"/>
            <a:ext cx="43742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81651"/>
              </p:ext>
            </p:extLst>
          </p:nvPr>
        </p:nvGraphicFramePr>
        <p:xfrm>
          <a:off x="415303" y="762155"/>
          <a:ext cx="2247900" cy="64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Точечный рисунок" r:id="rId5" imgW="3524742" imgH="1009791" progId="Paint.Picture">
                  <p:embed/>
                </p:oleObj>
              </mc:Choice>
              <mc:Fallback>
                <p:oleObj name="Точечный рисунок" r:id="rId5" imgW="3524742" imgH="100979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03" y="762155"/>
                        <a:ext cx="2247900" cy="643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39253" y="882724"/>
            <a:ext cx="453293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53281"/>
              </p:ext>
            </p:extLst>
          </p:nvPr>
        </p:nvGraphicFramePr>
        <p:xfrm>
          <a:off x="383179" y="1764312"/>
          <a:ext cx="2279058" cy="171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Точечный рисунок" r:id="rId7" imgW="3448531" imgH="2600000" progId="Paint.Picture">
                  <p:embed/>
                </p:oleObj>
              </mc:Choice>
              <mc:Fallback>
                <p:oleObj name="Точечный рисунок" r:id="rId7" imgW="3448531" imgH="2600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79" y="1764312"/>
                        <a:ext cx="2279058" cy="1718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02385" y="3100139"/>
            <a:ext cx="448407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56998"/>
              </p:ext>
            </p:extLst>
          </p:nvPr>
        </p:nvGraphicFramePr>
        <p:xfrm>
          <a:off x="414337" y="3792533"/>
          <a:ext cx="2428875" cy="1307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Точечный рисунок" r:id="rId9" imgW="3723810" imgH="2010056" progId="Paint.Picture">
                  <p:embed/>
                </p:oleObj>
              </mc:Choice>
              <mc:Fallback>
                <p:oleObj name="Точечный рисунок" r:id="rId9" imgW="3723810" imgH="20100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" y="3792533"/>
                        <a:ext cx="2428875" cy="1307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46464" y="5048697"/>
            <a:ext cx="460321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09646"/>
              </p:ext>
            </p:extLst>
          </p:nvPr>
        </p:nvGraphicFramePr>
        <p:xfrm>
          <a:off x="141632" y="5593603"/>
          <a:ext cx="2960123" cy="111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Точечный рисунок" r:id="rId11" imgW="4409524" imgH="1647619" progId="Paint.Picture">
                  <p:embed/>
                </p:oleObj>
              </mc:Choice>
              <mc:Fallback>
                <p:oleObj name="Точечный рисунок" r:id="rId11" imgW="4409524" imgH="164761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32" y="5593603"/>
                        <a:ext cx="2960123" cy="1112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254658"/>
              </p:ext>
            </p:extLst>
          </p:nvPr>
        </p:nvGraphicFramePr>
        <p:xfrm>
          <a:off x="514349" y="7422374"/>
          <a:ext cx="2228850" cy="1518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Точечный рисунок" r:id="rId13" imgW="3533333" imgH="2390476" progId="Paint.Picture">
                  <p:embed/>
                </p:oleObj>
              </mc:Choice>
              <mc:Fallback>
                <p:oleObj name="Точечный рисунок" r:id="rId13" imgW="3533333" imgH="239047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" y="7422374"/>
                        <a:ext cx="2228850" cy="1518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СОБЫТИЙ</a:t>
            </a:r>
            <a:endParaRPr sz="2400" b="1" dirty="0"/>
          </a:p>
        </p:txBody>
      </p:sp>
      <p:sp>
        <p:nvSpPr>
          <p:cNvPr id="205" name="Google Shape;205;p23"/>
          <p:cNvSpPr txBox="1"/>
          <p:nvPr/>
        </p:nvSpPr>
        <p:spPr>
          <a:xfrm>
            <a:off x="2986850" y="739000"/>
            <a:ext cx="3806700" cy="82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Когда </a:t>
            </a:r>
            <a:r>
              <a:rPr lang="ru-RU" sz="1200" b="1" dirty="0" err="1"/>
              <a:t>Хаб</a:t>
            </a:r>
            <a:r>
              <a:rPr lang="ru-RU" sz="1200" b="1" dirty="0"/>
              <a:t> встряхивают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блоки, если </a:t>
            </a:r>
            <a:r>
              <a:rPr lang="ru-RU" sz="1200" dirty="0" err="1" smtClean="0"/>
              <a:t>Хаб</a:t>
            </a:r>
            <a:r>
              <a:rPr lang="ru-RU" sz="1200" dirty="0" smtClean="0"/>
              <a:t> трясется</a:t>
            </a:r>
            <a:endParaRPr lang="ru-RU" sz="1200" dirty="0"/>
          </a:p>
          <a:p>
            <a:pPr lvl="0"/>
            <a:r>
              <a:rPr lang="ru-RU" sz="1200" dirty="0"/>
              <a:t>прикасается к другим </a:t>
            </a:r>
            <a:r>
              <a:rPr lang="ru-RU" sz="1200" dirty="0" smtClean="0"/>
              <a:t>предметам или падает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Запуск при нажатии кнопки </a:t>
            </a:r>
            <a:r>
              <a:rPr lang="ru-RU" sz="1200" b="1" dirty="0" err="1" smtClean="0"/>
              <a:t>Хаба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 при нажатии или отпускании </a:t>
            </a:r>
            <a:r>
              <a:rPr lang="ru-RU" sz="1200" dirty="0" smtClean="0"/>
              <a:t>Левой или Правой кнопки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Запуск по </a:t>
            </a:r>
            <a:r>
              <a:rPr lang="ru-RU" sz="1200" b="1" dirty="0" smtClean="0"/>
              <a:t>таймеру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блоки, когда показания таймера превышают определенное значение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Когда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блоки, когда справедливо определенное </a:t>
            </a:r>
            <a:r>
              <a:rPr lang="ru-RU" sz="1200" dirty="0" smtClean="0"/>
              <a:t>условие.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Запуск при получении </a:t>
            </a:r>
            <a:r>
              <a:rPr lang="ru-RU" sz="1200" b="1" dirty="0" smtClean="0"/>
              <a:t>сообщения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все присоединенные к нему блоки, когда блок передает определенные сообщения: </a:t>
            </a:r>
            <a:r>
              <a:rPr lang="ru-RU" sz="1200" i="1" dirty="0"/>
              <a:t>Передать сообщение</a:t>
            </a:r>
            <a:r>
              <a:rPr lang="ru-RU" sz="1200" dirty="0"/>
              <a:t> или </a:t>
            </a:r>
            <a:r>
              <a:rPr lang="ru-RU" sz="1200" i="1" dirty="0"/>
              <a:t>Передать сообщение и ждать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Передать </a:t>
            </a:r>
            <a:r>
              <a:rPr lang="ru-RU" sz="1200" b="1" dirty="0" smtClean="0"/>
              <a:t>сообщение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определенное сообщение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/>
              <a:t>При этом воспроизводятся все заглавные блоки </a:t>
            </a:r>
            <a:r>
              <a:rPr lang="ru-RU" sz="1200" i="1" dirty="0"/>
              <a:t>Запуск при получении сообщения, </a:t>
            </a:r>
            <a:r>
              <a:rPr lang="ru-RU" sz="1200" dirty="0"/>
              <a:t>присвоенные определенному сообщению. После отправки сообщения будет воспроизводиться следующий блок в </a:t>
            </a:r>
            <a:r>
              <a:rPr lang="ru-RU" sz="1200" dirty="0" smtClean="0"/>
              <a:t>подпрограмме.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Передать сообщение и </a:t>
            </a:r>
            <a:r>
              <a:rPr lang="ru-RU" sz="1200" b="1" dirty="0" smtClean="0"/>
              <a:t>ждать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определенное сообщение. При этом воспроизводятся все заглавные блоки </a:t>
            </a:r>
            <a:r>
              <a:rPr lang="ru-RU" sz="1200" i="1" dirty="0"/>
              <a:t>Запуск при получении сообщения, </a:t>
            </a:r>
            <a:r>
              <a:rPr lang="ru-RU" sz="1200" dirty="0"/>
              <a:t>присвоенные определенному сообщению</a:t>
            </a:r>
            <a:r>
              <a:rPr lang="ru-RU" sz="1200" dirty="0" smtClean="0"/>
              <a:t>. </a:t>
            </a:r>
            <a:r>
              <a:rPr lang="ru-RU" sz="1200" dirty="0"/>
              <a:t>После отправки сообщения блок ждет окончания всех подпрограмм с указанным сообщением, а потом переходит к следующему блоку в стеке.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14" name="Google Shape;21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23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910316" y="49694"/>
            <a:ext cx="421498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62947"/>
              </p:ext>
            </p:extLst>
          </p:nvPr>
        </p:nvGraphicFramePr>
        <p:xfrm>
          <a:off x="412041" y="716630"/>
          <a:ext cx="192819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Точечный рисунок" r:id="rId5" imgW="3104762" imgH="1762371" progId="Paint.Picture">
                  <p:embed/>
                </p:oleObj>
              </mc:Choice>
              <mc:Fallback>
                <p:oleObj name="Точечный рисунок" r:id="rId5" imgW="3104762" imgH="176237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41" y="716630"/>
                        <a:ext cx="1928197" cy="1100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357" y="1234451"/>
            <a:ext cx="400726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5897"/>
              </p:ext>
            </p:extLst>
          </p:nvPr>
        </p:nvGraphicFramePr>
        <p:xfrm>
          <a:off x="162227" y="1964341"/>
          <a:ext cx="2832915" cy="923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Точечный рисунок" r:id="rId7" imgW="4839375" imgH="1580952" progId="Paint.Picture">
                  <p:embed/>
                </p:oleObj>
              </mc:Choice>
              <mc:Fallback>
                <p:oleObj name="Точечный рисунок" r:id="rId7" imgW="4839375" imgH="158095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27" y="1964341"/>
                        <a:ext cx="2832915" cy="923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506984" y="3165289"/>
            <a:ext cx="438214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23234"/>
              </p:ext>
            </p:extLst>
          </p:nvPr>
        </p:nvGraphicFramePr>
        <p:xfrm>
          <a:off x="984069" y="3132998"/>
          <a:ext cx="1253781" cy="53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Точечный рисунок" r:id="rId9" imgW="1961905" imgH="838095" progId="Paint.Picture">
                  <p:embed/>
                </p:oleObj>
              </mc:Choice>
              <mc:Fallback>
                <p:oleObj name="Точечный рисунок" r:id="rId9" imgW="1961905" imgH="83809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069" y="3132998"/>
                        <a:ext cx="1253781" cy="535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673145" y="3851087"/>
            <a:ext cx="48378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55274"/>
              </p:ext>
            </p:extLst>
          </p:nvPr>
        </p:nvGraphicFramePr>
        <p:xfrm>
          <a:off x="1123720" y="3787130"/>
          <a:ext cx="909927" cy="64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Точечный рисунок" r:id="rId11" imgW="1257476" imgH="905001" progId="Paint.Picture">
                  <p:embed/>
                </p:oleObj>
              </mc:Choice>
              <mc:Fallback>
                <p:oleObj name="Точечный рисунок" r:id="rId11" imgW="1257476" imgH="90500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20" y="3787130"/>
                        <a:ext cx="909927" cy="647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76850"/>
              </p:ext>
            </p:extLst>
          </p:nvPr>
        </p:nvGraphicFramePr>
        <p:xfrm>
          <a:off x="793167" y="4410984"/>
          <a:ext cx="1915018" cy="88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Точечный рисунок" r:id="rId13" imgW="3296110" imgH="1533739" progId="Paint.Picture">
                  <p:embed/>
                </p:oleObj>
              </mc:Choice>
              <mc:Fallback>
                <p:oleObj name="Точечный рисунок" r:id="rId13" imgW="3296110" imgH="1533739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67" y="4410984"/>
                        <a:ext cx="1915018" cy="885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077834"/>
              </p:ext>
            </p:extLst>
          </p:nvPr>
        </p:nvGraphicFramePr>
        <p:xfrm>
          <a:off x="800760" y="5579217"/>
          <a:ext cx="1850800" cy="9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Точечный рисунок" r:id="rId15" imgW="2943636" imgH="1467055" progId="Paint.Picture">
                  <p:embed/>
                </p:oleObj>
              </mc:Choice>
              <mc:Fallback>
                <p:oleObj name="Точечный рисунок" r:id="rId15" imgW="2943636" imgH="1467055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60" y="5579217"/>
                        <a:ext cx="1850800" cy="919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602573"/>
              </p:ext>
            </p:extLst>
          </p:nvPr>
        </p:nvGraphicFramePr>
        <p:xfrm>
          <a:off x="433819" y="7031456"/>
          <a:ext cx="2457450" cy="88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Точечный рисунок" r:id="rId17" imgW="3924848" imgH="1400000" progId="Paint.Picture">
                  <p:embed/>
                </p:oleObj>
              </mc:Choice>
              <mc:Fallback>
                <p:oleObj name="Точечный рисунок" r:id="rId17" imgW="3924848" imgH="1400000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19" y="7031456"/>
                        <a:ext cx="2457450" cy="8827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УПРАВЛЕНИЯ</a:t>
            </a:r>
            <a:endParaRPr sz="2400" b="1" dirty="0"/>
          </a:p>
        </p:txBody>
      </p:sp>
      <p:sp>
        <p:nvSpPr>
          <p:cNvPr id="222" name="Google Shape;222;p24"/>
          <p:cNvSpPr txBox="1"/>
          <p:nvPr/>
        </p:nvSpPr>
        <p:spPr>
          <a:xfrm>
            <a:off x="2621475" y="739000"/>
            <a:ext cx="4172100" cy="520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lvl="0"/>
            <a:r>
              <a:rPr lang="ru-RU" sz="1200" b="1" dirty="0"/>
              <a:t>Ждать определенное время (в секундах)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Останавливает </a:t>
            </a:r>
            <a:r>
              <a:rPr lang="ru-RU" sz="1200" dirty="0"/>
              <a:t>воспроизведение подпрограммы на указанное количество секунд</a:t>
            </a:r>
            <a:r>
              <a:rPr lang="en" sz="1200" dirty="0" smtClean="0">
                <a:solidFill>
                  <a:schemeClr val="dk1"/>
                </a:solidFill>
              </a:rPr>
              <a:t> (</a:t>
            </a:r>
            <a:r>
              <a:rPr lang="ru-RU" sz="1200" dirty="0"/>
              <a:t>поддерживает целые и десятичные числа</a:t>
            </a:r>
            <a:r>
              <a:rPr lang="en" sz="1200" dirty="0" smtClean="0">
                <a:solidFill>
                  <a:schemeClr val="dk1"/>
                </a:solidFill>
              </a:rPr>
              <a:t>)</a:t>
            </a:r>
            <a:r>
              <a:rPr lang="ru-RU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Повторять </a:t>
            </a:r>
            <a:r>
              <a:rPr lang="ru-RU" sz="1200" b="1" dirty="0" smtClean="0"/>
              <a:t>цикл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Все блоки, заключенные в этот блок, циклически воспроизведутся определенное количество </a:t>
            </a:r>
            <a:r>
              <a:rPr lang="ru-RU" sz="1200" dirty="0" smtClean="0"/>
              <a:t>раз.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Если…То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Цикл </a:t>
            </a:r>
            <a:r>
              <a:rPr lang="ru-RU" sz="1200" dirty="0"/>
              <a:t>проверяет, истинно ли </a:t>
            </a:r>
            <a:r>
              <a:rPr lang="ru-RU" sz="1200" dirty="0" smtClean="0"/>
              <a:t>логическое </a:t>
            </a:r>
            <a:r>
              <a:rPr lang="ru-RU" sz="1200" dirty="0"/>
              <a:t>условие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r>
              <a:rPr lang="ru-RU" sz="1200" dirty="0">
                <a:solidFill>
                  <a:schemeClr val="dk1"/>
                </a:solidFill>
              </a:rPr>
              <a:t> </a:t>
            </a:r>
            <a:r>
              <a:rPr lang="ru-RU" sz="1200" dirty="0"/>
              <a:t>Если условие истинно, воспроизводятся все заключённые в нем </a:t>
            </a:r>
            <a:r>
              <a:rPr lang="ru-RU" sz="1200" dirty="0" smtClean="0"/>
              <a:t>блоки.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Если…то…иначе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Цикл </a:t>
            </a:r>
            <a:r>
              <a:rPr lang="ru-RU" sz="1200" dirty="0"/>
              <a:t>проверяет, истинно ли </a:t>
            </a:r>
            <a:r>
              <a:rPr lang="ru-RU" sz="1200" dirty="0" smtClean="0"/>
              <a:t>логическое </a:t>
            </a:r>
            <a:r>
              <a:rPr lang="ru-RU" sz="1200" dirty="0"/>
              <a:t>условие</a:t>
            </a:r>
            <a:r>
              <a:rPr lang="ru-RU" sz="1200" dirty="0" smtClean="0"/>
              <a:t>. Если </a:t>
            </a:r>
            <a:r>
              <a:rPr lang="ru-RU" sz="1200" dirty="0"/>
              <a:t>условие истинно, воспроизводятся блоки, заключённые в первом </a:t>
            </a:r>
            <a:r>
              <a:rPr lang="ru-RU" sz="1200" dirty="0" smtClean="0"/>
              <a:t>пространстве. </a:t>
            </a:r>
            <a:r>
              <a:rPr lang="ru-RU" sz="1200" dirty="0"/>
              <a:t>Если условие ложно, воспроизводятся блоки внутри второго пространства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Ждать пока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Останавливает </a:t>
            </a:r>
            <a:r>
              <a:rPr lang="ru-RU" sz="1200" dirty="0"/>
              <a:t>выполнение </a:t>
            </a:r>
            <a:r>
              <a:rPr lang="ru-RU" sz="1200" dirty="0" smtClean="0"/>
              <a:t>подпрограммы</a:t>
            </a:r>
            <a:r>
              <a:rPr lang="ru-RU" sz="1200" dirty="0"/>
              <a:t>, пока не будет справедливо </a:t>
            </a:r>
            <a:r>
              <a:rPr lang="ru-RU" sz="1200" dirty="0" smtClean="0"/>
              <a:t>логическое условие.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Повторять до </a:t>
            </a:r>
            <a:r>
              <a:rPr lang="ru-RU" sz="1200" b="1" dirty="0" smtClean="0"/>
              <a:t>цикла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Все блоки, заключенные в этот блок будут циклически воспроизводиться, пока не станет справедливым определённое логическое </a:t>
            </a:r>
            <a:r>
              <a:rPr lang="ru-RU" sz="1200" dirty="0" smtClean="0"/>
              <a:t>условие.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Остановить другие </a:t>
            </a:r>
            <a:r>
              <a:rPr lang="ru-RU" sz="1200" b="1" dirty="0" smtClean="0"/>
              <a:t>подпрограммы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Останавливает </a:t>
            </a:r>
            <a:r>
              <a:rPr lang="ru-RU" sz="1200" dirty="0"/>
              <a:t>все программы, за исключением </a:t>
            </a:r>
            <a:r>
              <a:rPr lang="ru-RU" sz="1200" dirty="0" smtClean="0"/>
              <a:t>собственной.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Остановить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Останавливает </a:t>
            </a:r>
            <a:r>
              <a:rPr lang="ru-RU" sz="1200" dirty="0"/>
              <a:t>все текущие подпрограммы или только собственную подпрограмму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224" name="Google Shape;224;p24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25" name="Google Shape;22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4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82322"/>
              </p:ext>
            </p:extLst>
          </p:nvPr>
        </p:nvGraphicFramePr>
        <p:xfrm>
          <a:off x="581433" y="800900"/>
          <a:ext cx="1386663" cy="5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Точечный рисунок" r:id="rId5" imgW="2019048" imgH="743054" progId="Paint.Picture">
                  <p:embed/>
                </p:oleObj>
              </mc:Choice>
              <mc:Fallback>
                <p:oleObj name="Точечный рисунок" r:id="rId5" imgW="2019048" imgH="74305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33" y="800900"/>
                        <a:ext cx="1386663" cy="510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94223"/>
              </p:ext>
            </p:extLst>
          </p:nvPr>
        </p:nvGraphicFramePr>
        <p:xfrm>
          <a:off x="609536" y="1747032"/>
          <a:ext cx="1386663" cy="90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Точечный рисунок" r:id="rId7" imgW="2019048" imgH="1314286" progId="Paint.Picture">
                  <p:embed/>
                </p:oleObj>
              </mc:Choice>
              <mc:Fallback>
                <p:oleObj name="Точечный рисунок" r:id="rId7" imgW="2019048" imgH="131428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36" y="1747032"/>
                        <a:ext cx="1386663" cy="902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039902" y="2277060"/>
            <a:ext cx="474111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47997"/>
              </p:ext>
            </p:extLst>
          </p:nvPr>
        </p:nvGraphicFramePr>
        <p:xfrm>
          <a:off x="594978" y="2825911"/>
          <a:ext cx="137311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Точечный рисунок" r:id="rId9" imgW="1857143" imgH="1314286" progId="Paint.Picture">
                  <p:embed/>
                </p:oleObj>
              </mc:Choice>
              <mc:Fallback>
                <p:oleObj name="Точечный рисунок" r:id="rId9" imgW="1857143" imgH="131428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78" y="2825911"/>
                        <a:ext cx="1373118" cy="966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139586"/>
              </p:ext>
            </p:extLst>
          </p:nvPr>
        </p:nvGraphicFramePr>
        <p:xfrm>
          <a:off x="594978" y="3968938"/>
          <a:ext cx="1320690" cy="137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" name="Точечный рисунок" r:id="rId11" imgW="1895238" imgH="1961905" progId="Paint.Picture">
                  <p:embed/>
                </p:oleObj>
              </mc:Choice>
              <mc:Fallback>
                <p:oleObj name="Точечный рисунок" r:id="rId11" imgW="1895238" imgH="196190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78" y="3968938"/>
                        <a:ext cx="1320690" cy="1374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159011"/>
              </p:ext>
            </p:extLst>
          </p:nvPr>
        </p:nvGraphicFramePr>
        <p:xfrm>
          <a:off x="632637" y="5398572"/>
          <a:ext cx="1219200" cy="62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Точечный рисунок" r:id="rId13" imgW="1666667" imgH="847843" progId="Paint.Picture">
                  <p:embed/>
                </p:oleObj>
              </mc:Choice>
              <mc:Fallback>
                <p:oleObj name="Точечный рисунок" r:id="rId13" imgW="1666667" imgH="847843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37" y="5398572"/>
                        <a:ext cx="1219200" cy="6234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921602"/>
              </p:ext>
            </p:extLst>
          </p:nvPr>
        </p:nvGraphicFramePr>
        <p:xfrm>
          <a:off x="509317" y="6261483"/>
          <a:ext cx="1671650" cy="92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Точечный рисунок" r:id="rId15" imgW="2381582" imgH="1324160" progId="Paint.Picture">
                  <p:embed/>
                </p:oleObj>
              </mc:Choice>
              <mc:Fallback>
                <p:oleObj name="Точечный рисунок" r:id="rId15" imgW="2381582" imgH="1324160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17" y="6261483"/>
                        <a:ext cx="1671650" cy="922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405654"/>
              </p:ext>
            </p:extLst>
          </p:nvPr>
        </p:nvGraphicFramePr>
        <p:xfrm>
          <a:off x="469626" y="7441568"/>
          <a:ext cx="2002833" cy="45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Точечный рисунок" r:id="rId17" imgW="3161905" imgH="714286" progId="Paint.Picture">
                  <p:embed/>
                </p:oleObj>
              </mc:Choice>
              <mc:Fallback>
                <p:oleObj name="Точечный рисунок" r:id="rId17" imgW="3161905" imgH="714286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26" y="7441568"/>
                        <a:ext cx="2002833" cy="451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002582" y="7759613"/>
            <a:ext cx="471950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670531"/>
              </p:ext>
            </p:extLst>
          </p:nvPr>
        </p:nvGraphicFramePr>
        <p:xfrm>
          <a:off x="647048" y="8291055"/>
          <a:ext cx="1396188" cy="458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Точечный рисунок" r:id="rId19" imgW="2038095" imgH="666667" progId="Paint.Picture">
                  <p:embed/>
                </p:oleObj>
              </mc:Choice>
              <mc:Fallback>
                <p:oleObj name="Точечный рисунок" r:id="rId19" imgW="2038095" imgH="666667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48" y="8291055"/>
                        <a:ext cx="1396188" cy="4588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ДАТЧИКОВ</a:t>
            </a:r>
            <a:endParaRPr sz="2400" b="1" dirty="0"/>
          </a:p>
        </p:txBody>
      </p:sp>
      <p:sp>
        <p:nvSpPr>
          <p:cNvPr id="233" name="Google Shape;233;p25"/>
          <p:cNvSpPr txBox="1"/>
          <p:nvPr/>
        </p:nvSpPr>
        <p:spPr>
          <a:xfrm>
            <a:off x="2840200" y="727725"/>
            <a:ext cx="3905700" cy="8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Определение </a:t>
            </a:r>
            <a:r>
              <a:rPr lang="ru-RU" sz="1200" b="1" dirty="0" smtClean="0"/>
              <a:t>цвета</a:t>
            </a:r>
            <a:r>
              <a:rPr lang="ru-RU" sz="1200" dirty="0" smtClean="0"/>
              <a:t>: Возвращает </a:t>
            </a:r>
            <a:r>
              <a:rPr lang="ru-RU" sz="1200" dirty="0"/>
              <a:t>значение «истинно», когда датчик цвета обнаруживает определённый цвет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Цвет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текущее значение цвета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r>
              <a:rPr lang="ru-RU" sz="1200" b="1" dirty="0"/>
              <a:t>Определение отраженного </a:t>
            </a:r>
            <a:r>
              <a:rPr lang="ru-RU" sz="1200" b="1" dirty="0" smtClean="0"/>
              <a:t>света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«истинно», когда уровень света, отраженного обратно на датчик цвета, превышает определённый процент, равен ему или меньше его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Отраженный </a:t>
            </a:r>
            <a:r>
              <a:rPr lang="ru-RU" sz="1200" b="1" dirty="0" smtClean="0"/>
              <a:t>свет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текущее значение света, отраженного обратно на </a:t>
            </a:r>
            <a:r>
              <a:rPr lang="ru-RU" sz="1200" dirty="0" smtClean="0"/>
              <a:t>датчик.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Определение </a:t>
            </a:r>
            <a:r>
              <a:rPr lang="ru-RU" sz="1200" b="1" dirty="0" smtClean="0"/>
              <a:t>нажатия: </a:t>
            </a:r>
            <a:r>
              <a:rPr lang="ru-RU" sz="1200" dirty="0"/>
              <a:t>Возвращает </a:t>
            </a:r>
            <a:r>
              <a:rPr lang="ru-RU" sz="1200" dirty="0" smtClean="0"/>
              <a:t>значение «истинно</a:t>
            </a:r>
            <a:r>
              <a:rPr lang="ru-RU" sz="1200" dirty="0"/>
              <a:t>» при каждом нажатии (&gt;0 ньютон), сильном нажатии (&lt;5 ньютон) или отпускании (=0 ньютон) датчика </a:t>
            </a:r>
            <a:r>
              <a:rPr lang="ru-RU" sz="1200" dirty="0" smtClean="0"/>
              <a:t>силы.</a:t>
            </a:r>
          </a:p>
          <a:p>
            <a:endParaRPr lang="ru-RU" sz="1200" b="1" dirty="0">
              <a:solidFill>
                <a:schemeClr val="dk1"/>
              </a:solidFill>
            </a:endParaRPr>
          </a:p>
          <a:p>
            <a:endParaRPr sz="9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Давление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текущее давление (в ньютонах или в процентах), воздействующее на датчик </a:t>
            </a:r>
            <a:r>
              <a:rPr lang="ru-RU" sz="1200" dirty="0" smtClean="0"/>
              <a:t>силы </a:t>
            </a:r>
            <a:r>
              <a:rPr lang="en" sz="1200" dirty="0" smtClean="0">
                <a:solidFill>
                  <a:schemeClr val="dk1"/>
                </a:solidFill>
              </a:rPr>
              <a:t>(2-10 </a:t>
            </a:r>
            <a:r>
              <a:rPr lang="ru-RU" sz="1200" dirty="0" smtClean="0">
                <a:solidFill>
                  <a:schemeClr val="dk1"/>
                </a:solidFill>
              </a:rPr>
              <a:t>ньютон</a:t>
            </a:r>
            <a:r>
              <a:rPr lang="en" sz="1200" dirty="0" smtClean="0">
                <a:solidFill>
                  <a:schemeClr val="dk1"/>
                </a:solidFill>
              </a:rPr>
              <a:t>) </a:t>
            </a:r>
            <a:r>
              <a:rPr lang="ru-RU" sz="1200" dirty="0" smtClean="0">
                <a:solidFill>
                  <a:schemeClr val="dk1"/>
                </a:solidFill>
              </a:rPr>
              <a:t>или в процентах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Определение </a:t>
            </a:r>
            <a:r>
              <a:rPr lang="ru-RU" sz="1200" b="1" dirty="0" smtClean="0"/>
              <a:t>расстояния: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«истинно», когда датчик расстояния обнаруживает что-то дальше (&gt;), ближе (&lt;) или точно (=) на </a:t>
            </a:r>
            <a:r>
              <a:rPr lang="ru-RU" sz="1200" dirty="0" smtClean="0"/>
              <a:t>расстоянии (сантиметры, дюймы или проценты)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Расстояние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текущее расстояние измеренное датчиком </a:t>
            </a:r>
            <a:r>
              <a:rPr lang="ru-RU" sz="1200" dirty="0" smtClean="0"/>
              <a:t>расстояния (в </a:t>
            </a:r>
            <a:r>
              <a:rPr lang="ru-RU" sz="1200" dirty="0"/>
              <a:t>сантиметрах, дюймах или процентах)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500" b="1" dirty="0" smtClean="0">
              <a:solidFill>
                <a:schemeClr val="dk1"/>
              </a:solidFill>
            </a:endParaRPr>
          </a:p>
          <a:p>
            <a:pPr lvl="0"/>
            <a:r>
              <a:rPr lang="ru-RU" sz="1200" b="1" dirty="0"/>
              <a:t>Определение ориентации </a:t>
            </a:r>
            <a:r>
              <a:rPr lang="ru-RU" sz="1200" b="1" dirty="0" err="1" smtClean="0"/>
              <a:t>Хаба</a:t>
            </a:r>
            <a:r>
              <a:rPr lang="ru-RU" sz="1200" b="1" dirty="0" smtClean="0"/>
              <a:t>:</a:t>
            </a:r>
            <a:r>
              <a:rPr lang="en" sz="1200" b="1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«истинно», когда </a:t>
            </a:r>
            <a:r>
              <a:rPr lang="ru-RU" sz="1200" dirty="0" err="1"/>
              <a:t>Хаб</a:t>
            </a:r>
            <a:r>
              <a:rPr lang="ru-RU" sz="1200" dirty="0"/>
              <a:t> оказывается повернут в определенную сторону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(</a:t>
            </a:r>
            <a:r>
              <a:rPr lang="ru-RU" sz="1200" dirty="0"/>
              <a:t>вперед, назад, вверх, вниз, влево или вправо</a:t>
            </a:r>
            <a:r>
              <a:rPr lang="ru-RU" sz="1200" dirty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35" name="Google Shape;23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5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67618" y="-376237"/>
            <a:ext cx="31287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843623"/>
              </p:ext>
            </p:extLst>
          </p:nvPr>
        </p:nvGraphicFramePr>
        <p:xfrm>
          <a:off x="175264" y="683690"/>
          <a:ext cx="2056006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Точечный рисунок" r:id="rId5" imgW="3371429" imgH="2723810" progId="Paint.Picture">
                  <p:embed/>
                </p:oleObj>
              </mc:Choice>
              <mc:Fallback>
                <p:oleObj name="Точечный рисунок" r:id="rId5" imgW="3371429" imgH="27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4" y="683690"/>
                        <a:ext cx="2056006" cy="166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960969"/>
              </p:ext>
            </p:extLst>
          </p:nvPr>
        </p:nvGraphicFramePr>
        <p:xfrm>
          <a:off x="921119" y="2250657"/>
          <a:ext cx="1403985" cy="49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Точечный рисунок" r:id="rId7" imgW="2057143" imgH="724001" progId="Paint.Picture">
                  <p:embed/>
                </p:oleObj>
              </mc:Choice>
              <mc:Fallback>
                <p:oleObj name="Точечный рисунок" r:id="rId7" imgW="2057143" imgH="7240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119" y="2250657"/>
                        <a:ext cx="1403985" cy="491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295070"/>
              </p:ext>
            </p:extLst>
          </p:nvPr>
        </p:nvGraphicFramePr>
        <p:xfrm>
          <a:off x="257854" y="2724675"/>
          <a:ext cx="2488512" cy="84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Точечный рисунок" r:id="rId9" imgW="4638095" imgH="1580952" progId="Paint.Picture">
                  <p:embed/>
                </p:oleObj>
              </mc:Choice>
              <mc:Fallback>
                <p:oleObj name="Точечный рисунок" r:id="rId9" imgW="4638095" imgH="15809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54" y="2724675"/>
                        <a:ext cx="2488512" cy="849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90656"/>
              </p:ext>
            </p:extLst>
          </p:nvPr>
        </p:nvGraphicFramePr>
        <p:xfrm>
          <a:off x="793167" y="3558776"/>
          <a:ext cx="1742568" cy="420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Точечный рисунок" r:id="rId11" imgW="3048426" imgH="733333" progId="Paint.Picture">
                  <p:embed/>
                </p:oleObj>
              </mc:Choice>
              <mc:Fallback>
                <p:oleObj name="Точечный рисунок" r:id="rId11" imgW="3048426" imgH="73333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67" y="3558776"/>
                        <a:ext cx="1742568" cy="420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998829"/>
              </p:ext>
            </p:extLst>
          </p:nvPr>
        </p:nvGraphicFramePr>
        <p:xfrm>
          <a:off x="303233" y="3998163"/>
          <a:ext cx="2403750" cy="115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Точечный рисунок" r:id="rId13" imgW="3600000" imgH="1724266" progId="Paint.Picture">
                  <p:embed/>
                </p:oleObj>
              </mc:Choice>
              <mc:Fallback>
                <p:oleObj name="Точечный рисунок" r:id="rId13" imgW="3600000" imgH="172426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33" y="3998163"/>
                        <a:ext cx="2403750" cy="1151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12211"/>
              </p:ext>
            </p:extLst>
          </p:nvPr>
        </p:nvGraphicFramePr>
        <p:xfrm>
          <a:off x="303233" y="5105356"/>
          <a:ext cx="2397753" cy="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Точечный рисунок" r:id="rId15" imgW="3677163" imgH="1343212" progId="Paint.Picture">
                  <p:embed/>
                </p:oleObj>
              </mc:Choice>
              <mc:Fallback>
                <p:oleObj name="Точечный рисунок" r:id="rId15" imgW="3677163" imgH="1343212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33" y="5105356"/>
                        <a:ext cx="2397753" cy="878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77213"/>
              </p:ext>
            </p:extLst>
          </p:nvPr>
        </p:nvGraphicFramePr>
        <p:xfrm>
          <a:off x="289426" y="6002262"/>
          <a:ext cx="2398541" cy="86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Точечный рисунок" r:id="rId17" imgW="4401164" imgH="1590897" progId="Paint.Picture">
                  <p:embed/>
                </p:oleObj>
              </mc:Choice>
              <mc:Fallback>
                <p:oleObj name="Точечный рисунок" r:id="rId17" imgW="4401164" imgH="1590897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26" y="6002262"/>
                        <a:ext cx="2398541" cy="867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8206"/>
              </p:ext>
            </p:extLst>
          </p:nvPr>
        </p:nvGraphicFramePr>
        <p:xfrm>
          <a:off x="259092" y="6945987"/>
          <a:ext cx="2428875" cy="96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Точечный рисунок" r:id="rId19" imgW="3772427" imgH="1495634" progId="Paint.Picture">
                  <p:embed/>
                </p:oleObj>
              </mc:Choice>
              <mc:Fallback>
                <p:oleObj name="Точечный рисунок" r:id="rId19" imgW="3772427" imgH="1495634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2" y="6945987"/>
                        <a:ext cx="2428875" cy="965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63258"/>
              </p:ext>
            </p:extLst>
          </p:nvPr>
        </p:nvGraphicFramePr>
        <p:xfrm>
          <a:off x="636450" y="7951426"/>
          <a:ext cx="1770186" cy="1119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Точечный рисунок" r:id="rId21" imgW="3524742" imgH="2238687" progId="Paint.Picture">
                  <p:embed/>
                </p:oleObj>
              </mc:Choice>
              <mc:Fallback>
                <p:oleObj name="Точечный рисунок" r:id="rId21" imgW="3524742" imgH="2238687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50" y="7951426"/>
                        <a:ext cx="1770186" cy="1119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ДАТЧИКОВ</a:t>
            </a:r>
            <a:endParaRPr sz="2400" b="1" dirty="0"/>
          </a:p>
        </p:txBody>
      </p:sp>
      <p:sp>
        <p:nvSpPr>
          <p:cNvPr id="233" name="Google Shape;233;p25"/>
          <p:cNvSpPr txBox="1"/>
          <p:nvPr/>
        </p:nvSpPr>
        <p:spPr>
          <a:xfrm>
            <a:off x="2840200" y="727725"/>
            <a:ext cx="3905700" cy="8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/>
            <a:r>
              <a:rPr lang="ru-RU" sz="1200" b="1" dirty="0" err="1"/>
              <a:t>Хаб</a:t>
            </a:r>
            <a:r>
              <a:rPr lang="ru-RU" sz="1200" b="1" dirty="0"/>
              <a:t> </a:t>
            </a:r>
            <a:r>
              <a:rPr lang="ru-RU" sz="1200" b="1" dirty="0" smtClean="0"/>
              <a:t>трясется?</a:t>
            </a:r>
            <a:r>
              <a:rPr lang="ru-RU" sz="1200" dirty="0"/>
              <a:t>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«истина», если датчик силы </a:t>
            </a:r>
            <a:r>
              <a:rPr lang="ru-RU" sz="1200" dirty="0" err="1"/>
              <a:t>Хаба</a:t>
            </a:r>
            <a:r>
              <a:rPr lang="ru-RU" sz="1200" dirty="0"/>
              <a:t> обнаруживает одно из следующих видов </a:t>
            </a:r>
            <a:r>
              <a:rPr lang="ru-RU" sz="1200" dirty="0" smtClean="0"/>
              <a:t>движений (трясется, прикасается </a:t>
            </a:r>
            <a:r>
              <a:rPr lang="ru-RU" sz="1200" dirty="0"/>
              <a:t>к другим </a:t>
            </a:r>
            <a:r>
              <a:rPr lang="ru-RU" sz="1200" dirty="0" smtClean="0"/>
              <a:t>предметам или падает)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/>
              <a:t>Угол </a:t>
            </a:r>
            <a:r>
              <a:rPr lang="ru-RU" sz="1200" b="1" dirty="0" err="1"/>
              <a:t>тангажа</a:t>
            </a:r>
            <a:r>
              <a:rPr lang="ru-RU" sz="1200" b="1" dirty="0"/>
              <a:t>, крена, рыскания </a:t>
            </a:r>
            <a:r>
              <a:rPr lang="ru-RU" sz="1200" b="1" dirty="0" err="1"/>
              <a:t>Хаба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угол </a:t>
            </a:r>
            <a:r>
              <a:rPr lang="ru-RU" sz="1200" dirty="0" err="1"/>
              <a:t>тангажа</a:t>
            </a:r>
            <a:r>
              <a:rPr lang="ru-RU" sz="1200" dirty="0"/>
              <a:t>, крена, рыскания </a:t>
            </a:r>
            <a:r>
              <a:rPr lang="ru-RU" sz="1200" dirty="0" err="1"/>
              <a:t>Хаба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/>
              <a:t>Установить угол рыскания </a:t>
            </a:r>
            <a:r>
              <a:rPr lang="ru-RU" sz="1200" b="1" dirty="0" err="1"/>
              <a:t>Хаба</a:t>
            </a:r>
            <a:r>
              <a:rPr lang="ru-RU" sz="1200" b="1" dirty="0"/>
              <a:t> на 0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Позволяет </a:t>
            </a:r>
            <a:r>
              <a:rPr lang="ru-RU" sz="1200" dirty="0"/>
              <a:t>установить угол рыскания </a:t>
            </a:r>
            <a:r>
              <a:rPr lang="ru-RU" sz="1200" dirty="0" err="1"/>
              <a:t>Хаба</a:t>
            </a:r>
            <a:r>
              <a:rPr lang="ru-RU" sz="1200" dirty="0"/>
              <a:t> равным </a:t>
            </a:r>
            <a:r>
              <a:rPr lang="ru-RU" sz="1200" dirty="0" smtClean="0"/>
              <a:t>0.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Кнопка </a:t>
            </a:r>
            <a:r>
              <a:rPr lang="ru-RU" sz="1200" b="1" dirty="0" err="1"/>
              <a:t>Хаба</a:t>
            </a:r>
            <a:r>
              <a:rPr lang="ru-RU" sz="1200" b="1" dirty="0"/>
              <a:t> нажата</a:t>
            </a:r>
            <a:r>
              <a:rPr lang="ru-RU" sz="1200" b="1" dirty="0" smtClean="0"/>
              <a:t>?</a:t>
            </a:r>
            <a:r>
              <a:rPr lang="en" sz="1200" b="1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«истинно», если нажата левая или правая </a:t>
            </a:r>
            <a:r>
              <a:rPr lang="ru-RU" sz="1200" dirty="0" smtClean="0"/>
              <a:t>кнопка.</a:t>
            </a:r>
          </a:p>
          <a:p>
            <a:endParaRPr lang="ru-RU" sz="1200" b="1" dirty="0" smtClean="0">
              <a:solidFill>
                <a:schemeClr val="dk1"/>
              </a:solidFill>
            </a:endParaRPr>
          </a:p>
          <a:p>
            <a:endParaRPr lang="ru-RU" sz="1200" b="1" dirty="0">
              <a:solidFill>
                <a:schemeClr val="dk1"/>
              </a:solidFill>
            </a:endParaRPr>
          </a:p>
          <a:p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Таймер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время в секундах с момента запуска программы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Сбросить </a:t>
            </a:r>
            <a:r>
              <a:rPr lang="ru-RU" sz="1200" b="1" dirty="0" smtClean="0"/>
              <a:t>таймер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сбрасывает значение </a:t>
            </a:r>
            <a:r>
              <a:rPr lang="ru-RU" sz="1200" dirty="0" smtClean="0"/>
              <a:t>таймера.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35" name="Google Shape;23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5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667618" y="-376237"/>
            <a:ext cx="31287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90589"/>
              </p:ext>
            </p:extLst>
          </p:nvPr>
        </p:nvGraphicFramePr>
        <p:xfrm>
          <a:off x="476175" y="909658"/>
          <a:ext cx="1916939" cy="10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Точечный рисунок" r:id="rId5" imgW="2971429" imgH="1600000" progId="Paint.Picture">
                  <p:embed/>
                </p:oleObj>
              </mc:Choice>
              <mc:Fallback>
                <p:oleObj name="Точечный рисунок" r:id="rId5" imgW="2971429" imgH="1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75" y="909658"/>
                        <a:ext cx="1916939" cy="1028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64693"/>
              </p:ext>
            </p:extLst>
          </p:nvPr>
        </p:nvGraphicFramePr>
        <p:xfrm>
          <a:off x="756348" y="2047806"/>
          <a:ext cx="1541603" cy="9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Точечный рисунок" r:id="rId7" imgW="2438095" imgH="1542857" progId="Paint.Picture">
                  <p:embed/>
                </p:oleObj>
              </mc:Choice>
              <mc:Fallback>
                <p:oleObj name="Точечный рисунок" r:id="rId7" imgW="2438095" imgH="15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48" y="2047806"/>
                        <a:ext cx="1541603" cy="97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14945"/>
              </p:ext>
            </p:extLst>
          </p:nvPr>
        </p:nvGraphicFramePr>
        <p:xfrm>
          <a:off x="340867" y="3191427"/>
          <a:ext cx="2372564" cy="46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Точечный рисунок" r:id="rId9" imgW="3943901" imgH="790476" progId="Paint.Picture">
                  <p:embed/>
                </p:oleObj>
              </mc:Choice>
              <mc:Fallback>
                <p:oleObj name="Точечный рисунок" r:id="rId9" imgW="3943901" imgH="7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67" y="3191427"/>
                        <a:ext cx="2372564" cy="469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12452"/>
              </p:ext>
            </p:extLst>
          </p:nvPr>
        </p:nvGraphicFramePr>
        <p:xfrm>
          <a:off x="234282" y="3796571"/>
          <a:ext cx="2479149" cy="78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Точечный рисунок" r:id="rId11" imgW="4105848" imgH="1314286" progId="Paint.Picture">
                  <p:embed/>
                </p:oleObj>
              </mc:Choice>
              <mc:Fallback>
                <p:oleObj name="Точечный рисунок" r:id="rId11" imgW="4105848" imgH="1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82" y="3796571"/>
                        <a:ext cx="2479149" cy="7898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95384"/>
              </p:ext>
            </p:extLst>
          </p:nvPr>
        </p:nvGraphicFramePr>
        <p:xfrm>
          <a:off x="959650" y="4721656"/>
          <a:ext cx="1134997" cy="49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Точечный рисунок" r:id="rId13" imgW="1533739" imgH="666667" progId="Paint.Picture">
                  <p:embed/>
                </p:oleObj>
              </mc:Choice>
              <mc:Fallback>
                <p:oleObj name="Точечный рисунок" r:id="rId13" imgW="1533739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650" y="4721656"/>
                        <a:ext cx="1134997" cy="493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358015"/>
              </p:ext>
            </p:extLst>
          </p:nvPr>
        </p:nvGraphicFramePr>
        <p:xfrm>
          <a:off x="756348" y="5234276"/>
          <a:ext cx="1596390" cy="593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Точечный рисунок" r:id="rId15" imgW="2295238" imgH="857143" progId="Paint.Picture">
                  <p:embed/>
                </p:oleObj>
              </mc:Choice>
              <mc:Fallback>
                <p:oleObj name="Точечный рисунок" r:id="rId15" imgW="2295238" imgH="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48" y="5234276"/>
                        <a:ext cx="1596390" cy="593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55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ЕЩЕ БЛОКИ ДАТЧИКОВ</a:t>
            </a:r>
            <a:endParaRPr sz="2400" b="1" dirty="0"/>
          </a:p>
        </p:txBody>
      </p:sp>
      <p:sp>
        <p:nvSpPr>
          <p:cNvPr id="242" name="Google Shape;242;p26"/>
          <p:cNvSpPr txBox="1"/>
          <p:nvPr/>
        </p:nvSpPr>
        <p:spPr>
          <a:xfrm>
            <a:off x="2700608" y="804133"/>
            <a:ext cx="3905700" cy="6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Необработанный сигнал </a:t>
            </a:r>
            <a:r>
              <a:rPr lang="ru-RU" sz="1200" b="1" dirty="0" smtClean="0"/>
              <a:t>цвета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необработанные показания от датчика цвета, соответствующие красному, зеленому или синему цвету </a:t>
            </a:r>
            <a:r>
              <a:rPr lang="en" sz="1200" dirty="0" smtClean="0">
                <a:solidFill>
                  <a:schemeClr val="dk1"/>
                </a:solidFill>
              </a:rPr>
              <a:t>(</a:t>
            </a:r>
            <a:r>
              <a:rPr lang="en" sz="1200" dirty="0">
                <a:solidFill>
                  <a:schemeClr val="dk1"/>
                </a:solidFill>
              </a:rPr>
              <a:t>0-255</a:t>
            </a:r>
            <a:r>
              <a:rPr lang="en" sz="1200" dirty="0" smtClean="0">
                <a:solidFill>
                  <a:schemeClr val="dk1"/>
                </a:solidFill>
              </a:rPr>
              <a:t>)</a:t>
            </a:r>
            <a:r>
              <a:rPr lang="ru-RU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Ускорение </a:t>
            </a:r>
            <a:r>
              <a:rPr lang="ru-RU" sz="1200" b="1" dirty="0" err="1" smtClean="0"/>
              <a:t>Хаба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ускорение </a:t>
            </a:r>
            <a:r>
              <a:rPr lang="ru-RU" sz="1200" dirty="0" err="1" smtClean="0"/>
              <a:t>Хаба</a:t>
            </a:r>
            <a:r>
              <a:rPr lang="ru-RU" sz="1200" dirty="0" smtClean="0"/>
              <a:t> </a:t>
            </a:r>
            <a:r>
              <a:rPr lang="ru-RU" sz="1200" dirty="0"/>
              <a:t>на ось </a:t>
            </a:r>
            <a:r>
              <a:rPr lang="en-US" sz="1200" dirty="0"/>
              <a:t>X</a:t>
            </a:r>
            <a:r>
              <a:rPr lang="ru-RU" sz="1200" dirty="0"/>
              <a:t>, </a:t>
            </a:r>
            <a:r>
              <a:rPr lang="en-US" sz="1200" dirty="0"/>
              <a:t>Y</a:t>
            </a:r>
            <a:r>
              <a:rPr lang="ru-RU" sz="1200" dirty="0"/>
              <a:t> или </a:t>
            </a:r>
            <a:r>
              <a:rPr lang="en-US" sz="1200" dirty="0" smtClean="0"/>
              <a:t>Z</a:t>
            </a:r>
            <a:r>
              <a:rPr lang="ru-RU" sz="1200" dirty="0" smtClean="0"/>
              <a:t>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Угловая скорость </a:t>
            </a:r>
            <a:r>
              <a:rPr lang="ru-RU" sz="1200" b="1" dirty="0" err="1" smtClean="0"/>
              <a:t>Хаба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угловую скорость </a:t>
            </a:r>
            <a:r>
              <a:rPr lang="ru-RU" sz="1200" dirty="0" err="1" smtClean="0"/>
              <a:t>Хаба</a:t>
            </a:r>
            <a:r>
              <a:rPr lang="ru-RU" sz="1200" dirty="0"/>
              <a:t>, так называемую скорость гироскопа, на ось </a:t>
            </a:r>
            <a:r>
              <a:rPr lang="en-US" sz="1200" dirty="0"/>
              <a:t>X</a:t>
            </a:r>
            <a:r>
              <a:rPr lang="ru-RU" sz="1200" dirty="0"/>
              <a:t>, </a:t>
            </a:r>
            <a:r>
              <a:rPr lang="en-US" sz="1200" dirty="0"/>
              <a:t>Y</a:t>
            </a:r>
            <a:r>
              <a:rPr lang="ru-RU" sz="1200" dirty="0"/>
              <a:t> или </a:t>
            </a:r>
            <a:r>
              <a:rPr lang="en-US" sz="1200" dirty="0" smtClean="0"/>
              <a:t>Z</a:t>
            </a:r>
            <a:r>
              <a:rPr lang="ru-RU" sz="1200" dirty="0" smtClean="0"/>
              <a:t>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 smtClean="0"/>
              <a:t>Ориентация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Передает </a:t>
            </a:r>
            <a:r>
              <a:rPr lang="ru-RU" sz="1200" dirty="0"/>
              <a:t>текущее направление </a:t>
            </a:r>
            <a:r>
              <a:rPr lang="ru-RU" sz="1200" dirty="0" err="1" smtClean="0"/>
              <a:t>Хаба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(</a:t>
            </a:r>
            <a:r>
              <a:rPr lang="ru-RU" sz="1200" dirty="0"/>
              <a:t>вперед, назад, вверх, вниз, влево или вправо</a:t>
            </a:r>
            <a:r>
              <a:rPr lang="ru-RU" sz="1200" dirty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 smtClean="0"/>
              <a:t>Действие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Показывает </a:t>
            </a:r>
            <a:r>
              <a:rPr lang="ru-RU" sz="1200" dirty="0"/>
              <a:t>действие выполняемое </a:t>
            </a:r>
            <a:r>
              <a:rPr lang="ru-RU" sz="1200" dirty="0" err="1"/>
              <a:t>Хабом</a:t>
            </a:r>
            <a:r>
              <a:rPr lang="ru-RU" sz="1200" dirty="0"/>
              <a:t> в настоящий момент </a:t>
            </a:r>
            <a:r>
              <a:rPr lang="en" sz="1200" dirty="0" smtClean="0">
                <a:solidFill>
                  <a:schemeClr val="dk1"/>
                </a:solidFill>
              </a:rPr>
              <a:t>(</a:t>
            </a:r>
            <a:r>
              <a:rPr lang="ru-RU" sz="1200" dirty="0" smtClean="0"/>
              <a:t>встряхивание, касание или падение</a:t>
            </a:r>
            <a:r>
              <a:rPr lang="en" sz="1200" dirty="0" smtClean="0">
                <a:solidFill>
                  <a:schemeClr val="dk1"/>
                </a:solidFill>
              </a:rPr>
              <a:t>)</a:t>
            </a:r>
            <a:r>
              <a:rPr lang="ru-RU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Настройка ориентации Датчика </a:t>
            </a:r>
            <a:r>
              <a:rPr lang="ru-RU" sz="1200" b="1" dirty="0" err="1" smtClean="0"/>
              <a:t>Хаба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Настраивает </a:t>
            </a:r>
            <a:r>
              <a:rPr lang="ru-RU" sz="1200" dirty="0"/>
              <a:t>ориентацию 6-осевого гироскопического датчика следующим образом: </a:t>
            </a:r>
            <a:r>
              <a:rPr lang="ru-RU" sz="1200" i="1" dirty="0"/>
              <a:t>вперед, назад, вверх, вниз, влево</a:t>
            </a:r>
            <a:r>
              <a:rPr lang="ru-RU" sz="1200" dirty="0"/>
              <a:t> или </a:t>
            </a:r>
            <a:r>
              <a:rPr lang="ru-RU" sz="1200" i="1" dirty="0"/>
              <a:t>вправо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00" y="79787"/>
            <a:ext cx="423468" cy="416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6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47" name="Google Shape;24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6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10" name="Google Shape;89;p15"/>
          <p:cNvSpPr txBox="1"/>
          <p:nvPr/>
        </p:nvSpPr>
        <p:spPr>
          <a:xfrm>
            <a:off x="1905494" y="391476"/>
            <a:ext cx="4099066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lvl="0"/>
            <a:r>
              <a:rPr lang="ru-RU" sz="1000" dirty="0"/>
              <a:t>Вы должны будете добавить эти блоки, используя Расширения</a:t>
            </a:r>
            <a:r>
              <a:rPr lang="en" sz="1000" dirty="0" smtClean="0"/>
              <a:t>.</a:t>
            </a:r>
            <a:endParaRPr sz="1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17282"/>
              </p:ext>
            </p:extLst>
          </p:nvPr>
        </p:nvGraphicFramePr>
        <p:xfrm>
          <a:off x="213360" y="1266699"/>
          <a:ext cx="2407920" cy="79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Точечный рисунок" r:id="rId5" imgW="4382112" imgH="1448002" progId="Paint.Picture">
                  <p:embed/>
                </p:oleObj>
              </mc:Choice>
              <mc:Fallback>
                <p:oleObj name="Точечный рисунок" r:id="rId5" imgW="4382112" imgH="144800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" y="1266699"/>
                        <a:ext cx="2407920" cy="7956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834610"/>
              </p:ext>
            </p:extLst>
          </p:nvPr>
        </p:nvGraphicFramePr>
        <p:xfrm>
          <a:off x="793167" y="2343143"/>
          <a:ext cx="1573530" cy="884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Точечный рисунок" r:id="rId7" imgW="2610214" imgH="1467055" progId="Paint.Picture">
                  <p:embed/>
                </p:oleObj>
              </mc:Choice>
              <mc:Fallback>
                <p:oleObj name="Точечный рисунок" r:id="rId7" imgW="2610214" imgH="1467055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67" y="2343143"/>
                        <a:ext cx="1573530" cy="884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3855"/>
              </p:ext>
            </p:extLst>
          </p:nvPr>
        </p:nvGraphicFramePr>
        <p:xfrm>
          <a:off x="574222" y="3360808"/>
          <a:ext cx="2047058" cy="95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Точечный рисунок" r:id="rId9" imgW="3134162" imgH="1457143" progId="Paint.Picture">
                  <p:embed/>
                </p:oleObj>
              </mc:Choice>
              <mc:Fallback>
                <p:oleObj name="Точечный рисунок" r:id="rId9" imgW="3134162" imgH="145714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2" y="3360808"/>
                        <a:ext cx="2047058" cy="95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06289"/>
              </p:ext>
            </p:extLst>
          </p:nvPr>
        </p:nvGraphicFramePr>
        <p:xfrm>
          <a:off x="1006248" y="4485322"/>
          <a:ext cx="1183005" cy="431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Точечный рисунок" r:id="rId11" imgW="1724266" imgH="628571" progId="Paint.Picture">
                  <p:embed/>
                </p:oleObj>
              </mc:Choice>
              <mc:Fallback>
                <p:oleObj name="Точечный рисунок" r:id="rId11" imgW="1724266" imgH="62857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248" y="4485322"/>
                        <a:ext cx="1183005" cy="4313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511137"/>
              </p:ext>
            </p:extLst>
          </p:nvPr>
        </p:nvGraphicFramePr>
        <p:xfrm>
          <a:off x="1006742" y="5151194"/>
          <a:ext cx="1056049" cy="37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Точечный рисунок" r:id="rId13" imgW="1523810" imgH="542857" progId="Paint.Picture">
                  <p:embed/>
                </p:oleObj>
              </mc:Choice>
              <mc:Fallback>
                <p:oleObj name="Точечный рисунок" r:id="rId13" imgW="1523810" imgH="54285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42" y="5151194"/>
                        <a:ext cx="1056049" cy="3762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79935"/>
              </p:ext>
            </p:extLst>
          </p:nvPr>
        </p:nvGraphicFramePr>
        <p:xfrm>
          <a:off x="223289" y="6141720"/>
          <a:ext cx="2437655" cy="110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Точечный рисунок" r:id="rId15" imgW="4791744" imgH="2161905" progId="Paint.Picture">
                  <p:embed/>
                </p:oleObj>
              </mc:Choice>
              <mc:Fallback>
                <p:oleObj name="Точечный рисунок" r:id="rId15" imgW="4791744" imgH="2161905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89" y="6141720"/>
                        <a:ext cx="2437655" cy="1100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ОПЕРАТОРОВ</a:t>
            </a:r>
            <a:endParaRPr sz="2400" b="1" dirty="0"/>
          </a:p>
        </p:txBody>
      </p:sp>
      <p:sp>
        <p:nvSpPr>
          <p:cNvPr id="254" name="Google Shape;254;p27"/>
          <p:cNvSpPr txBox="1"/>
          <p:nvPr/>
        </p:nvSpPr>
        <p:spPr>
          <a:xfrm>
            <a:off x="2803163" y="1147170"/>
            <a:ext cx="3905700" cy="6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Выбор произвольного </a:t>
            </a:r>
            <a:r>
              <a:rPr lang="ru-RU" sz="1200" b="1" dirty="0" smtClean="0"/>
              <a:t>числа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Выбирает </a:t>
            </a:r>
            <a:r>
              <a:rPr lang="ru-RU" sz="1200" dirty="0"/>
              <a:t>произвольное число из определённого диапазона (включая два конечных значения). В качестве минимального и максимального значения вы можете указать целые или десятичные </a:t>
            </a:r>
            <a:r>
              <a:rPr lang="ru-RU" sz="1200" dirty="0" smtClean="0"/>
              <a:t>числа.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 smtClean="0">
                <a:solidFill>
                  <a:schemeClr val="dk1"/>
                </a:solidFill>
              </a:rPr>
              <a:t>Плюс / Минус / Умножение / Деление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Сложение, вычитание, умножение или деление двух значений и возврат </a:t>
            </a:r>
            <a:r>
              <a:rPr lang="ru-RU" sz="1200" dirty="0" smtClean="0"/>
              <a:t>результатов.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 smtClean="0">
                <a:solidFill>
                  <a:schemeClr val="dk1"/>
                </a:solidFill>
              </a:rPr>
              <a:t>Меньше / Равно / Больше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Возвращает </a:t>
            </a:r>
            <a:r>
              <a:rPr lang="ru-RU" sz="1200" dirty="0" smtClean="0"/>
              <a:t>значение «истина», </a:t>
            </a:r>
            <a:r>
              <a:rPr lang="ru-RU" sz="1200" dirty="0"/>
              <a:t>если значение больше, меньше или равно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/>
            <a:r>
              <a:rPr lang="ru-RU" sz="1200" b="1" dirty="0" smtClean="0">
                <a:solidFill>
                  <a:schemeClr val="dk1"/>
                </a:solidFill>
              </a:rPr>
              <a:t>И / Или / Не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Объединяет два </a:t>
            </a:r>
            <a:r>
              <a:rPr lang="ru-RU" sz="1200" dirty="0"/>
              <a:t>логических блока с </a:t>
            </a:r>
            <a:r>
              <a:rPr lang="ru-RU" sz="1200" dirty="0" smtClean="0"/>
              <a:t>помощью условий «и», «или». «Не» </a:t>
            </a:r>
            <a:r>
              <a:rPr lang="ru-RU" sz="1200" dirty="0"/>
              <a:t>инвертирует </a:t>
            </a:r>
            <a:r>
              <a:rPr lang="ru-RU" sz="1200" dirty="0" smtClean="0"/>
              <a:t>значение </a:t>
            </a:r>
            <a:r>
              <a:rPr lang="ru-RU" sz="1200" dirty="0"/>
              <a:t>условия внутри себя</a:t>
            </a:r>
            <a:r>
              <a:rPr lang="ru-RU" sz="1200" dirty="0" smtClean="0"/>
              <a:t>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Между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Проверяет</a:t>
            </a:r>
            <a:r>
              <a:rPr lang="ru-RU" sz="1200" dirty="0"/>
              <a:t>, не находится ли первое их указанных значений между вторым и третьим указанными значениями, включая оба конечных </a:t>
            </a:r>
            <a:r>
              <a:rPr lang="ru-RU" sz="1200" dirty="0" smtClean="0"/>
              <a:t>значения.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Модуль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остаток, когда первое значение делится на </a:t>
            </a:r>
            <a:r>
              <a:rPr lang="ru-RU" sz="1200" dirty="0" smtClean="0"/>
              <a:t>второе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 smtClean="0">
                <a:solidFill>
                  <a:schemeClr val="dk1"/>
                </a:solidFill>
              </a:rPr>
              <a:t>Например,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10 </a:t>
            </a:r>
            <a:r>
              <a:rPr lang="ru-RU" sz="1200" dirty="0" smtClean="0">
                <a:solidFill>
                  <a:schemeClr val="dk1"/>
                </a:solidFill>
              </a:rPr>
              <a:t>модуль </a:t>
            </a:r>
            <a:r>
              <a:rPr lang="en" sz="1200" dirty="0" smtClean="0">
                <a:solidFill>
                  <a:schemeClr val="dk1"/>
                </a:solidFill>
              </a:rPr>
              <a:t>3 </a:t>
            </a:r>
            <a:r>
              <a:rPr lang="ru-RU" sz="1200" dirty="0" smtClean="0">
                <a:solidFill>
                  <a:schemeClr val="dk1"/>
                </a:solidFill>
              </a:rPr>
              <a:t>вернет </a:t>
            </a:r>
            <a:r>
              <a:rPr lang="en" sz="1200" dirty="0" smtClean="0">
                <a:solidFill>
                  <a:schemeClr val="dk1"/>
                </a:solidFill>
              </a:rPr>
              <a:t>1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Округление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Округляет </a:t>
            </a:r>
            <a:r>
              <a:rPr lang="ru-RU" sz="1200" dirty="0"/>
              <a:t>данное значение до ближайшего целого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/>
              <a:t>Он следует стандартным правилам </a:t>
            </a:r>
            <a:r>
              <a:rPr lang="ru-RU" sz="1200" dirty="0" smtClean="0"/>
              <a:t>округления.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262" name="Google Shape;262;p27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63" name="Google Shape;26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7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18571" y="1112513"/>
            <a:ext cx="518060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798259"/>
              </p:ext>
            </p:extLst>
          </p:nvPr>
        </p:nvGraphicFramePr>
        <p:xfrm>
          <a:off x="154250" y="1245306"/>
          <a:ext cx="2511156" cy="41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Точечный рисунок" r:id="rId5" imgW="3333333" imgH="552527" progId="Paint.Picture">
                  <p:embed/>
                </p:oleObj>
              </mc:Choice>
              <mc:Fallback>
                <p:oleObj name="Точечный рисунок" r:id="rId5" imgW="3333333" imgH="55252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50" y="1245306"/>
                        <a:ext cx="2511156" cy="410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42313" y="1910070"/>
            <a:ext cx="556461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052940"/>
              </p:ext>
            </p:extLst>
          </p:nvPr>
        </p:nvGraphicFramePr>
        <p:xfrm>
          <a:off x="184250" y="2164863"/>
          <a:ext cx="1012450" cy="44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Точечный рисунок" r:id="rId7" imgW="1238423" imgH="552527" progId="Paint.Picture">
                  <p:embed/>
                </p:oleObj>
              </mc:Choice>
              <mc:Fallback>
                <p:oleObj name="Точечный рисунок" r:id="rId7" imgW="1238423" imgH="55252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50" y="2164863"/>
                        <a:ext cx="1012450" cy="440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23444"/>
              </p:ext>
            </p:extLst>
          </p:nvPr>
        </p:nvGraphicFramePr>
        <p:xfrm>
          <a:off x="1361164" y="2190361"/>
          <a:ext cx="1021975" cy="44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Точечный рисунок" r:id="rId9" imgW="1257476" imgH="552527" progId="Paint.Picture">
                  <p:embed/>
                </p:oleObj>
              </mc:Choice>
              <mc:Fallback>
                <p:oleObj name="Точечный рисунок" r:id="rId9" imgW="1257476" imgH="55252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164" y="2190361"/>
                        <a:ext cx="1021975" cy="441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40149"/>
              </p:ext>
            </p:extLst>
          </p:nvPr>
        </p:nvGraphicFramePr>
        <p:xfrm>
          <a:off x="184250" y="2607417"/>
          <a:ext cx="1012450" cy="47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Точечный рисунок" r:id="rId11" imgW="1238423" imgH="581106" progId="Paint.Picture">
                  <p:embed/>
                </p:oleObj>
              </mc:Choice>
              <mc:Fallback>
                <p:oleObj name="Точечный рисунок" r:id="rId11" imgW="1238423" imgH="58110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50" y="2607417"/>
                        <a:ext cx="1012450" cy="471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569504"/>
              </p:ext>
            </p:extLst>
          </p:nvPr>
        </p:nvGraphicFramePr>
        <p:xfrm>
          <a:off x="1361164" y="2613250"/>
          <a:ext cx="1021975" cy="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Точечный рисунок" r:id="rId13" imgW="1295238" imgH="542857" progId="Paint.Picture">
                  <p:embed/>
                </p:oleObj>
              </mc:Choice>
              <mc:Fallback>
                <p:oleObj name="Точечный рисунок" r:id="rId13" imgW="1295238" imgH="54285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164" y="2613250"/>
                        <a:ext cx="1021975" cy="420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6336"/>
              </p:ext>
            </p:extLst>
          </p:nvPr>
        </p:nvGraphicFramePr>
        <p:xfrm>
          <a:off x="191418" y="3333952"/>
          <a:ext cx="1122173" cy="409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Точечный рисунок" r:id="rId15" imgW="1704762" imgH="619211" progId="Paint.Picture">
                  <p:embed/>
                </p:oleObj>
              </mc:Choice>
              <mc:Fallback>
                <p:oleObj name="Точечный рисунок" r:id="rId15" imgW="1704762" imgH="619211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18" y="3333952"/>
                        <a:ext cx="1122173" cy="409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70220"/>
              </p:ext>
            </p:extLst>
          </p:nvPr>
        </p:nvGraphicFramePr>
        <p:xfrm>
          <a:off x="1336708" y="3290840"/>
          <a:ext cx="1150295" cy="421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Точечный рисунок" r:id="rId17" imgW="1752381" imgH="647619" progId="Paint.Picture">
                  <p:embed/>
                </p:oleObj>
              </mc:Choice>
              <mc:Fallback>
                <p:oleObj name="Точечный рисунок" r:id="rId17" imgW="1752381" imgH="647619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708" y="3290840"/>
                        <a:ext cx="1150295" cy="421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88120"/>
              </p:ext>
            </p:extLst>
          </p:nvPr>
        </p:nvGraphicFramePr>
        <p:xfrm>
          <a:off x="769661" y="3662986"/>
          <a:ext cx="1183005" cy="48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Точечный рисунок" r:id="rId19" imgW="1685714" imgH="695238" progId="Paint.Picture">
                  <p:embed/>
                </p:oleObj>
              </mc:Choice>
              <mc:Fallback>
                <p:oleObj name="Точечный рисунок" r:id="rId19" imgW="1685714" imgH="695238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61" y="3662986"/>
                        <a:ext cx="1183005" cy="481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165692"/>
              </p:ext>
            </p:extLst>
          </p:nvPr>
        </p:nvGraphicFramePr>
        <p:xfrm>
          <a:off x="191418" y="4446514"/>
          <a:ext cx="1261110" cy="41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Точечный рисунок" r:id="rId21" imgW="1733333" imgH="571731" progId="Paint.Picture">
                  <p:embed/>
                </p:oleObj>
              </mc:Choice>
              <mc:Fallback>
                <p:oleObj name="Точечный рисунок" r:id="rId21" imgW="1733333" imgH="571731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18" y="4446514"/>
                        <a:ext cx="1261110" cy="415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50155"/>
              </p:ext>
            </p:extLst>
          </p:nvPr>
        </p:nvGraphicFramePr>
        <p:xfrm>
          <a:off x="1377381" y="4436588"/>
          <a:ext cx="1290715" cy="43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Точечный рисунок" r:id="rId23" imgW="1828571" imgH="619211" progId="Paint.Picture">
                  <p:embed/>
                </p:oleObj>
              </mc:Choice>
              <mc:Fallback>
                <p:oleObj name="Точечный рисунок" r:id="rId23" imgW="1828571" imgH="619211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381" y="4436588"/>
                        <a:ext cx="1290715" cy="436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610653"/>
              </p:ext>
            </p:extLst>
          </p:nvPr>
        </p:nvGraphicFramePr>
        <p:xfrm>
          <a:off x="970372" y="4846988"/>
          <a:ext cx="938362" cy="46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Точечный рисунок" r:id="rId25" imgW="1352381" imgH="657317" progId="Paint.Picture">
                  <p:embed/>
                </p:oleObj>
              </mc:Choice>
              <mc:Fallback>
                <p:oleObj name="Точечный рисунок" r:id="rId25" imgW="1352381" imgH="657317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72" y="4846988"/>
                        <a:ext cx="938362" cy="4625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1928"/>
              </p:ext>
            </p:extLst>
          </p:nvPr>
        </p:nvGraphicFramePr>
        <p:xfrm>
          <a:off x="107693" y="5831379"/>
          <a:ext cx="2695470" cy="39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Точечный рисунок" r:id="rId27" imgW="4571429" imgH="657317" progId="Paint.Picture">
                  <p:embed/>
                </p:oleObj>
              </mc:Choice>
              <mc:Fallback>
                <p:oleObj name="Точечный рисунок" r:id="rId27" imgW="4571429" imgH="657317" progId="Paint.Picture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3" y="5831379"/>
                        <a:ext cx="2695470" cy="393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516673"/>
              </p:ext>
            </p:extLst>
          </p:nvPr>
        </p:nvGraphicFramePr>
        <p:xfrm>
          <a:off x="793167" y="6831262"/>
          <a:ext cx="138303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Точечный рисунок" r:id="rId29" imgW="1895238" imgH="590476" progId="Paint.Picture">
                  <p:embed/>
                </p:oleObj>
              </mc:Choice>
              <mc:Fallback>
                <p:oleObj name="Точечный рисунок" r:id="rId29" imgW="1895238" imgH="590476" progId="Paint.Picture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67" y="6831262"/>
                        <a:ext cx="1383030" cy="426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55963"/>
              </p:ext>
            </p:extLst>
          </p:nvPr>
        </p:nvGraphicFramePr>
        <p:xfrm>
          <a:off x="908900" y="7580900"/>
          <a:ext cx="1278125" cy="45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Точечный рисунок" r:id="rId31" imgW="1647619" imgH="581106" progId="Paint.Picture">
                  <p:embed/>
                </p:oleObj>
              </mc:Choice>
              <mc:Fallback>
                <p:oleObj name="Точечный рисунок" r:id="rId31" imgW="1647619" imgH="581106" progId="Paint.Picture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00" y="7580900"/>
                        <a:ext cx="1278125" cy="450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ОПЕРАТОРОВ</a:t>
            </a:r>
            <a:endParaRPr sz="2400" b="1" dirty="0"/>
          </a:p>
        </p:txBody>
      </p:sp>
      <p:sp>
        <p:nvSpPr>
          <p:cNvPr id="270" name="Google Shape;270;p28"/>
          <p:cNvSpPr txBox="1"/>
          <p:nvPr/>
        </p:nvSpPr>
        <p:spPr>
          <a:xfrm>
            <a:off x="2803163" y="1139550"/>
            <a:ext cx="3905700" cy="6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Объединить </a:t>
            </a:r>
            <a:r>
              <a:rPr lang="ru-RU" sz="1200" b="1" dirty="0" smtClean="0"/>
              <a:t>строки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Объединяет </a:t>
            </a:r>
            <a:r>
              <a:rPr lang="ru-RU" sz="1200" dirty="0"/>
              <a:t>два текстовых значения и возвращает </a:t>
            </a:r>
            <a:r>
              <a:rPr lang="ru-RU" sz="1200" dirty="0" smtClean="0"/>
              <a:t>результат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 smtClean="0"/>
              <a:t>Например,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объединить «</a:t>
            </a:r>
            <a:r>
              <a:rPr lang="en" sz="1200" dirty="0" smtClean="0">
                <a:solidFill>
                  <a:schemeClr val="dk1"/>
                </a:solidFill>
              </a:rPr>
              <a:t>apple</a:t>
            </a:r>
            <a:r>
              <a:rPr lang="ru-RU" sz="1200" dirty="0" smtClean="0">
                <a:solidFill>
                  <a:schemeClr val="dk1"/>
                </a:solidFill>
              </a:rPr>
              <a:t>»</a:t>
            </a:r>
            <a:r>
              <a:rPr lang="en" sz="1200" dirty="0" smtClean="0">
                <a:solidFill>
                  <a:schemeClr val="dk1"/>
                </a:solidFill>
              </a:rPr>
              <a:t>  </a:t>
            </a:r>
            <a:r>
              <a:rPr lang="ru-RU" sz="1200" dirty="0" smtClean="0">
                <a:solidFill>
                  <a:schemeClr val="dk1"/>
                </a:solidFill>
              </a:rPr>
              <a:t>«</a:t>
            </a:r>
            <a:r>
              <a:rPr lang="en" sz="1200" dirty="0" smtClean="0">
                <a:solidFill>
                  <a:schemeClr val="dk1"/>
                </a:solidFill>
              </a:rPr>
              <a:t>banana</a:t>
            </a:r>
            <a:r>
              <a:rPr lang="ru-RU" sz="1200" dirty="0" smtClean="0">
                <a:solidFill>
                  <a:schemeClr val="dk1"/>
                </a:solidFill>
              </a:rPr>
              <a:t>»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вернет «</a:t>
            </a:r>
            <a:r>
              <a:rPr lang="en" sz="1200" dirty="0" smtClean="0">
                <a:solidFill>
                  <a:schemeClr val="dk1"/>
                </a:solidFill>
              </a:rPr>
              <a:t>applebanana</a:t>
            </a:r>
            <a:r>
              <a:rPr lang="ru-RU" sz="1200" dirty="0" smtClean="0">
                <a:solidFill>
                  <a:schemeClr val="dk1"/>
                </a:solidFill>
              </a:rPr>
              <a:t>».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Символ </a:t>
            </a:r>
            <a:r>
              <a:rPr lang="ru-RU" sz="1200" b="1" dirty="0" smtClean="0"/>
              <a:t>строки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символ, стоящий в определенном положении данной строки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 smtClean="0"/>
              <a:t>Например,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символ </a:t>
            </a:r>
            <a:r>
              <a:rPr lang="en" sz="1200" dirty="0" smtClean="0">
                <a:solidFill>
                  <a:schemeClr val="dk1"/>
                </a:solidFill>
              </a:rPr>
              <a:t>1 </a:t>
            </a:r>
            <a:r>
              <a:rPr lang="ru-RU" sz="1200" dirty="0" smtClean="0">
                <a:solidFill>
                  <a:schemeClr val="dk1"/>
                </a:solidFill>
              </a:rPr>
              <a:t>в </a:t>
            </a:r>
            <a:r>
              <a:rPr lang="en" sz="1200" dirty="0" smtClean="0">
                <a:solidFill>
                  <a:schemeClr val="dk1"/>
                </a:solidFill>
              </a:rPr>
              <a:t>apple </a:t>
            </a:r>
            <a:r>
              <a:rPr lang="ru-RU" sz="1200" dirty="0" smtClean="0">
                <a:solidFill>
                  <a:schemeClr val="dk1"/>
                </a:solidFill>
              </a:rPr>
              <a:t>это «</a:t>
            </a:r>
            <a:r>
              <a:rPr lang="en" sz="1200" dirty="0" smtClean="0">
                <a:solidFill>
                  <a:schemeClr val="dk1"/>
                </a:solidFill>
              </a:rPr>
              <a:t>a</a:t>
            </a:r>
            <a:r>
              <a:rPr lang="ru-RU" sz="1200" smtClean="0">
                <a:solidFill>
                  <a:schemeClr val="dk1"/>
                </a:solidFill>
              </a:rPr>
              <a:t>».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Длина </a:t>
            </a:r>
            <a:r>
              <a:rPr lang="ru-RU" sz="1200" b="1" dirty="0" smtClean="0"/>
              <a:t>строки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количество символов, содержащихся в данной строке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 smtClean="0">
                <a:solidFill>
                  <a:schemeClr val="dk1"/>
                </a:solidFill>
              </a:rPr>
              <a:t>Например, вы ввели «</a:t>
            </a:r>
            <a:r>
              <a:rPr lang="en" sz="1200" dirty="0" smtClean="0">
                <a:solidFill>
                  <a:schemeClr val="dk1"/>
                </a:solidFill>
              </a:rPr>
              <a:t>apple</a:t>
            </a:r>
            <a:r>
              <a:rPr lang="ru-RU" sz="1200" dirty="0" smtClean="0">
                <a:solidFill>
                  <a:schemeClr val="dk1"/>
                </a:solidFill>
              </a:rPr>
              <a:t>»</a:t>
            </a:r>
            <a:r>
              <a:rPr lang="en" sz="1200" dirty="0" smtClean="0">
                <a:solidFill>
                  <a:schemeClr val="dk1"/>
                </a:solidFill>
              </a:rPr>
              <a:t>, </a:t>
            </a:r>
            <a:r>
              <a:rPr lang="ru-RU" sz="1200" dirty="0" smtClean="0">
                <a:solidFill>
                  <a:schemeClr val="dk1"/>
                </a:solidFill>
              </a:rPr>
              <a:t>блок вернет «5».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  <a:p>
            <a:r>
              <a:rPr lang="ru-RU" sz="1200" b="1" dirty="0"/>
              <a:t>Строка </a:t>
            </a:r>
            <a:r>
              <a:rPr lang="ru-RU" sz="1200" b="1" dirty="0" smtClean="0"/>
              <a:t>содержит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«истина», если в определенной строке содержится указанный символ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Математические </a:t>
            </a:r>
            <a:r>
              <a:rPr lang="ru-RU" sz="1200" b="1" dirty="0" smtClean="0"/>
              <a:t>функции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Выполняет </a:t>
            </a:r>
            <a:r>
              <a:rPr lang="ru-RU" sz="1200" dirty="0"/>
              <a:t>указанную математическую функцию для данного числа и выдает </a:t>
            </a:r>
            <a:r>
              <a:rPr lang="ru-RU" sz="1200" dirty="0" smtClean="0"/>
              <a:t>результат.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grpSp>
        <p:nvGrpSpPr>
          <p:cNvPr id="276" name="Google Shape;276;p28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277" name="Google Shape;277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8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86159" y="1274724"/>
            <a:ext cx="58104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90259"/>
              </p:ext>
            </p:extLst>
          </p:nvPr>
        </p:nvGraphicFramePr>
        <p:xfrm>
          <a:off x="168020" y="1245815"/>
          <a:ext cx="2493645" cy="500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Точечный рисунок" r:id="rId5" imgW="2943636" imgH="600159" progId="Paint.Picture">
                  <p:embed/>
                </p:oleObj>
              </mc:Choice>
              <mc:Fallback>
                <p:oleObj name="Точечный рисунок" r:id="rId5" imgW="2943636" imgH="60015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20" y="1245815"/>
                        <a:ext cx="2493645" cy="500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82598"/>
              </p:ext>
            </p:extLst>
          </p:nvPr>
        </p:nvGraphicFramePr>
        <p:xfrm>
          <a:off x="415479" y="2093070"/>
          <a:ext cx="1916640" cy="515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Точечный рисунок" r:id="rId7" imgW="2161905" imgH="590476" progId="Paint.Picture">
                  <p:embed/>
                </p:oleObj>
              </mc:Choice>
              <mc:Fallback>
                <p:oleObj name="Точечный рисунок" r:id="rId7" imgW="2161905" imgH="5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79" y="2093070"/>
                        <a:ext cx="1916640" cy="5150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06449"/>
              </p:ext>
            </p:extLst>
          </p:nvPr>
        </p:nvGraphicFramePr>
        <p:xfrm>
          <a:off x="703461" y="2982834"/>
          <a:ext cx="1422761" cy="53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Точечный рисунок" r:id="rId9" imgW="1571844" imgH="600159" progId="Paint.Picture">
                  <p:embed/>
                </p:oleObj>
              </mc:Choice>
              <mc:Fallback>
                <p:oleObj name="Точечный рисунок" r:id="rId9" imgW="1571844" imgH="60015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61" y="2982834"/>
                        <a:ext cx="1422761" cy="5313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29635"/>
              </p:ext>
            </p:extLst>
          </p:nvPr>
        </p:nvGraphicFramePr>
        <p:xfrm>
          <a:off x="278640" y="3812642"/>
          <a:ext cx="2383025" cy="5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Точечный рисунок" r:id="rId11" imgW="2762636" imgH="638264" progId="Paint.Picture">
                  <p:embed/>
                </p:oleObj>
              </mc:Choice>
              <mc:Fallback>
                <p:oleObj name="Точечный рисунок" r:id="rId11" imgW="2762636" imgH="63826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40" y="3812642"/>
                        <a:ext cx="2383025" cy="544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633424"/>
              </p:ext>
            </p:extLst>
          </p:nvPr>
        </p:nvGraphicFramePr>
        <p:xfrm>
          <a:off x="254749" y="4655278"/>
          <a:ext cx="2312892" cy="3523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Точечный рисунок" r:id="rId13" imgW="2638095" imgH="4019048" progId="Paint.Picture">
                  <p:embed/>
                </p:oleObj>
              </mc:Choice>
              <mc:Fallback>
                <p:oleObj name="Точечный рисунок" r:id="rId13" imgW="2638095" imgH="4019048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49" y="4655278"/>
                        <a:ext cx="2312892" cy="3523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542367" y="720976"/>
            <a:ext cx="3251100" cy="82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000" b="1" dirty="0"/>
              <a:t>Запустить мотор с определенной </a:t>
            </a:r>
            <a:r>
              <a:rPr lang="ru-RU" sz="1000" b="1" dirty="0" smtClean="0"/>
              <a:t>длительностью</a:t>
            </a:r>
            <a:r>
              <a:rPr lang="en" sz="1000" b="1" dirty="0" smtClean="0">
                <a:solidFill>
                  <a:schemeClr val="dk1"/>
                </a:solidFill>
              </a:rPr>
              <a:t>: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ru-RU" sz="1000" dirty="0"/>
              <a:t>Этот блок позволяет запустить </a:t>
            </a:r>
            <a:r>
              <a:rPr lang="ru-RU" sz="1000" dirty="0" smtClean="0"/>
              <a:t>мотор(ы) по </a:t>
            </a:r>
            <a:r>
              <a:rPr lang="ru-RU" sz="1000" dirty="0"/>
              <a:t>часовой стрелке или против часовой стрелки на определённое количество оборотов, секунд или градусов</a:t>
            </a:r>
            <a:r>
              <a:rPr lang="ru-RU" sz="1000" dirty="0" smtClean="0"/>
              <a:t>.</a:t>
            </a:r>
            <a:r>
              <a:rPr lang="en" sz="1000" dirty="0" smtClean="0">
                <a:solidFill>
                  <a:schemeClr val="dk1"/>
                </a:solidFill>
              </a:rPr>
              <a:t> (</a:t>
            </a:r>
            <a:r>
              <a:rPr lang="ru-RU" sz="1000" dirty="0" smtClean="0">
                <a:solidFill>
                  <a:schemeClr val="dk1"/>
                </a:solidFill>
              </a:rPr>
              <a:t>Скорость по умолчанию</a:t>
            </a:r>
            <a:r>
              <a:rPr lang="en" sz="1000" dirty="0" smtClean="0">
                <a:solidFill>
                  <a:schemeClr val="dk1"/>
                </a:solidFill>
              </a:rPr>
              <a:t>: </a:t>
            </a:r>
            <a:r>
              <a:rPr lang="en" sz="1000" dirty="0">
                <a:solidFill>
                  <a:schemeClr val="dk1"/>
                </a:solidFill>
              </a:rPr>
              <a:t>75%, </a:t>
            </a:r>
            <a:r>
              <a:rPr lang="ru-RU" sz="1000" dirty="0">
                <a:solidFill>
                  <a:schemeClr val="dk1"/>
                </a:solidFill>
              </a:rPr>
              <a:t>о</a:t>
            </a:r>
            <a:r>
              <a:rPr lang="ru-RU" sz="1000" dirty="0" smtClean="0">
                <a:solidFill>
                  <a:schemeClr val="dk1"/>
                </a:solidFill>
              </a:rPr>
              <a:t>бнаружение пробуксовки включено</a:t>
            </a:r>
            <a:r>
              <a:rPr lang="en" sz="1000" dirty="0" smtClean="0">
                <a:solidFill>
                  <a:schemeClr val="dk1"/>
                </a:solidFill>
              </a:rPr>
              <a:t>).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r>
              <a:rPr lang="en" sz="1000" dirty="0">
                <a:solidFill>
                  <a:schemeClr val="dk1"/>
                </a:solidFill>
              </a:rPr>
              <a:t>			</a:t>
            </a:r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Перевести мотор в </a:t>
            </a:r>
            <a:r>
              <a:rPr lang="ru-RU" sz="1000" b="1" dirty="0" smtClean="0"/>
              <a:t>положение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Устанавливает мотор(ы) в </a:t>
            </a:r>
            <a:r>
              <a:rPr lang="ru-RU" sz="1000" dirty="0"/>
              <a:t>указанное положение. Мотор может вращаться по часовой </a:t>
            </a:r>
            <a:r>
              <a:rPr lang="ru-RU" sz="1000" dirty="0" smtClean="0"/>
              <a:t>стрелки, </a:t>
            </a:r>
            <a:r>
              <a:rPr lang="ru-RU" sz="1000" dirty="0"/>
              <a:t>против часовой стрелки или использовать самый короткий путь для перехода в заданное </a:t>
            </a:r>
            <a:r>
              <a:rPr lang="ru-RU" sz="1000" dirty="0" smtClean="0"/>
              <a:t>положение </a:t>
            </a:r>
            <a:r>
              <a:rPr lang="en" sz="1000" dirty="0" smtClean="0">
                <a:solidFill>
                  <a:schemeClr val="dk1"/>
                </a:solidFill>
              </a:rPr>
              <a:t>(</a:t>
            </a:r>
            <a:r>
              <a:rPr lang="en" sz="1000" dirty="0">
                <a:solidFill>
                  <a:schemeClr val="dk1"/>
                </a:solidFill>
              </a:rPr>
              <a:t>0-360). </a:t>
            </a:r>
            <a:r>
              <a:rPr lang="en" sz="1000" dirty="0" smtClean="0">
                <a:solidFill>
                  <a:schemeClr val="dk1"/>
                </a:solidFill>
              </a:rPr>
              <a:t>(</a:t>
            </a:r>
            <a:r>
              <a:rPr lang="ru-RU" sz="1000" dirty="0">
                <a:solidFill>
                  <a:schemeClr val="dk1"/>
                </a:solidFill>
              </a:rPr>
              <a:t>Скорость по умолчанию</a:t>
            </a:r>
            <a:r>
              <a:rPr lang="en" sz="1000" dirty="0">
                <a:solidFill>
                  <a:schemeClr val="dk1"/>
                </a:solidFill>
              </a:rPr>
              <a:t>: 75%, </a:t>
            </a:r>
            <a:r>
              <a:rPr lang="ru-RU" sz="1000" dirty="0">
                <a:solidFill>
                  <a:schemeClr val="dk1"/>
                </a:solidFill>
              </a:rPr>
              <a:t>обнаружение пробуксовки включено</a:t>
            </a:r>
            <a:r>
              <a:rPr lang="en" sz="1000" dirty="0" smtClean="0">
                <a:solidFill>
                  <a:schemeClr val="dk1"/>
                </a:solidFill>
              </a:rPr>
              <a:t>).</a:t>
            </a:r>
            <a:endParaRPr sz="1000" dirty="0">
              <a:solidFill>
                <a:schemeClr val="dk1"/>
              </a:solidFill>
            </a:endParaRPr>
          </a:p>
          <a:p>
            <a:endParaRPr lang="ru-RU" sz="1000" b="1" dirty="0" smtClean="0"/>
          </a:p>
          <a:p>
            <a:endParaRPr lang="ru-RU" sz="1000" b="1" dirty="0" smtClean="0"/>
          </a:p>
          <a:p>
            <a:endParaRPr lang="ru-RU" sz="1000" b="1" dirty="0" smtClean="0"/>
          </a:p>
          <a:p>
            <a:r>
              <a:rPr lang="ru-RU" sz="1000" b="1" dirty="0" smtClean="0"/>
              <a:t>Запустить мотор</a:t>
            </a:r>
            <a:r>
              <a:rPr lang="en" sz="1000" b="1" dirty="0" smtClean="0">
                <a:solidFill>
                  <a:schemeClr val="dk1"/>
                </a:solidFill>
              </a:rPr>
              <a:t>: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ru-RU" sz="1000" dirty="0" smtClean="0"/>
              <a:t>Бессрочно </a:t>
            </a:r>
            <a:r>
              <a:rPr lang="ru-RU" sz="1000" dirty="0"/>
              <a:t>включает вращение </a:t>
            </a:r>
            <a:r>
              <a:rPr lang="ru-RU" sz="1000" dirty="0" smtClean="0"/>
              <a:t>мотора(</a:t>
            </a:r>
            <a:r>
              <a:rPr lang="ru-RU" sz="1000" dirty="0" err="1" smtClean="0"/>
              <a:t>ов</a:t>
            </a:r>
            <a:r>
              <a:rPr lang="ru-RU" sz="1000" dirty="0" smtClean="0"/>
              <a:t>) по </a:t>
            </a:r>
            <a:r>
              <a:rPr lang="ru-RU" sz="1000" dirty="0"/>
              <a:t>часовой стрелки или против часовой стрелки</a:t>
            </a:r>
            <a:r>
              <a:rPr lang="en" sz="1000" dirty="0" smtClean="0">
                <a:solidFill>
                  <a:schemeClr val="dk1"/>
                </a:solidFill>
              </a:rPr>
              <a:t>. (</a:t>
            </a:r>
            <a:r>
              <a:rPr lang="ru-RU" sz="1000" dirty="0">
                <a:solidFill>
                  <a:schemeClr val="dk1"/>
                </a:solidFill>
              </a:rPr>
              <a:t>Скорость по умолчанию</a:t>
            </a:r>
            <a:r>
              <a:rPr lang="en" sz="1000" dirty="0">
                <a:solidFill>
                  <a:schemeClr val="dk1"/>
                </a:solidFill>
              </a:rPr>
              <a:t>: 75%, </a:t>
            </a:r>
            <a:r>
              <a:rPr lang="ru-RU" sz="1000" dirty="0">
                <a:solidFill>
                  <a:schemeClr val="dk1"/>
                </a:solidFill>
              </a:rPr>
              <a:t>обнаружение пробуксовки включено</a:t>
            </a:r>
            <a:r>
              <a:rPr lang="en" sz="1000" dirty="0" smtClean="0">
                <a:solidFill>
                  <a:schemeClr val="dk1"/>
                </a:solidFill>
              </a:rPr>
              <a:t>).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Остановить </a:t>
            </a:r>
            <a:r>
              <a:rPr lang="ru-RU" sz="1000" b="1" dirty="0" smtClean="0"/>
              <a:t>мотор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Останавливает </a:t>
            </a:r>
            <a:r>
              <a:rPr lang="ru-RU" sz="1000" dirty="0" smtClean="0"/>
              <a:t>мотор(ы). </a:t>
            </a:r>
            <a:r>
              <a:rPr lang="ru-RU" sz="1000" dirty="0"/>
              <a:t>Мотор быстро замедляет движение до полной остановки.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r>
              <a:rPr lang="ru-RU" sz="1000" b="1" dirty="0" smtClean="0"/>
              <a:t>Задать </a:t>
            </a:r>
            <a:r>
              <a:rPr lang="ru-RU" sz="1000" b="1" dirty="0"/>
              <a:t>скорость </a:t>
            </a:r>
            <a:r>
              <a:rPr lang="ru-RU" sz="1000" b="1" dirty="0" smtClean="0"/>
              <a:t>мотора</a:t>
            </a:r>
            <a:r>
              <a:rPr lang="en" sz="1000" b="1" dirty="0" smtClean="0">
                <a:solidFill>
                  <a:schemeClr val="dk1"/>
                </a:solidFill>
              </a:rPr>
              <a:t>: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ru-RU" sz="1000" dirty="0" smtClean="0"/>
              <a:t>Устанавливает </a:t>
            </a:r>
            <a:r>
              <a:rPr lang="ru-RU" sz="1000" dirty="0"/>
              <a:t>скорость </a:t>
            </a:r>
            <a:r>
              <a:rPr lang="ru-RU" sz="1000" dirty="0" smtClean="0"/>
              <a:t>мотора(</a:t>
            </a:r>
            <a:r>
              <a:rPr lang="ru-RU" sz="1000" dirty="0" err="1" smtClean="0"/>
              <a:t>ов</a:t>
            </a:r>
            <a:r>
              <a:rPr lang="ru-RU" sz="1000" dirty="0" smtClean="0"/>
              <a:t>) </a:t>
            </a:r>
            <a:r>
              <a:rPr lang="en" sz="1000" dirty="0" smtClean="0">
                <a:solidFill>
                  <a:schemeClr val="dk1"/>
                </a:solidFill>
              </a:rPr>
              <a:t>(-</a:t>
            </a:r>
            <a:r>
              <a:rPr lang="en" sz="1000" dirty="0">
                <a:solidFill>
                  <a:schemeClr val="dk1"/>
                </a:solidFill>
              </a:rPr>
              <a:t>100 </a:t>
            </a:r>
            <a:r>
              <a:rPr lang="ru-RU" sz="1000" dirty="0" smtClean="0">
                <a:solidFill>
                  <a:schemeClr val="dk1"/>
                </a:solidFill>
              </a:rPr>
              <a:t>и </a:t>
            </a:r>
            <a:r>
              <a:rPr lang="en" sz="1000" dirty="0" smtClean="0">
                <a:solidFill>
                  <a:schemeClr val="dk1"/>
                </a:solidFill>
              </a:rPr>
              <a:t>100).</a:t>
            </a:r>
            <a:r>
              <a:rPr lang="ru-RU" sz="1000" dirty="0" smtClean="0"/>
              <a:t> </a:t>
            </a:r>
            <a:r>
              <a:rPr lang="ru-RU" sz="1000" dirty="0"/>
              <a:t>При отрицательных значениях мотор вращается в обратном </a:t>
            </a:r>
            <a:r>
              <a:rPr lang="ru-RU" sz="1000" dirty="0" smtClean="0"/>
              <a:t>направлении.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Положение </a:t>
            </a:r>
            <a:r>
              <a:rPr lang="ru-RU" sz="1000" b="1" dirty="0" smtClean="0"/>
              <a:t>мотора</a:t>
            </a:r>
            <a:r>
              <a:rPr lang="en" sz="1000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Показывает текущее </a:t>
            </a:r>
            <a:r>
              <a:rPr lang="ru-RU" sz="1000" dirty="0"/>
              <a:t>положение мотора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en" sz="1000" dirty="0">
                <a:solidFill>
                  <a:schemeClr val="dk1"/>
                </a:solidFill>
              </a:rPr>
              <a:t>(0-359). </a:t>
            </a: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0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Скорость </a:t>
            </a:r>
            <a:r>
              <a:rPr lang="ru-RU" sz="1000" b="1" dirty="0" smtClean="0"/>
              <a:t>мотора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Показывает текущую </a:t>
            </a:r>
            <a:r>
              <a:rPr lang="ru-RU" sz="1000" dirty="0"/>
              <a:t>скорость мотора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en" sz="1000" dirty="0">
                <a:solidFill>
                  <a:schemeClr val="dk1"/>
                </a:solidFill>
              </a:rPr>
              <a:t>(-100-100).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97555" y="126500"/>
            <a:ext cx="56958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МОТОРОВ</a:t>
            </a:r>
            <a:endParaRPr sz="2400" b="1" dirty="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8" cy="416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63652" y="107527"/>
            <a:ext cx="394573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83256"/>
              </p:ext>
            </p:extLst>
          </p:nvPr>
        </p:nvGraphicFramePr>
        <p:xfrm>
          <a:off x="174914" y="819413"/>
          <a:ext cx="2877098" cy="96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Точечный рисунок" r:id="rId5" imgW="4990476" imgH="1666667" progId="Paint.Picture">
                  <p:embed/>
                </p:oleObj>
              </mc:Choice>
              <mc:Fallback>
                <p:oleObj name="Точечный рисунок" r:id="rId5" imgW="4990476" imgH="16666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14" y="819413"/>
                        <a:ext cx="2877098" cy="964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9066" y="1659961"/>
            <a:ext cx="311052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70976"/>
              </p:ext>
            </p:extLst>
          </p:nvPr>
        </p:nvGraphicFramePr>
        <p:xfrm>
          <a:off x="76200" y="2400899"/>
          <a:ext cx="3287134" cy="8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Точечный рисунок" r:id="rId7" imgW="5971429" imgH="1590897" progId="Paint.Picture">
                  <p:embed/>
                </p:oleObj>
              </mc:Choice>
              <mc:Fallback>
                <p:oleObj name="Точечный рисунок" r:id="rId7" imgW="5971429" imgH="15908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400899"/>
                        <a:ext cx="3287134" cy="879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72496" y="3667424"/>
            <a:ext cx="42850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213938"/>
              </p:ext>
            </p:extLst>
          </p:nvPr>
        </p:nvGraphicFramePr>
        <p:xfrm>
          <a:off x="550690" y="3890429"/>
          <a:ext cx="2154429" cy="77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Точечный рисунок" r:id="rId9" imgW="3457143" imgH="1238423" progId="Paint.Picture">
                  <p:embed/>
                </p:oleObj>
              </mc:Choice>
              <mc:Fallback>
                <p:oleObj name="Точечный рисунок" r:id="rId9" imgW="3457143" imgH="123842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90" y="3890429"/>
                        <a:ext cx="2154429" cy="7736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297343" y="4986803"/>
            <a:ext cx="45552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887771"/>
              </p:ext>
            </p:extLst>
          </p:nvPr>
        </p:nvGraphicFramePr>
        <p:xfrm>
          <a:off x="740082" y="5050627"/>
          <a:ext cx="1916990" cy="56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Точечный рисунок" r:id="rId11" imgW="2886478" imgH="857143" progId="Paint.Picture">
                  <p:embed/>
                </p:oleObj>
              </mc:Choice>
              <mc:Fallback>
                <p:oleObj name="Точечный рисунок" r:id="rId11" imgW="2886478" imgH="85714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82" y="5050627"/>
                        <a:ext cx="1916990" cy="569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642358" y="5643094"/>
            <a:ext cx="474340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31166"/>
              </p:ext>
            </p:extLst>
          </p:nvPr>
        </p:nvGraphicFramePr>
        <p:xfrm>
          <a:off x="479786" y="5846029"/>
          <a:ext cx="2437582" cy="606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Точечный рисунок" r:id="rId13" imgW="3524742" imgH="876190" progId="Paint.Picture">
                  <p:embed/>
                </p:oleObj>
              </mc:Choice>
              <mc:Fallback>
                <p:oleObj name="Точечный рисунок" r:id="rId13" imgW="3524742" imgH="87619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86" y="5846029"/>
                        <a:ext cx="2437582" cy="606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7"/>
          <p:cNvSpPr>
            <a:spLocks noChangeArrowheads="1"/>
          </p:cNvSpPr>
          <p:nvPr/>
        </p:nvSpPr>
        <p:spPr bwMode="auto">
          <a:xfrm flipV="1">
            <a:off x="1579819" y="6607258"/>
            <a:ext cx="4886266" cy="4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225468" y="7348039"/>
            <a:ext cx="500264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119544"/>
              </p:ext>
            </p:extLst>
          </p:nvPr>
        </p:nvGraphicFramePr>
        <p:xfrm>
          <a:off x="923644" y="7794659"/>
          <a:ext cx="1723134" cy="5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Точечный рисунок" r:id="rId15" imgW="2362530" imgH="762106" progId="Paint.Picture">
                  <p:embed/>
                </p:oleObj>
              </mc:Choice>
              <mc:Fallback>
                <p:oleObj name="Точечный рисунок" r:id="rId15" imgW="2362530" imgH="762106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44" y="7794659"/>
                        <a:ext cx="1723134" cy="55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2534010" y="6670035"/>
            <a:ext cx="455967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609229"/>
              </p:ext>
            </p:extLst>
          </p:nvPr>
        </p:nvGraphicFramePr>
        <p:xfrm>
          <a:off x="891687" y="6869941"/>
          <a:ext cx="1798965" cy="54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Точечный рисунок" r:id="rId17" imgW="2572109" imgH="781159" progId="Paint.Picture">
                  <p:embed/>
                </p:oleObj>
              </mc:Choice>
              <mc:Fallback>
                <p:oleObj name="Точечный рисунок" r:id="rId17" imgW="2572109" imgH="781159" progId="Paint.Picture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687" y="6869941"/>
                        <a:ext cx="1798965" cy="546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1177922" y="126500"/>
            <a:ext cx="5615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ЕЩЕ БЛОКИ МОТОРОВ</a:t>
            </a:r>
            <a:endParaRPr sz="2400" b="1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3542367" y="648405"/>
            <a:ext cx="3251100" cy="57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000" b="1" dirty="0"/>
              <a:t>Запустить мотор с определенной скоростью на определённое </a:t>
            </a:r>
            <a:r>
              <a:rPr lang="ru-RU" sz="1000" b="1" dirty="0" smtClean="0"/>
              <a:t>время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Запускает мотор(ы) по </a:t>
            </a:r>
            <a:r>
              <a:rPr lang="ru-RU" sz="1000" dirty="0"/>
              <a:t>часовой стрелке или против </a:t>
            </a:r>
            <a:r>
              <a:rPr lang="ru-RU" sz="1000" dirty="0" smtClean="0"/>
              <a:t>на заданное количество </a:t>
            </a:r>
            <a:r>
              <a:rPr lang="ru-RU" sz="1000" dirty="0"/>
              <a:t>оборотов, секунд или градусов со </a:t>
            </a:r>
            <a:r>
              <a:rPr lang="ru-RU" sz="1000" dirty="0" smtClean="0"/>
              <a:t>скоростью (в процентах </a:t>
            </a:r>
            <a:r>
              <a:rPr lang="ru-RU" sz="1000" dirty="0"/>
              <a:t>или </a:t>
            </a:r>
            <a:r>
              <a:rPr lang="ru-RU" sz="1000" dirty="0" smtClean="0"/>
              <a:t>оборотах)</a:t>
            </a:r>
            <a:r>
              <a:rPr lang="en" sz="1000" dirty="0" smtClean="0">
                <a:solidFill>
                  <a:schemeClr val="dk1"/>
                </a:solidFill>
              </a:rPr>
              <a:t>. </a:t>
            </a:r>
            <a:r>
              <a:rPr lang="ru-RU" sz="1000" dirty="0" smtClean="0">
                <a:solidFill>
                  <a:schemeClr val="dk1"/>
                </a:solidFill>
              </a:rPr>
              <a:t>Обнаружение </a:t>
            </a:r>
            <a:r>
              <a:rPr lang="ru-RU" sz="1000" dirty="0">
                <a:solidFill>
                  <a:schemeClr val="dk1"/>
                </a:solidFill>
              </a:rPr>
              <a:t>пробуксовки </a:t>
            </a:r>
            <a:r>
              <a:rPr lang="ru-RU" sz="1000" dirty="0" smtClean="0">
                <a:solidFill>
                  <a:schemeClr val="dk1"/>
                </a:solidFill>
              </a:rPr>
              <a:t>включено.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</a:endParaRPr>
          </a:p>
          <a:p>
            <a:r>
              <a:rPr lang="ru-RU" sz="1000" b="1" dirty="0"/>
              <a:t>Запустить мотор с определенной </a:t>
            </a:r>
            <a:r>
              <a:rPr lang="ru-RU" sz="1000" b="1" dirty="0" smtClean="0"/>
              <a:t>скоростью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/>
              <a:t>Запускает мотор(ы) по часовой стрелке или против со </a:t>
            </a:r>
            <a:r>
              <a:rPr lang="ru-RU" sz="1000" dirty="0" smtClean="0"/>
              <a:t>скоростью (в процентах </a:t>
            </a:r>
            <a:r>
              <a:rPr lang="ru-RU" sz="1000" dirty="0"/>
              <a:t>или оборотах)</a:t>
            </a:r>
            <a:r>
              <a:rPr lang="ru-RU" sz="1000" dirty="0">
                <a:solidFill>
                  <a:schemeClr val="dk1"/>
                </a:solidFill>
              </a:rPr>
              <a:t>. </a:t>
            </a:r>
            <a:r>
              <a:rPr lang="ru-RU" sz="1000" dirty="0" smtClean="0">
                <a:solidFill>
                  <a:schemeClr val="dk1"/>
                </a:solidFill>
              </a:rPr>
              <a:t>Обнаружение </a:t>
            </a:r>
            <a:r>
              <a:rPr lang="ru-RU" sz="1000" dirty="0">
                <a:solidFill>
                  <a:schemeClr val="dk1"/>
                </a:solidFill>
              </a:rPr>
              <a:t>пробуксовки </a:t>
            </a:r>
            <a:r>
              <a:rPr lang="ru-RU" sz="1000" dirty="0" smtClean="0">
                <a:solidFill>
                  <a:schemeClr val="dk1"/>
                </a:solidFill>
              </a:rPr>
              <a:t>включено.</a:t>
            </a:r>
            <a:endParaRPr lang="ru-RU" sz="1000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</a:endParaRPr>
          </a:p>
          <a:p>
            <a:r>
              <a:rPr lang="ru-RU" sz="1000" b="1" dirty="0" smtClean="0">
                <a:solidFill>
                  <a:schemeClr val="dk1"/>
                </a:solidFill>
              </a:rPr>
              <a:t>Перейти к относительному положению на скорости: </a:t>
            </a:r>
            <a:r>
              <a:rPr lang="ru-RU" sz="1000" dirty="0" smtClean="0">
                <a:solidFill>
                  <a:schemeClr val="dk1"/>
                </a:solidFill>
              </a:rPr>
              <a:t>Переводит мотор(ы) к относительному положению на указанной скорости (%). </a:t>
            </a:r>
            <a:r>
              <a:rPr lang="ru-RU" sz="1000" dirty="0">
                <a:solidFill>
                  <a:schemeClr val="dk1"/>
                </a:solidFill>
              </a:rPr>
              <a:t>Обнаружение пробуксовки включено.</a:t>
            </a:r>
          </a:p>
          <a:p>
            <a:pPr lvl="0"/>
            <a:endParaRPr lang="ru-RU" sz="1000" b="1" dirty="0" smtClean="0">
              <a:solidFill>
                <a:schemeClr val="dk1"/>
              </a:solidFill>
            </a:endParaRPr>
          </a:p>
          <a:p>
            <a:r>
              <a:rPr lang="ru-RU" sz="1000" b="1" dirty="0"/>
              <a:t>Установить число градусов поворота вала мотора равным </a:t>
            </a:r>
            <a:r>
              <a:rPr lang="ru-RU" sz="1000" b="1" dirty="0" smtClean="0"/>
              <a:t>0</a:t>
            </a:r>
            <a:r>
              <a:rPr lang="en" sz="1000" b="1" dirty="0" smtClean="0">
                <a:solidFill>
                  <a:schemeClr val="dk1"/>
                </a:solidFill>
              </a:rPr>
              <a:t>: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ru-RU" sz="1000" dirty="0" smtClean="0"/>
              <a:t>Устанавливает </a:t>
            </a:r>
            <a:r>
              <a:rPr lang="ru-RU" sz="1000" dirty="0"/>
              <a:t>число градусов поворота вала </a:t>
            </a:r>
            <a:r>
              <a:rPr lang="ru-RU" sz="1000" dirty="0" smtClean="0"/>
              <a:t>мотора(</a:t>
            </a:r>
            <a:r>
              <a:rPr lang="ru-RU" sz="1000" dirty="0" err="1" smtClean="0"/>
              <a:t>ов</a:t>
            </a:r>
            <a:r>
              <a:rPr lang="ru-RU" sz="1000" dirty="0" smtClean="0"/>
              <a:t>) равным </a:t>
            </a:r>
            <a:r>
              <a:rPr lang="ru-RU" sz="1000" dirty="0"/>
              <a:t>заданному значению. </a:t>
            </a:r>
            <a:r>
              <a:rPr lang="ru-RU" sz="1000" dirty="0" smtClean="0"/>
              <a:t>«0» сбрасывает </a:t>
            </a:r>
            <a:r>
              <a:rPr lang="ru-RU" sz="1000" dirty="0"/>
              <a:t>измеренное число </a:t>
            </a:r>
            <a:r>
              <a:rPr lang="ru-RU" sz="1000" dirty="0" smtClean="0"/>
              <a:t>градусов. </a:t>
            </a:r>
          </a:p>
          <a:p>
            <a:endParaRPr sz="1000" dirty="0" smtClean="0">
              <a:solidFill>
                <a:schemeClr val="dk1"/>
              </a:solidFill>
            </a:endParaRPr>
          </a:p>
          <a:p>
            <a:r>
              <a:rPr lang="ru-RU" sz="1000" b="1" dirty="0"/>
              <a:t>Число градусов поворота вала </a:t>
            </a:r>
            <a:r>
              <a:rPr lang="ru-RU" sz="1000" b="1" dirty="0" smtClean="0"/>
              <a:t>мотора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Возвращает </a:t>
            </a:r>
            <a:r>
              <a:rPr lang="ru-RU" sz="1000" dirty="0"/>
              <a:t>число градусов, на которое повернулся определенный мотор с момента запуска или </a:t>
            </a:r>
            <a:r>
              <a:rPr lang="ru-RU" sz="1000" dirty="0" smtClean="0"/>
              <a:t>сброса на </a:t>
            </a:r>
            <a:r>
              <a:rPr lang="en" sz="1000" dirty="0" smtClean="0">
                <a:solidFill>
                  <a:schemeClr val="dk1"/>
                </a:solidFill>
              </a:rPr>
              <a:t>0.</a:t>
            </a:r>
            <a:endParaRPr sz="1000" dirty="0" smtClean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Запустить мотор с </a:t>
            </a:r>
            <a:r>
              <a:rPr lang="ru-RU" sz="1000" b="1" dirty="0" smtClean="0"/>
              <a:t>мощностью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Запускает мотор(ы) с </a:t>
            </a:r>
            <a:r>
              <a:rPr lang="ru-RU" sz="1000" dirty="0"/>
              <a:t>определенной </a:t>
            </a:r>
            <a:r>
              <a:rPr lang="ru-RU" sz="1000" dirty="0" smtClean="0"/>
              <a:t>мощностью</a:t>
            </a:r>
            <a:r>
              <a:rPr lang="en" sz="1000" dirty="0" smtClean="0">
                <a:solidFill>
                  <a:schemeClr val="dk1"/>
                </a:solidFill>
              </a:rPr>
              <a:t>. </a:t>
            </a:r>
            <a:r>
              <a:rPr lang="ru-RU" sz="1000" dirty="0">
                <a:solidFill>
                  <a:schemeClr val="dk1"/>
                </a:solidFill>
              </a:rPr>
              <a:t>Обнаружение пробуксовки включено.</a:t>
            </a:r>
          </a:p>
          <a:p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Мощность </a:t>
            </a:r>
            <a:r>
              <a:rPr lang="ru-RU" sz="1000" b="1" dirty="0" smtClean="0"/>
              <a:t>мотора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Возвращает текущий </a:t>
            </a:r>
            <a:r>
              <a:rPr lang="ru-RU" sz="1000" dirty="0"/>
              <a:t>уровень мощности (в процентах) для указанного </a:t>
            </a:r>
            <a:r>
              <a:rPr lang="ru-RU" sz="1000" dirty="0" smtClean="0"/>
              <a:t>мотора.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Остановить мотор и дать ему возможность свободно </a:t>
            </a:r>
            <a:r>
              <a:rPr lang="ru-RU" sz="1000" b="1" dirty="0" smtClean="0"/>
              <a:t>вращаться</a:t>
            </a:r>
            <a:r>
              <a:rPr lang="en" sz="1000" b="1" dirty="0" smtClean="0">
                <a:solidFill>
                  <a:schemeClr val="dk1"/>
                </a:solidFill>
              </a:rPr>
              <a:t>: </a:t>
            </a:r>
            <a:r>
              <a:rPr lang="ru-RU" sz="1000" dirty="0" smtClean="0"/>
              <a:t>Определяет метод </a:t>
            </a:r>
            <a:r>
              <a:rPr lang="ru-RU" sz="1000" dirty="0"/>
              <a:t>остановки мотора</a:t>
            </a:r>
            <a:r>
              <a:rPr lang="en" sz="1000" dirty="0" smtClean="0">
                <a:solidFill>
                  <a:schemeClr val="dk1"/>
                </a:solidFill>
              </a:rPr>
              <a:t>. </a:t>
            </a:r>
            <a:r>
              <a:rPr lang="ru-RU" sz="1000" i="1" dirty="0" smtClean="0"/>
              <a:t>Торможение</a:t>
            </a:r>
            <a:r>
              <a:rPr lang="ru-RU" sz="1000" dirty="0" smtClean="0"/>
              <a:t> (мощность </a:t>
            </a:r>
            <a:r>
              <a:rPr lang="ru-RU" sz="1000" dirty="0"/>
              <a:t>мотора используется для </a:t>
            </a:r>
            <a:r>
              <a:rPr lang="ru-RU" sz="1000" dirty="0" smtClean="0"/>
              <a:t>торможения). </a:t>
            </a:r>
            <a:r>
              <a:rPr lang="ru-RU" sz="1000" i="1" dirty="0" smtClean="0"/>
              <a:t>Зафиксированное положение (</a:t>
            </a:r>
            <a:r>
              <a:rPr lang="ru-RU" sz="1000" dirty="0"/>
              <a:t>используется </a:t>
            </a:r>
            <a:r>
              <a:rPr lang="ru-RU" sz="1000" dirty="0" smtClean="0"/>
              <a:t>мощность для </a:t>
            </a:r>
            <a:r>
              <a:rPr lang="ru-RU" sz="1000" dirty="0"/>
              <a:t>торможения и </a:t>
            </a:r>
            <a:r>
              <a:rPr lang="ru-RU" sz="1000" dirty="0" smtClean="0"/>
              <a:t>фиксации мотора). </a:t>
            </a:r>
            <a:r>
              <a:rPr lang="ru-RU" sz="1000" i="1" dirty="0" smtClean="0"/>
              <a:t>Свободное вращение (</a:t>
            </a:r>
            <a:r>
              <a:rPr lang="ru-RU" sz="1000" dirty="0" smtClean="0"/>
              <a:t>для </a:t>
            </a:r>
            <a:r>
              <a:rPr lang="ru-RU" sz="1000" dirty="0"/>
              <a:t>остановки </a:t>
            </a:r>
            <a:r>
              <a:rPr lang="ru-RU" sz="1000" dirty="0" smtClean="0"/>
              <a:t>прекращается </a:t>
            </a:r>
            <a:r>
              <a:rPr lang="ru-RU" sz="1000" dirty="0"/>
              <a:t>подача </a:t>
            </a:r>
            <a:r>
              <a:rPr lang="ru-RU" sz="1000" dirty="0" smtClean="0"/>
              <a:t>мощности).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  <a:p>
            <a:r>
              <a:rPr lang="ru-RU" sz="1000" b="1" dirty="0"/>
              <a:t>Включить / отключить обнаружение </a:t>
            </a:r>
            <a:r>
              <a:rPr lang="ru-RU" sz="1000" b="1" dirty="0" smtClean="0"/>
              <a:t>пробуксовки:</a:t>
            </a:r>
            <a:r>
              <a:rPr lang="en" sz="1000" dirty="0" smtClean="0">
                <a:solidFill>
                  <a:schemeClr val="dk1"/>
                </a:solidFill>
              </a:rPr>
              <a:t> </a:t>
            </a:r>
            <a:r>
              <a:rPr lang="ru-RU" sz="1000" dirty="0" smtClean="0"/>
              <a:t>Позволяет отключить </a:t>
            </a:r>
            <a:r>
              <a:rPr lang="ru-RU" sz="1000" dirty="0"/>
              <a:t>обнаружение </a:t>
            </a:r>
            <a:r>
              <a:rPr lang="ru-RU" sz="1000" dirty="0" smtClean="0"/>
              <a:t>пробуксовки</a:t>
            </a:r>
            <a:r>
              <a:rPr lang="en" sz="1000" dirty="0" smtClean="0">
                <a:solidFill>
                  <a:schemeClr val="dk1"/>
                </a:solidFill>
              </a:rPr>
              <a:t>. </a:t>
            </a:r>
            <a:r>
              <a:rPr lang="ru-RU" sz="1000" dirty="0"/>
              <a:t>Если </a:t>
            </a:r>
            <a:r>
              <a:rPr lang="ru-RU" sz="1000" dirty="0" smtClean="0"/>
              <a:t>обнаружения отключено, </a:t>
            </a:r>
            <a:r>
              <a:rPr lang="ru-RU" sz="1000" dirty="0"/>
              <a:t>моторы продолжают попытки выполнить команду даже в случаях их физической </a:t>
            </a:r>
            <a:r>
              <a:rPr lang="ru-RU" sz="1000" dirty="0" smtClean="0"/>
              <a:t>остановки.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0"/>
              </a:spcAft>
              <a:buNone/>
            </a:pPr>
            <a:endParaRPr lang="ru-RU" sz="1000" b="1" dirty="0" smtClean="0">
              <a:solidFill>
                <a:schemeClr val="dk1"/>
              </a:solidFill>
            </a:endParaRPr>
          </a:p>
          <a:p>
            <a:pPr lvl="0"/>
            <a:r>
              <a:rPr lang="ru-RU" sz="1000" b="1" dirty="0"/>
              <a:t>Работа мотора прервана</a:t>
            </a:r>
            <a:r>
              <a:rPr lang="en" sz="1000" b="1" dirty="0" smtClean="0">
                <a:solidFill>
                  <a:schemeClr val="dk1"/>
                </a:solidFill>
              </a:rPr>
              <a:t>? </a:t>
            </a:r>
            <a:r>
              <a:rPr lang="ru-RU" sz="1000" dirty="0" smtClean="0"/>
              <a:t>Возвращает значение </a:t>
            </a:r>
            <a:r>
              <a:rPr lang="ru-RU" sz="1000" dirty="0"/>
              <a:t>«истина», если работа мотора была прервана или произошла пробуксовка</a:t>
            </a:r>
            <a:r>
              <a:rPr lang="en" sz="1000" dirty="0" smtClean="0">
                <a:solidFill>
                  <a:schemeClr val="dk1"/>
                </a:solidFill>
              </a:rPr>
              <a:t>. 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Aft>
                <a:spcPts val="110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905494" y="391476"/>
            <a:ext cx="4099066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lvl="0"/>
            <a:r>
              <a:rPr lang="ru-RU" sz="1000" dirty="0"/>
              <a:t>Вы должны будете добавить эти блоки, используя Расширения</a:t>
            </a:r>
            <a:r>
              <a:rPr lang="en" sz="1000" dirty="0" smtClean="0"/>
              <a:t>.</a:t>
            </a:r>
            <a:endParaRPr sz="1000" dirty="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5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18858" y="107595"/>
            <a:ext cx="38618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85072"/>
              </p:ext>
            </p:extLst>
          </p:nvPr>
        </p:nvGraphicFramePr>
        <p:xfrm>
          <a:off x="242733" y="760915"/>
          <a:ext cx="3025140" cy="84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Точечный рисунок" r:id="rId5" imgW="5361905" imgH="1504762" progId="Paint.Picture">
                  <p:embed/>
                </p:oleObj>
              </mc:Choice>
              <mc:Fallback>
                <p:oleObj name="Точечный рисунок" r:id="rId5" imgW="5361905" imgH="150476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33" y="760915"/>
                        <a:ext cx="3025140" cy="842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8043" y="1386942"/>
            <a:ext cx="42754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04960"/>
              </p:ext>
            </p:extLst>
          </p:nvPr>
        </p:nvGraphicFramePr>
        <p:xfrm>
          <a:off x="585613" y="1830132"/>
          <a:ext cx="2577130" cy="45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Точечный рисунок" r:id="rId7" imgW="4123810" imgH="724001" progId="Paint.Picture">
                  <p:embed/>
                </p:oleObj>
              </mc:Choice>
              <mc:Fallback>
                <p:oleObj name="Точечный рисунок" r:id="rId7" imgW="4123810" imgH="72400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13" y="1830132"/>
                        <a:ext cx="2577130" cy="451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3758" y="2055779"/>
            <a:ext cx="38772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658608"/>
              </p:ext>
            </p:extLst>
          </p:nvPr>
        </p:nvGraphicFramePr>
        <p:xfrm>
          <a:off x="115072" y="2555389"/>
          <a:ext cx="3328005" cy="40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Точечный рисунок" r:id="rId9" imgW="6087325" imgH="743054" progId="Paint.Picture">
                  <p:embed/>
                </p:oleObj>
              </mc:Choice>
              <mc:Fallback>
                <p:oleObj name="Точечный рисунок" r:id="rId9" imgW="6087325" imgH="7430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72" y="2555389"/>
                        <a:ext cx="3328005" cy="4038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28464" y="2742535"/>
            <a:ext cx="402922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90970"/>
              </p:ext>
            </p:extLst>
          </p:nvPr>
        </p:nvGraphicFramePr>
        <p:xfrm>
          <a:off x="553741" y="3321041"/>
          <a:ext cx="2714132" cy="39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name="Точечный рисунок" r:id="rId11" imgW="4619048" imgH="666667" progId="Paint.Picture">
                  <p:embed/>
                </p:oleObj>
              </mc:Choice>
              <mc:Fallback>
                <p:oleObj name="Точечный рисунок" r:id="rId11" imgW="4619048" imgH="66666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41" y="3321041"/>
                        <a:ext cx="2714132" cy="391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095081" y="3520122"/>
            <a:ext cx="437816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262528"/>
              </p:ext>
            </p:extLst>
          </p:nvPr>
        </p:nvGraphicFramePr>
        <p:xfrm>
          <a:off x="802921" y="4267710"/>
          <a:ext cx="2079628" cy="34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Точечный рисунок" r:id="rId13" imgW="3258005" imgH="542857" progId="Paint.Picture">
                  <p:embed/>
                </p:oleObj>
              </mc:Choice>
              <mc:Fallback>
                <p:oleObj name="Точечный рисунок" r:id="rId13" imgW="3258005" imgH="54285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21" y="4267710"/>
                        <a:ext cx="2079628" cy="3466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821337" y="4019732"/>
            <a:ext cx="391368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1413288"/>
              </p:ext>
            </p:extLst>
          </p:nvPr>
        </p:nvGraphicFramePr>
        <p:xfrm>
          <a:off x="776481" y="4981067"/>
          <a:ext cx="2386262" cy="41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Точечный рисунок" r:id="rId15" imgW="4180952" imgH="743054" progId="Paint.Picture">
                  <p:embed/>
                </p:oleObj>
              </mc:Choice>
              <mc:Fallback>
                <p:oleObj name="Точечный рисунок" r:id="rId15" imgW="4180952" imgH="743054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81" y="4981067"/>
                        <a:ext cx="2386262" cy="418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 flipV="1">
            <a:off x="2766079" y="4764187"/>
            <a:ext cx="44070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89890"/>
              </p:ext>
            </p:extLst>
          </p:nvPr>
        </p:nvGraphicFramePr>
        <p:xfrm>
          <a:off x="1217839" y="5556296"/>
          <a:ext cx="1426158" cy="44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5" name="Точечный рисунок" r:id="rId17" imgW="2219635" imgH="685714" progId="Paint.Picture">
                  <p:embed/>
                </p:oleObj>
              </mc:Choice>
              <mc:Fallback>
                <p:oleObj name="Точечный рисунок" r:id="rId17" imgW="2219635" imgH="68571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839" y="5556296"/>
                        <a:ext cx="1426158" cy="440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167"/>
              </p:ext>
            </p:extLst>
          </p:nvPr>
        </p:nvGraphicFramePr>
        <p:xfrm>
          <a:off x="802921" y="6103424"/>
          <a:ext cx="2503013" cy="88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" name="Точечный рисунок" r:id="rId19" imgW="4315427" imgH="1523810" progId="Paint.Picture">
                  <p:embed/>
                </p:oleObj>
              </mc:Choice>
              <mc:Fallback>
                <p:oleObj name="Точечный рисунок" r:id="rId19" imgW="4315427" imgH="1523810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21" y="6103424"/>
                        <a:ext cx="2503013" cy="887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30402" y="6547240"/>
            <a:ext cx="377263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6148"/>
              </p:ext>
            </p:extLst>
          </p:nvPr>
        </p:nvGraphicFramePr>
        <p:xfrm>
          <a:off x="289024" y="7434872"/>
          <a:ext cx="3232939" cy="76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" name="Точечный рисунок" r:id="rId21" imgW="5885714" imgH="1390844" progId="Paint.Picture">
                  <p:embed/>
                </p:oleObj>
              </mc:Choice>
              <mc:Fallback>
                <p:oleObj name="Точечный рисунок" r:id="rId21" imgW="5885714" imgH="1390844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24" y="7434872"/>
                        <a:ext cx="3232939" cy="765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36625"/>
              </p:ext>
            </p:extLst>
          </p:nvPr>
        </p:nvGraphicFramePr>
        <p:xfrm>
          <a:off x="693227" y="8284309"/>
          <a:ext cx="2424531" cy="480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8" name="Точечный рисунок" r:id="rId23" imgW="3885714" imgH="771429" progId="Paint.Picture">
                  <p:embed/>
                </p:oleObj>
              </mc:Choice>
              <mc:Fallback>
                <p:oleObj name="Точечный рисунок" r:id="rId23" imgW="3885714" imgH="771429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27" y="8284309"/>
                        <a:ext cx="2424531" cy="480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3285301" y="739000"/>
            <a:ext cx="3508200" cy="5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Переместить на определение расстояние или </a:t>
            </a:r>
            <a:r>
              <a:rPr lang="ru-RU" sz="1200" b="1" dirty="0" smtClean="0"/>
              <a:t>время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Перемещает вперед </a:t>
            </a:r>
            <a:r>
              <a:rPr lang="ru-RU" sz="1200" dirty="0"/>
              <a:t>или назад в соответствии с указанным количеством сантиметров, дюймов, секунд, градусов или оборотов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/>
              <a:t>Расстояние в сантиметрах или дюймах зависит от того, какую конструкцию </a:t>
            </a:r>
            <a:r>
              <a:rPr lang="ru-RU" sz="1200" dirty="0" smtClean="0"/>
              <a:t>вы используете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2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r>
              <a:rPr lang="en" sz="1200" dirty="0">
                <a:solidFill>
                  <a:schemeClr val="dk1"/>
                </a:solidFill>
              </a:rPr>
              <a:t>	</a:t>
            </a: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Перемещение с рулевым управлением в течении заданного </a:t>
            </a:r>
            <a:r>
              <a:rPr lang="ru-RU" sz="1200" b="1" dirty="0" smtClean="0"/>
              <a:t>времени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/>
              <a:t>Перемещает </a:t>
            </a:r>
            <a:r>
              <a:rPr lang="ru-RU" sz="1200" dirty="0" smtClean="0"/>
              <a:t>вперед, назад</a:t>
            </a:r>
            <a:r>
              <a:rPr lang="en" sz="1200" dirty="0" smtClean="0">
                <a:solidFill>
                  <a:schemeClr val="dk1"/>
                </a:solidFill>
              </a:rPr>
              <a:t>, </a:t>
            </a:r>
            <a:r>
              <a:rPr lang="ru-RU" sz="1200" dirty="0" smtClean="0">
                <a:solidFill>
                  <a:schemeClr val="dk1"/>
                </a:solidFill>
              </a:rPr>
              <a:t>влево или вправо </a:t>
            </a:r>
            <a:r>
              <a:rPr lang="ru-RU" sz="1200" dirty="0"/>
              <a:t>с указанным количеством сантиметров, дюймов, секунд, градусов или оборотов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 smtClean="0">
                <a:solidFill>
                  <a:schemeClr val="dk1"/>
                </a:solidFill>
              </a:rPr>
              <a:t>Влево </a:t>
            </a:r>
            <a:r>
              <a:rPr lang="en" sz="1200" dirty="0" smtClean="0">
                <a:solidFill>
                  <a:schemeClr val="dk1"/>
                </a:solidFill>
              </a:rPr>
              <a:t>(-</a:t>
            </a:r>
            <a:r>
              <a:rPr lang="en" sz="1200" dirty="0">
                <a:solidFill>
                  <a:schemeClr val="dk1"/>
                </a:solidFill>
              </a:rPr>
              <a:t>100), </a:t>
            </a:r>
            <a:r>
              <a:rPr lang="ru-RU" sz="1200" dirty="0" smtClean="0">
                <a:solidFill>
                  <a:schemeClr val="dk1"/>
                </a:solidFill>
              </a:rPr>
              <a:t>Вправо </a:t>
            </a:r>
            <a:r>
              <a:rPr lang="en" sz="1200" dirty="0" smtClean="0">
                <a:solidFill>
                  <a:schemeClr val="dk1"/>
                </a:solidFill>
              </a:rPr>
              <a:t>(100</a:t>
            </a:r>
            <a:r>
              <a:rPr lang="en" sz="1200" dirty="0">
                <a:solidFill>
                  <a:schemeClr val="dk1"/>
                </a:solidFill>
              </a:rPr>
              <a:t>), </a:t>
            </a:r>
            <a:r>
              <a:rPr lang="ru-RU" sz="1200" dirty="0" smtClean="0">
                <a:solidFill>
                  <a:schemeClr val="dk1"/>
                </a:solidFill>
              </a:rPr>
              <a:t>Прямо </a:t>
            </a:r>
            <a:r>
              <a:rPr lang="en" sz="1200" dirty="0" smtClean="0">
                <a:solidFill>
                  <a:schemeClr val="dk1"/>
                </a:solidFill>
              </a:rPr>
              <a:t>(0)</a:t>
            </a:r>
            <a:r>
              <a:rPr lang="ru-RU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2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Начать движение с рулевым </a:t>
            </a:r>
            <a:r>
              <a:rPr lang="ru-RU" sz="1200" b="1" dirty="0" smtClean="0"/>
              <a:t>управлением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Начинает перемещение вперед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>
                <a:solidFill>
                  <a:schemeClr val="dk1"/>
                </a:solidFill>
              </a:rPr>
              <a:t>Влево (-100), Вправо (100), Прямо (0).</a:t>
            </a:r>
          </a:p>
          <a:p>
            <a:pPr marL="0" lvl="0" indent="0" algn="l" rtl="0"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Остановить </a:t>
            </a:r>
            <a:r>
              <a:rPr lang="ru-RU" sz="1200" b="1" dirty="0" smtClean="0"/>
              <a:t>движение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>
                <a:solidFill>
                  <a:schemeClr val="dk1"/>
                </a:solidFill>
              </a:rPr>
              <a:t>Останавливает движение.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2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Установить скорость </a:t>
            </a:r>
            <a:r>
              <a:rPr lang="ru-RU" sz="1200" b="1" dirty="0" smtClean="0"/>
              <a:t>движения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Устанавливает максимальную скорость движения моторов </a:t>
            </a:r>
            <a:r>
              <a:rPr lang="en" sz="1200" dirty="0" smtClean="0">
                <a:solidFill>
                  <a:schemeClr val="dk1"/>
                </a:solidFill>
              </a:rPr>
              <a:t>(-</a:t>
            </a:r>
            <a:r>
              <a:rPr lang="en" sz="1200" dirty="0">
                <a:solidFill>
                  <a:schemeClr val="dk1"/>
                </a:solidFill>
              </a:rPr>
              <a:t>100 </a:t>
            </a:r>
            <a:r>
              <a:rPr lang="ru-RU" sz="1200" dirty="0" smtClean="0">
                <a:solidFill>
                  <a:schemeClr val="dk1"/>
                </a:solidFill>
              </a:rPr>
              <a:t>и </a:t>
            </a:r>
            <a:r>
              <a:rPr lang="en" sz="1200" dirty="0" smtClean="0">
                <a:solidFill>
                  <a:schemeClr val="dk1"/>
                </a:solidFill>
              </a:rPr>
              <a:t>100</a:t>
            </a:r>
            <a:r>
              <a:rPr lang="en" sz="1200" dirty="0">
                <a:solidFill>
                  <a:schemeClr val="dk1"/>
                </a:solidFill>
              </a:rPr>
              <a:t>).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lang="ru-RU" sz="1200" dirty="0" smtClean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Установить моторы для </a:t>
            </a:r>
            <a:r>
              <a:rPr lang="ru-RU" sz="1200" b="1" dirty="0" smtClean="0"/>
              <a:t>движения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Определяет какие два </a:t>
            </a:r>
            <a:r>
              <a:rPr lang="ru-RU" sz="1200" dirty="0" smtClean="0">
                <a:solidFill>
                  <a:schemeClr val="dk1"/>
                </a:solidFill>
              </a:rPr>
              <a:t>мотора </a:t>
            </a:r>
            <a:r>
              <a:rPr lang="ru-RU" sz="1200" dirty="0" smtClean="0">
                <a:solidFill>
                  <a:schemeClr val="dk1"/>
                </a:solidFill>
              </a:rPr>
              <a:t>используются </a:t>
            </a:r>
            <a:r>
              <a:rPr lang="ru-RU" sz="1200" dirty="0" smtClean="0">
                <a:solidFill>
                  <a:schemeClr val="dk1"/>
                </a:solidFill>
              </a:rPr>
              <a:t>для движения.</a:t>
            </a:r>
          </a:p>
          <a:p>
            <a:pPr marL="0" lvl="0" indent="0" algn="l" rtl="0">
              <a:buNone/>
            </a:pP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Установить обороты мотора 1 по </a:t>
            </a:r>
            <a:r>
              <a:rPr lang="ru-RU" sz="1200" b="1" dirty="0" smtClean="0"/>
              <a:t>расстоянию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>
                <a:solidFill>
                  <a:schemeClr val="dk1"/>
                </a:solidFill>
              </a:rPr>
              <a:t>Определяет одно вращение мотора в сантиметрах или дюймах.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583742" y="379714"/>
            <a:ext cx="50592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FF0000"/>
                </a:solidFill>
              </a:rPr>
              <a:t>Блоки движения синхронизируют моторы</a:t>
            </a:r>
            <a:r>
              <a:rPr lang="en" sz="1000" dirty="0" smtClean="0">
                <a:solidFill>
                  <a:srgbClr val="FF0000"/>
                </a:solidFill>
              </a:rPr>
              <a:t>. </a:t>
            </a:r>
            <a:r>
              <a:rPr lang="ru-RU" sz="1000" dirty="0" smtClean="0">
                <a:solidFill>
                  <a:srgbClr val="FF0000"/>
                </a:solidFill>
              </a:rPr>
              <a:t>Их должно быть два одного типа</a:t>
            </a:r>
            <a:r>
              <a:rPr lang="en" sz="1000" dirty="0" smtClean="0">
                <a:solidFill>
                  <a:srgbClr val="FF0000"/>
                </a:solidFill>
              </a:rPr>
              <a:t>.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195781" y="126500"/>
            <a:ext cx="55977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ДВИЖЕНИЯ</a:t>
            </a:r>
            <a:endParaRPr sz="2400" b="1" dirty="0"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08" name="Google Shape;10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6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95020" y="155874"/>
            <a:ext cx="457729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89114"/>
              </p:ext>
            </p:extLst>
          </p:nvPr>
        </p:nvGraphicFramePr>
        <p:xfrm>
          <a:off x="225557" y="880812"/>
          <a:ext cx="2848575" cy="1363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Точечный рисунок" r:id="rId5" imgW="4019048" imgH="1924319" progId="Paint.Picture">
                  <p:embed/>
                </p:oleObj>
              </mc:Choice>
              <mc:Fallback>
                <p:oleObj name="Точечный рисунок" r:id="rId5" imgW="4019048" imgH="1924319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57" y="880812"/>
                        <a:ext cx="2848575" cy="1363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6484" y="1591122"/>
            <a:ext cx="42895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63757"/>
              </p:ext>
            </p:extLst>
          </p:nvPr>
        </p:nvGraphicFramePr>
        <p:xfrm>
          <a:off x="189918" y="2628551"/>
          <a:ext cx="3049400" cy="132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Точечный рисунок" r:id="rId7" imgW="4858428" imgH="2104762" progId="Paint.Picture">
                  <p:embed/>
                </p:oleObj>
              </mc:Choice>
              <mc:Fallback>
                <p:oleObj name="Точечный рисунок" r:id="rId7" imgW="4858428" imgH="2104762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8" y="2628551"/>
                        <a:ext cx="3049400" cy="1327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977915" y="3532004"/>
            <a:ext cx="451894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188778"/>
              </p:ext>
            </p:extLst>
          </p:nvPr>
        </p:nvGraphicFramePr>
        <p:xfrm>
          <a:off x="749907" y="4197415"/>
          <a:ext cx="2146497" cy="52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Точечный рисунок" r:id="rId9" imgW="3266667" imgH="809738" progId="Paint.Picture">
                  <p:embed/>
                </p:oleObj>
              </mc:Choice>
              <mc:Fallback>
                <p:oleObj name="Точечный рисунок" r:id="rId9" imgW="3266667" imgH="80973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07" y="4197415"/>
                        <a:ext cx="2146497" cy="5272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739068" y="4105495"/>
            <a:ext cx="419600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998931"/>
              </p:ext>
            </p:extLst>
          </p:nvPr>
        </p:nvGraphicFramePr>
        <p:xfrm>
          <a:off x="921274" y="4894884"/>
          <a:ext cx="1803765" cy="570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Точечный рисунок" r:id="rId11" imgW="2647619" imgH="838095" progId="Paint.Picture">
                  <p:embed/>
                </p:oleObj>
              </mc:Choice>
              <mc:Fallback>
                <p:oleObj name="Точечный рисунок" r:id="rId11" imgW="2647619" imgH="838095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274" y="4894884"/>
                        <a:ext cx="1803765" cy="570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714618" y="4766522"/>
            <a:ext cx="426630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217038"/>
              </p:ext>
            </p:extLst>
          </p:nvPr>
        </p:nvGraphicFramePr>
        <p:xfrm>
          <a:off x="368223" y="5676736"/>
          <a:ext cx="2775503" cy="603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Точечный рисунок" r:id="rId13" imgW="4114286" imgH="895238" progId="Paint.Picture">
                  <p:embed/>
                </p:oleObj>
              </mc:Choice>
              <mc:Fallback>
                <p:oleObj name="Точечный рисунок" r:id="rId13" imgW="4114286" imgH="895238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23" y="5676736"/>
                        <a:ext cx="2775503" cy="603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972670" y="5512404"/>
            <a:ext cx="481770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402901"/>
              </p:ext>
            </p:extLst>
          </p:nvPr>
        </p:nvGraphicFramePr>
        <p:xfrm>
          <a:off x="154863" y="6719726"/>
          <a:ext cx="3057905" cy="58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Точечный рисунок" r:id="rId15" imgW="4352381" imgH="828791" progId="Paint.Picture">
                  <p:embed/>
                </p:oleObj>
              </mc:Choice>
              <mc:Fallback>
                <p:oleObj name="Точечный рисунок" r:id="rId15" imgW="4352381" imgH="828791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63" y="6719726"/>
                        <a:ext cx="3057905" cy="588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720790" y="7133575"/>
            <a:ext cx="373555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49287"/>
              </p:ext>
            </p:extLst>
          </p:nvPr>
        </p:nvGraphicFramePr>
        <p:xfrm>
          <a:off x="189918" y="7633097"/>
          <a:ext cx="3040325" cy="73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Точечный рисунок" r:id="rId17" imgW="5582429" imgH="1362265" progId="Paint.Picture">
                  <p:embed/>
                </p:oleObj>
              </mc:Choice>
              <mc:Fallback>
                <p:oleObj name="Точечный рисунок" r:id="rId17" imgW="5582429" imgH="1362265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18" y="7633097"/>
                        <a:ext cx="3040325" cy="736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ЕЩЕ БЛОКИ ДВИЖЕНИЯ</a:t>
            </a:r>
            <a:endParaRPr sz="2400" b="1"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3542375" y="739000"/>
            <a:ext cx="3251100" cy="7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>
              <a:lnSpc>
                <a:spcPts val="1200"/>
              </a:lnSpc>
            </a:pPr>
            <a:r>
              <a:rPr lang="ru-RU" sz="1200" b="1" dirty="0"/>
              <a:t>Движение на </a:t>
            </a:r>
            <a:r>
              <a:rPr lang="ru-RU" sz="1200" b="1" dirty="0" smtClean="0"/>
              <a:t>определенное </a:t>
            </a:r>
            <a:r>
              <a:rPr lang="ru-RU" sz="1200" b="1" dirty="0"/>
              <a:t>время с определенной </a:t>
            </a:r>
            <a:r>
              <a:rPr lang="ru-RU" sz="1200" b="1" dirty="0" smtClean="0"/>
              <a:t>скоростью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Движение на </a:t>
            </a:r>
            <a:r>
              <a:rPr lang="ru-RU" sz="1200" dirty="0"/>
              <a:t>указанное количество сантиметров, дюймов, секунд, градусов или оборотов с </a:t>
            </a:r>
            <a:r>
              <a:rPr lang="ru-RU" sz="1200" dirty="0" smtClean="0"/>
              <a:t>заданной скоростью </a:t>
            </a:r>
            <a:r>
              <a:rPr lang="ru-RU" sz="1200" dirty="0"/>
              <a:t>для каждого мотора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>
              <a:lnSpc>
                <a:spcPts val="1200"/>
              </a:lnSpc>
            </a:pPr>
            <a:r>
              <a:rPr lang="ru-RU" sz="1200" b="1" dirty="0"/>
              <a:t>Начать движение с определённой </a:t>
            </a:r>
            <a:r>
              <a:rPr lang="ru-RU" sz="1200" b="1" dirty="0" smtClean="0"/>
              <a:t>скоростью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Запускает бессрочное </a:t>
            </a:r>
            <a:r>
              <a:rPr lang="ru-RU" sz="1200" dirty="0"/>
              <a:t>движение </a:t>
            </a:r>
            <a:r>
              <a:rPr lang="ru-RU" sz="1200" dirty="0" smtClean="0"/>
              <a:t>со </a:t>
            </a:r>
            <a:r>
              <a:rPr lang="ru-RU" sz="1200" dirty="0"/>
              <a:t>скоростью, установленной для каждого мотора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solidFill>
                <a:schemeClr val="dk1"/>
              </a:solidFill>
            </a:endParaRPr>
          </a:p>
          <a:p>
            <a:pPr>
              <a:lnSpc>
                <a:spcPts val="1200"/>
              </a:lnSpc>
            </a:pPr>
            <a:r>
              <a:rPr lang="ru-RU" sz="1200" b="1" dirty="0"/>
              <a:t>Движение на определенное время с определённой скоростью с рулевым </a:t>
            </a:r>
            <a:r>
              <a:rPr lang="ru-RU" sz="1200" b="1" dirty="0" smtClean="0"/>
              <a:t>управлением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Движение на </a:t>
            </a:r>
            <a:r>
              <a:rPr lang="ru-RU" sz="1200" dirty="0"/>
              <a:t>указанное количество сантиметров, дюймов, секунд, градусов или оборотов с определенной скоростью для каждого мотора с рулевым управлением влево (-100), вправо (100) или прямо (0</a:t>
            </a:r>
            <a:r>
              <a:rPr lang="ru-RU" sz="1200" dirty="0" smtClean="0"/>
              <a:t>).</a:t>
            </a:r>
          </a:p>
          <a:p>
            <a:pPr>
              <a:lnSpc>
                <a:spcPts val="1200"/>
              </a:lnSpc>
            </a:pPr>
            <a:endParaRPr sz="800" b="1" dirty="0">
              <a:solidFill>
                <a:schemeClr val="dk1"/>
              </a:solidFill>
            </a:endParaRPr>
          </a:p>
          <a:p>
            <a:pPr>
              <a:lnSpc>
                <a:spcPts val="1200"/>
              </a:lnSpc>
            </a:pPr>
            <a:r>
              <a:rPr lang="ru-RU" sz="1200" b="1" dirty="0"/>
              <a:t>Начать движение с рулевым управлением с определенной </a:t>
            </a:r>
            <a:r>
              <a:rPr lang="ru-RU" sz="1200" b="1" dirty="0" smtClean="0"/>
              <a:t>скоростью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Движение </a:t>
            </a:r>
            <a:r>
              <a:rPr lang="ru-RU" sz="1200" dirty="0"/>
              <a:t>с заданной скоростью для каждого мотора с рулевым управлением влево (-100), вправо (100) или прямо (0</a:t>
            </a:r>
            <a:r>
              <a:rPr lang="ru-RU" sz="1200" dirty="0" smtClean="0"/>
              <a:t>). </a:t>
            </a:r>
          </a:p>
          <a:p>
            <a:pPr>
              <a:lnSpc>
                <a:spcPts val="1200"/>
              </a:lnSpc>
            </a:pPr>
            <a:endParaRPr sz="800" b="1" dirty="0">
              <a:solidFill>
                <a:schemeClr val="dk1"/>
              </a:solidFill>
            </a:endParaRPr>
          </a:p>
          <a:p>
            <a:pPr>
              <a:lnSpc>
                <a:spcPts val="1200"/>
              </a:lnSpc>
            </a:pPr>
            <a:r>
              <a:rPr lang="ru-RU" sz="1200" b="1" dirty="0"/>
              <a:t>Начать движение с определённой </a:t>
            </a:r>
            <a:r>
              <a:rPr lang="ru-RU" sz="1200" b="1" dirty="0" smtClean="0"/>
              <a:t>мощностью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Запускает бессрочное </a:t>
            </a:r>
            <a:r>
              <a:rPr lang="ru-RU" sz="1200" dirty="0"/>
              <a:t>движение </a:t>
            </a:r>
            <a:r>
              <a:rPr lang="ru-RU" sz="1200" dirty="0" smtClean="0"/>
              <a:t>с </a:t>
            </a:r>
            <a:r>
              <a:rPr lang="ru-RU" sz="1200" dirty="0"/>
              <a:t>мощностью, установленной для каждого </a:t>
            </a:r>
            <a:r>
              <a:rPr lang="ru-RU" sz="1200" dirty="0" smtClean="0"/>
              <a:t>мотора.</a:t>
            </a:r>
          </a:p>
          <a:p>
            <a:pPr>
              <a:lnSpc>
                <a:spcPts val="1200"/>
              </a:lnSpc>
            </a:pPr>
            <a:endParaRPr sz="800" dirty="0">
              <a:solidFill>
                <a:schemeClr val="dk1"/>
              </a:solidFill>
            </a:endParaRPr>
          </a:p>
          <a:p>
            <a:pPr>
              <a:lnSpc>
                <a:spcPts val="1200"/>
              </a:lnSpc>
            </a:pPr>
            <a:r>
              <a:rPr lang="ru-RU" sz="1200" b="1" dirty="0"/>
              <a:t>Начать движение с рулевым управлением с определенной </a:t>
            </a:r>
            <a:r>
              <a:rPr lang="ru-RU" sz="1200" b="1" dirty="0" smtClean="0"/>
              <a:t>мощностью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Движение  </a:t>
            </a:r>
            <a:r>
              <a:rPr lang="ru-RU" sz="1200" dirty="0"/>
              <a:t>с заданной мощностью для каждого мотора с рулевым управлением влево (-100), вправо (100) или прямо (0</a:t>
            </a:r>
            <a:r>
              <a:rPr lang="ru-RU" sz="1200" dirty="0" smtClean="0"/>
              <a:t>).</a:t>
            </a:r>
          </a:p>
          <a:p>
            <a:pPr>
              <a:lnSpc>
                <a:spcPts val="1200"/>
              </a:lnSpc>
            </a:pPr>
            <a:endParaRPr sz="800" b="1" dirty="0">
              <a:solidFill>
                <a:schemeClr val="dk1"/>
              </a:solidFill>
            </a:endParaRPr>
          </a:p>
          <a:p>
            <a:pPr>
              <a:lnSpc>
                <a:spcPts val="1200"/>
              </a:lnSpc>
            </a:pPr>
            <a:r>
              <a:rPr lang="ru-RU" sz="1200" b="1" dirty="0"/>
              <a:t>Торможение моторов для </a:t>
            </a:r>
            <a:r>
              <a:rPr lang="ru-RU" sz="1200" b="1" dirty="0" smtClean="0"/>
              <a:t>остановки</a:t>
            </a:r>
            <a:r>
              <a:rPr lang="ru-RU" sz="1200" dirty="0" smtClean="0"/>
              <a:t>: </a:t>
            </a:r>
            <a:r>
              <a:rPr lang="ru-RU" sz="1200" dirty="0"/>
              <a:t>Определяет метод остановки мотора</a:t>
            </a:r>
            <a:r>
              <a:rPr lang="ru-RU" sz="1200" dirty="0">
                <a:solidFill>
                  <a:schemeClr val="dk1"/>
                </a:solidFill>
              </a:rPr>
              <a:t>. </a:t>
            </a:r>
            <a:r>
              <a:rPr lang="ru-RU" sz="1200" i="1" dirty="0"/>
              <a:t>Торможение</a:t>
            </a:r>
            <a:r>
              <a:rPr lang="ru-RU" sz="1200" dirty="0"/>
              <a:t> (мощность мотора используется для торможения). </a:t>
            </a:r>
            <a:r>
              <a:rPr lang="ru-RU" sz="1200" i="1" dirty="0"/>
              <a:t>Зафиксированное положение (</a:t>
            </a:r>
            <a:r>
              <a:rPr lang="ru-RU" sz="1200" dirty="0"/>
              <a:t>используется мощность для торможения и фиксации мотора). </a:t>
            </a:r>
            <a:r>
              <a:rPr lang="ru-RU" sz="1200" i="1" dirty="0"/>
              <a:t>Свободное вращение (</a:t>
            </a:r>
            <a:r>
              <a:rPr lang="ru-RU" sz="1200" dirty="0"/>
              <a:t>для остановки прекращается подача мощности). </a:t>
            </a:r>
            <a:endParaRPr lang="ru-RU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>
              <a:lnSpc>
                <a:spcPts val="1200"/>
              </a:lnSpc>
            </a:pPr>
            <a:r>
              <a:rPr lang="ru-RU" sz="1200" b="1" dirty="0"/>
              <a:t>Движение было прервано</a:t>
            </a:r>
            <a:r>
              <a:rPr lang="en" sz="1200" b="1" dirty="0" smtClean="0">
                <a:solidFill>
                  <a:schemeClr val="dk1"/>
                </a:solidFill>
              </a:rPr>
              <a:t>? </a:t>
            </a:r>
            <a:r>
              <a:rPr lang="ru-RU" sz="1200" dirty="0" smtClean="0"/>
              <a:t>Возвращает </a:t>
            </a:r>
            <a:r>
              <a:rPr lang="ru-RU" sz="1200" dirty="0"/>
              <a:t>значение «истина», если движение было прервано или произошла пробуксовка. </a:t>
            </a: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781175" y="405089"/>
            <a:ext cx="3990975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lvl="0"/>
            <a:r>
              <a:rPr lang="ru-RU" sz="1000" dirty="0"/>
              <a:t>Вы должны будете добавить эти блоки, используя Расширения.</a:t>
            </a: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26" name="Google Shape;12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7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27594" y="-46647"/>
            <a:ext cx="380710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19681"/>
              </p:ext>
            </p:extLst>
          </p:nvPr>
        </p:nvGraphicFramePr>
        <p:xfrm>
          <a:off x="369700" y="800900"/>
          <a:ext cx="2917147" cy="118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Точечный рисунок" r:id="rId5" imgW="5009524" imgH="2029108" progId="Paint.Picture">
                  <p:embed/>
                </p:oleObj>
              </mc:Choice>
              <mc:Fallback>
                <p:oleObj name="Точечный рисунок" r:id="rId5" imgW="5009524" imgH="202910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00" y="800900"/>
                        <a:ext cx="2917147" cy="1181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6592" y="1707782"/>
            <a:ext cx="44525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42385"/>
              </p:ext>
            </p:extLst>
          </p:nvPr>
        </p:nvGraphicFramePr>
        <p:xfrm>
          <a:off x="581433" y="1996949"/>
          <a:ext cx="2493680" cy="46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Точечный рисунок" r:id="rId7" imgW="4105848" imgH="771429" progId="Paint.Picture">
                  <p:embed/>
                </p:oleObj>
              </mc:Choice>
              <mc:Fallback>
                <p:oleObj name="Точечный рисунок" r:id="rId7" imgW="4105848" imgH="771429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33" y="1996949"/>
                        <a:ext cx="2493680" cy="4697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58789" y="1895672"/>
            <a:ext cx="367882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696871"/>
              </p:ext>
            </p:extLst>
          </p:nvPr>
        </p:nvGraphicFramePr>
        <p:xfrm>
          <a:off x="237603" y="2489052"/>
          <a:ext cx="3031552" cy="1099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Точечный рисунок" r:id="rId9" imgW="5552381" imgH="2010056" progId="Paint.Picture">
                  <p:embed/>
                </p:oleObj>
              </mc:Choice>
              <mc:Fallback>
                <p:oleObj name="Точечный рисунок" r:id="rId9" imgW="5552381" imgH="20100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3" y="2489052"/>
                        <a:ext cx="3031552" cy="10990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85402" y="3853211"/>
            <a:ext cx="467713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19424"/>
              </p:ext>
            </p:extLst>
          </p:nvPr>
        </p:nvGraphicFramePr>
        <p:xfrm>
          <a:off x="310887" y="3877114"/>
          <a:ext cx="2975960" cy="45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" name="Точечный рисунок" r:id="rId11" imgW="4486901" imgH="695238" progId="Paint.Picture">
                  <p:embed/>
                </p:oleObj>
              </mc:Choice>
              <mc:Fallback>
                <p:oleObj name="Точечный рисунок" r:id="rId11" imgW="4486901" imgH="695238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87" y="3877114"/>
                        <a:ext cx="2975960" cy="453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88364" y="4691866"/>
            <a:ext cx="48495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214878"/>
              </p:ext>
            </p:extLst>
          </p:nvPr>
        </p:nvGraphicFramePr>
        <p:xfrm>
          <a:off x="420350" y="4930352"/>
          <a:ext cx="2742266" cy="48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" name="Точечный рисунок" r:id="rId13" imgW="4086795" imgH="724001" progId="Paint.Picture">
                  <p:embed/>
                </p:oleObj>
              </mc:Choice>
              <mc:Fallback>
                <p:oleObj name="Точечный рисунок" r:id="rId13" imgW="4086795" imgH="724001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50" y="4930352"/>
                        <a:ext cx="2742266" cy="4858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281947" y="5487550"/>
            <a:ext cx="43480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236996"/>
              </p:ext>
            </p:extLst>
          </p:nvPr>
        </p:nvGraphicFramePr>
        <p:xfrm>
          <a:off x="446278" y="5743248"/>
          <a:ext cx="2862466" cy="42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4" name="Точечный рисунок" r:id="rId15" imgW="4514286" imgH="676369" progId="Paint.Picture">
                  <p:embed/>
                </p:oleObj>
              </mc:Choice>
              <mc:Fallback>
                <p:oleObj name="Точечный рисунок" r:id="rId15" imgW="4514286" imgH="67636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78" y="5743248"/>
                        <a:ext cx="2862466" cy="428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816113" y="5877383"/>
            <a:ext cx="40935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12242"/>
              </p:ext>
            </p:extLst>
          </p:nvPr>
        </p:nvGraphicFramePr>
        <p:xfrm>
          <a:off x="135870" y="6762215"/>
          <a:ext cx="3235017" cy="94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5" name="Точечный рисунок" r:id="rId17" imgW="5409524" imgH="1571844" progId="Paint.Picture">
                  <p:embed/>
                </p:oleObj>
              </mc:Choice>
              <mc:Fallback>
                <p:oleObj name="Точечный рисунок" r:id="rId17" imgW="5409524" imgH="1571844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70" y="6762215"/>
                        <a:ext cx="3235017" cy="943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523990" y="7983399"/>
            <a:ext cx="564905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88141"/>
              </p:ext>
            </p:extLst>
          </p:nvPr>
        </p:nvGraphicFramePr>
        <p:xfrm>
          <a:off x="834558" y="8222500"/>
          <a:ext cx="2328058" cy="49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Точечный рисунок" r:id="rId19" imgW="2962689" imgH="647619" progId="Paint.Picture">
                  <p:embed/>
                </p:oleObj>
              </mc:Choice>
              <mc:Fallback>
                <p:oleObj name="Точечный рисунок" r:id="rId19" imgW="2962689" imgH="64761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58" y="8222500"/>
                        <a:ext cx="2328058" cy="499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СВЕТОВЫЕ БЛОКИ</a:t>
            </a:r>
            <a:endParaRPr sz="2400" b="1"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2621475" y="739000"/>
            <a:ext cx="41721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Включить световую матрицу 5х5 на заданное время (в секундах</a:t>
            </a:r>
            <a:r>
              <a:rPr lang="ru-RU" sz="1200" b="1" dirty="0" smtClean="0"/>
              <a:t>)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>
                <a:solidFill>
                  <a:schemeClr val="dk1"/>
                </a:solidFill>
              </a:rPr>
              <a:t>П</a:t>
            </a:r>
            <a:r>
              <a:rPr lang="ru-RU" sz="1200" dirty="0" smtClean="0"/>
              <a:t>озволяет </a:t>
            </a:r>
            <a:r>
              <a:rPr lang="ru-RU" sz="1200" dirty="0"/>
              <a:t>создать шаблон и включить его на световой матрице 5х5 на определенное </a:t>
            </a:r>
            <a:r>
              <a:rPr lang="ru-RU" sz="1200" dirty="0" smtClean="0"/>
              <a:t>время. Яркость пикселей регулируется с помощью ползунка.</a:t>
            </a:r>
            <a:endParaRPr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1200" b="1" dirty="0"/>
              <a:t>Установить яркость </a:t>
            </a:r>
            <a:r>
              <a:rPr lang="ru-RU" sz="1200" b="1" dirty="0" smtClean="0"/>
              <a:t>пикселей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Устанавливает </a:t>
            </a:r>
            <a:r>
              <a:rPr lang="ru-RU" sz="1200" dirty="0"/>
              <a:t>яркость световой матрицы 5х5 для следующего за ним </a:t>
            </a:r>
            <a:r>
              <a:rPr lang="ru-RU" sz="1200" dirty="0" smtClean="0"/>
              <a:t>блока. По </a:t>
            </a:r>
            <a:r>
              <a:rPr lang="ru-RU" sz="1200" dirty="0"/>
              <a:t>умолчанию </a:t>
            </a:r>
            <a:r>
              <a:rPr lang="ru-RU" sz="1200" dirty="0" smtClean="0"/>
              <a:t>100</a:t>
            </a:r>
            <a:r>
              <a:rPr lang="ru-RU" sz="1200" dirty="0"/>
              <a:t>%.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Задать </a:t>
            </a:r>
            <a:r>
              <a:rPr lang="ru-RU" sz="1200" b="1" dirty="0" smtClean="0"/>
              <a:t>пиксель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Позволяет </a:t>
            </a:r>
            <a:r>
              <a:rPr lang="ru-RU" sz="1200" dirty="0"/>
              <a:t>задать яркость отдельных пикселей на световой матрице 5х5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Настройка ориентации (вертикальная</a:t>
            </a:r>
            <a:r>
              <a:rPr lang="ru-RU" sz="1200" b="1" dirty="0" smtClean="0"/>
              <a:t>)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Настраивает ориентацию </a:t>
            </a:r>
            <a:r>
              <a:rPr lang="ru-RU" sz="1200" dirty="0"/>
              <a:t>контента, отображаемого на световой матрице 5х5. Ориентация может быть </a:t>
            </a:r>
            <a:r>
              <a:rPr lang="ru-RU" sz="1200" i="1" dirty="0"/>
              <a:t>вертикальной</a:t>
            </a:r>
            <a:r>
              <a:rPr lang="ru-RU" sz="1200" dirty="0"/>
              <a:t>, </a:t>
            </a:r>
            <a:r>
              <a:rPr lang="ru-RU" sz="1200" i="1" dirty="0"/>
              <a:t>«вверх ногами»</a:t>
            </a:r>
            <a:r>
              <a:rPr lang="ru-RU" sz="1200" dirty="0"/>
              <a:t>, </a:t>
            </a:r>
            <a:r>
              <a:rPr lang="ru-RU" sz="1200" i="1" dirty="0"/>
              <a:t>влево</a:t>
            </a:r>
            <a:r>
              <a:rPr lang="ru-RU" sz="1200" dirty="0"/>
              <a:t> или </a:t>
            </a:r>
            <a:r>
              <a:rPr lang="ru-RU" sz="1200" i="1" dirty="0"/>
              <a:t>вправо</a:t>
            </a:r>
            <a:r>
              <a:rPr lang="ru-RU" sz="1200" dirty="0"/>
              <a:t>. </a:t>
            </a:r>
            <a:r>
              <a:rPr lang="ru-RU" sz="1200" dirty="0" smtClean="0"/>
              <a:t>По умолчанию </a:t>
            </a:r>
            <a:r>
              <a:rPr lang="ru-RU" sz="1200" i="1" dirty="0"/>
              <a:t>вертикальная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lvl="0"/>
            <a:r>
              <a:rPr lang="ru-RU" sz="1200" b="1" dirty="0"/>
              <a:t>Ориентация вращения (по часовой стрелке)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Вращает </a:t>
            </a:r>
            <a:r>
              <a:rPr lang="ru-RU" sz="1200" dirty="0"/>
              <a:t>контент, отображаемый на световой матрице 5х5 по часовой стрелке или против часовой стрелке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40" name="Google Shape;14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8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2770" y="2928074"/>
            <a:ext cx="358232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56970"/>
              </p:ext>
            </p:extLst>
          </p:nvPr>
        </p:nvGraphicFramePr>
        <p:xfrm>
          <a:off x="123075" y="3889817"/>
          <a:ext cx="2447925" cy="115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Точечный рисунок" r:id="rId5" imgW="4686954" imgH="2209524" progId="Paint.Picture">
                  <p:embed/>
                </p:oleObj>
              </mc:Choice>
              <mc:Fallback>
                <p:oleObj name="Точечный рисунок" r:id="rId5" imgW="4686954" imgH="2209524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75" y="3889817"/>
                        <a:ext cx="2447925" cy="11543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23842" y="5100573"/>
            <a:ext cx="35822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160529"/>
              </p:ext>
            </p:extLst>
          </p:nvPr>
        </p:nvGraphicFramePr>
        <p:xfrm>
          <a:off x="156896" y="5678184"/>
          <a:ext cx="2337905" cy="998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Точечный рисунок" r:id="rId7" imgW="4105848" imgH="1752381" progId="Paint.Picture">
                  <p:embed/>
                </p:oleObj>
              </mc:Choice>
              <mc:Fallback>
                <p:oleObj name="Точечный рисунок" r:id="rId7" imgW="4105848" imgH="17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96" y="5678184"/>
                        <a:ext cx="2337905" cy="998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296691"/>
              </p:ext>
            </p:extLst>
          </p:nvPr>
        </p:nvGraphicFramePr>
        <p:xfrm>
          <a:off x="199276" y="2948182"/>
          <a:ext cx="2391574" cy="659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Точечный рисунок" r:id="rId9" imgW="3858164" imgH="1076475" progId="Paint.Picture">
                  <p:embed/>
                </p:oleObj>
              </mc:Choice>
              <mc:Fallback>
                <p:oleObj name="Точечный рисунок" r:id="rId9" imgW="3858164" imgH="107647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76" y="2948182"/>
                        <a:ext cx="2391574" cy="659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276" y="785650"/>
            <a:ext cx="2295525" cy="20859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813" y="7503320"/>
            <a:ext cx="2070988" cy="932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СВЕТОВЫЕ БЛОКИ</a:t>
            </a:r>
            <a:endParaRPr sz="2400" b="1" dirty="0"/>
          </a:p>
        </p:txBody>
      </p:sp>
      <p:sp>
        <p:nvSpPr>
          <p:cNvPr id="147" name="Google Shape;147;p19"/>
          <p:cNvSpPr txBox="1"/>
          <p:nvPr/>
        </p:nvSpPr>
        <p:spPr>
          <a:xfrm>
            <a:off x="2621475" y="739000"/>
            <a:ext cx="41721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Настроить подсветку центральной </a:t>
            </a:r>
            <a:r>
              <a:rPr lang="ru-RU" sz="1200" b="1" dirty="0" smtClean="0"/>
              <a:t>кнопки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Позволяет задать </a:t>
            </a:r>
            <a:r>
              <a:rPr lang="ru-RU" sz="1200" dirty="0"/>
              <a:t>цвет центральной </a:t>
            </a:r>
            <a:r>
              <a:rPr lang="ru-RU" sz="1200" dirty="0" smtClean="0"/>
              <a:t>кнопки.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Подсветка датчика </a:t>
            </a:r>
            <a:r>
              <a:rPr lang="ru-RU" sz="1200" b="1" dirty="0" smtClean="0"/>
              <a:t>расстояния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Включает и </a:t>
            </a:r>
            <a:r>
              <a:rPr lang="ru-RU" sz="1200" dirty="0"/>
              <a:t>отключает подсветку датчика </a:t>
            </a:r>
            <a:r>
              <a:rPr lang="ru-RU" sz="1200" dirty="0" smtClean="0"/>
              <a:t>расстояния.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Записать на матрице </a:t>
            </a:r>
            <a:r>
              <a:rPr lang="ru-RU" sz="1200" b="1" dirty="0" smtClean="0"/>
              <a:t>5х5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Отображает </a:t>
            </a:r>
            <a:r>
              <a:rPr lang="ru-RU" sz="1200" dirty="0"/>
              <a:t>текстовую строку на световой матрице 5х5 по одной букве за </a:t>
            </a:r>
            <a:r>
              <a:rPr lang="ru-RU" sz="1200" dirty="0" smtClean="0"/>
              <a:t>раз.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Отключить </a:t>
            </a:r>
            <a:r>
              <a:rPr lang="ru-RU" sz="1200" b="1" dirty="0" smtClean="0"/>
              <a:t>пиксели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Отключает все </a:t>
            </a:r>
            <a:r>
              <a:rPr lang="ru-RU" sz="1200" dirty="0"/>
              <a:t>световые элементы на световой матрице </a:t>
            </a:r>
            <a:r>
              <a:rPr lang="ru-RU" sz="1200" dirty="0" smtClean="0"/>
              <a:t>5х5.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Включить световую матрицу </a:t>
            </a:r>
            <a:r>
              <a:rPr lang="ru-RU" sz="1200" b="1" dirty="0" smtClean="0"/>
              <a:t>5х5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>
                <a:solidFill>
                  <a:schemeClr val="dk1"/>
                </a:solidFill>
              </a:rPr>
              <a:t>П</a:t>
            </a:r>
            <a:r>
              <a:rPr lang="ru-RU" sz="1200" dirty="0"/>
              <a:t>озволяет создать шаблон и включить его на световой матрице </a:t>
            </a:r>
            <a:r>
              <a:rPr lang="ru-RU" sz="1200" dirty="0" smtClean="0"/>
              <a:t>5х5</a:t>
            </a:r>
            <a:r>
              <a:rPr lang="en" sz="1200" dirty="0" smtClean="0">
                <a:solidFill>
                  <a:schemeClr val="dk1"/>
                </a:solidFill>
              </a:rPr>
              <a:t>. </a:t>
            </a:r>
            <a:r>
              <a:rPr lang="ru-RU" sz="1200" dirty="0"/>
              <a:t>Шаблон будет подсвечиваться до тех пор, пока вы не назначите световой матрице другое действие или пока программа не будет </a:t>
            </a:r>
            <a:r>
              <a:rPr lang="ru-RU" sz="1200" dirty="0" smtClean="0"/>
              <a:t>остановлена.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grpSp>
        <p:nvGrpSpPr>
          <p:cNvPr id="153" name="Google Shape;153;p19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54" name="Google Shape;15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44707" y="-320911"/>
            <a:ext cx="311996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376821"/>
              </p:ext>
            </p:extLst>
          </p:nvPr>
        </p:nvGraphicFramePr>
        <p:xfrm>
          <a:off x="76200" y="881952"/>
          <a:ext cx="2554872" cy="14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Точечный рисунок" r:id="rId5" imgW="4723810" imgH="2619048" progId="Paint.Picture">
                  <p:embed/>
                </p:oleObj>
              </mc:Choice>
              <mc:Fallback>
                <p:oleObj name="Точечный рисунок" r:id="rId5" imgW="4723810" imgH="261904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881952"/>
                        <a:ext cx="2554872" cy="1416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97907" y="2067160"/>
            <a:ext cx="390961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55956"/>
              </p:ext>
            </p:extLst>
          </p:nvPr>
        </p:nvGraphicFramePr>
        <p:xfrm>
          <a:off x="243125" y="2705976"/>
          <a:ext cx="2378350" cy="847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Точечный рисунок" r:id="rId7" imgW="4172532" imgH="1486107" progId="Paint.Picture">
                  <p:embed/>
                </p:oleObj>
              </mc:Choice>
              <mc:Fallback>
                <p:oleObj name="Точечный рисунок" r:id="rId7" imgW="4172532" imgH="148610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25" y="2705976"/>
                        <a:ext cx="2378350" cy="847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81029"/>
              </p:ext>
            </p:extLst>
          </p:nvPr>
        </p:nvGraphicFramePr>
        <p:xfrm>
          <a:off x="554508" y="4547739"/>
          <a:ext cx="1671788" cy="699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Точечный рисунок" r:id="rId9" imgW="2467319" imgH="1028844" progId="Paint.Picture">
                  <p:embed/>
                </p:oleObj>
              </mc:Choice>
              <mc:Fallback>
                <p:oleObj name="Точечный рисунок" r:id="rId9" imgW="2467319" imgH="102884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08" y="4547739"/>
                        <a:ext cx="1671788" cy="699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7236"/>
              </p:ext>
            </p:extLst>
          </p:nvPr>
        </p:nvGraphicFramePr>
        <p:xfrm>
          <a:off x="599015" y="5649272"/>
          <a:ext cx="1754468" cy="71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Точечный рисунок" r:id="rId11" imgW="2561905" imgH="1057423" progId="Paint.Picture">
                  <p:embed/>
                </p:oleObj>
              </mc:Choice>
              <mc:Fallback>
                <p:oleObj name="Точечный рисунок" r:id="rId11" imgW="2561905" imgH="1057423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15" y="5649272"/>
                        <a:ext cx="1754468" cy="714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82335" y="6886865"/>
            <a:ext cx="464451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551444"/>
              </p:ext>
            </p:extLst>
          </p:nvPr>
        </p:nvGraphicFramePr>
        <p:xfrm>
          <a:off x="606707" y="6841640"/>
          <a:ext cx="1664283" cy="63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Точечный рисунок" r:id="rId13" imgW="2457143" imgH="933580" progId="Paint.Picture">
                  <p:embed/>
                </p:oleObj>
              </mc:Choice>
              <mc:Fallback>
                <p:oleObj name="Точечный рисунок" r:id="rId13" imgW="2457143" imgH="933580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07" y="6841640"/>
                        <a:ext cx="1664283" cy="632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ЗВУКОВ</a:t>
            </a:r>
            <a:endParaRPr sz="2400" b="1" dirty="0"/>
          </a:p>
        </p:txBody>
      </p:sp>
      <p:sp>
        <p:nvSpPr>
          <p:cNvPr id="161" name="Google Shape;161;p20"/>
          <p:cNvSpPr txBox="1"/>
          <p:nvPr/>
        </p:nvSpPr>
        <p:spPr>
          <a:xfrm>
            <a:off x="2990050" y="739000"/>
            <a:ext cx="3803400" cy="7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r>
              <a:rPr lang="ru-RU" sz="1200" b="1" dirty="0"/>
              <a:t>Воспроизводить звук до </a:t>
            </a:r>
            <a:r>
              <a:rPr lang="ru-RU" sz="1200" b="1" dirty="0" smtClean="0"/>
              <a:t>завершения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>
                <a:solidFill>
                  <a:schemeClr val="dk1"/>
                </a:solidFill>
              </a:rPr>
              <a:t>В</a:t>
            </a:r>
            <a:r>
              <a:rPr lang="ru-RU" sz="1200" dirty="0" smtClean="0"/>
              <a:t>оспроизводит </a:t>
            </a:r>
            <a:r>
              <a:rPr lang="ru-RU" sz="1200" dirty="0"/>
              <a:t>определенный звук на </a:t>
            </a:r>
            <a:r>
              <a:rPr lang="ru-RU" sz="1200" dirty="0" smtClean="0"/>
              <a:t>устройстве</a:t>
            </a:r>
            <a:r>
              <a:rPr lang="ru-RU" sz="1200" dirty="0"/>
              <a:t>, при этом выполнение подпрограммы приостанавливается до завершения воспроизведения звука</a:t>
            </a:r>
            <a:r>
              <a:rPr lang="ru-RU" sz="1200" dirty="0" smtClean="0"/>
              <a:t>. </a:t>
            </a:r>
            <a:r>
              <a:rPr lang="ru-RU" sz="1200" dirty="0"/>
              <a:t>Для того чтобы добавить звуки в проект, нажмите на кнопку «Добавить звук».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Воспроизводить звуковой сигнал в течение определенного времени (в секундах</a:t>
            </a:r>
            <a:r>
              <a:rPr lang="ru-RU" sz="1200" b="1" dirty="0" smtClean="0"/>
              <a:t>)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звуковой сигнал в течение указанного количества секунд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Включить </a:t>
            </a:r>
            <a:r>
              <a:rPr lang="ru-RU" sz="1200" b="1" dirty="0" smtClean="0"/>
              <a:t>звук: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определенный звук на </a:t>
            </a:r>
            <a:r>
              <a:rPr lang="ru-RU" sz="1200" dirty="0" smtClean="0"/>
              <a:t>устройстве </a:t>
            </a:r>
            <a:r>
              <a:rPr lang="ru-RU" sz="1200" dirty="0"/>
              <a:t>и одновременно выполняет следующий блок текущей подпрограммы. Для того чтобы добавить звуки в проект, нажмите на кнопку «Добавить звук</a:t>
            </a:r>
            <a:r>
              <a:rPr lang="ru-RU" sz="1200" dirty="0" smtClean="0"/>
              <a:t>».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Включить звуковой </a:t>
            </a:r>
            <a:r>
              <a:rPr lang="ru-RU" sz="1200" b="1" dirty="0" smtClean="0"/>
              <a:t>сигнал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Воспроизводит </a:t>
            </a:r>
            <a:r>
              <a:rPr lang="ru-RU" sz="1200" dirty="0"/>
              <a:t>звуковой </a:t>
            </a:r>
            <a:r>
              <a:rPr lang="ru-RU" sz="1200" dirty="0" smtClean="0"/>
              <a:t>сигнал, до </a:t>
            </a:r>
            <a:r>
              <a:rPr lang="ru-RU" sz="1200" dirty="0"/>
              <a:t>тех пор, пока какой-либо элемент программы его не остановит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Остановить воспроизведении всех </a:t>
            </a:r>
            <a:r>
              <a:rPr lang="ru-RU" sz="1200" b="1" dirty="0" smtClean="0"/>
              <a:t>звуков</a:t>
            </a:r>
            <a:r>
              <a:rPr lang="en" sz="1200" b="1" dirty="0" smtClean="0">
                <a:solidFill>
                  <a:schemeClr val="dk1"/>
                </a:solidFill>
              </a:rPr>
              <a:t>:</a:t>
            </a:r>
            <a:r>
              <a:rPr lang="en" sz="1200" dirty="0" smtClean="0">
                <a:solidFill>
                  <a:schemeClr val="dk1"/>
                </a:solidFill>
              </a:rPr>
              <a:t> </a:t>
            </a:r>
            <a:r>
              <a:rPr lang="ru-RU" sz="1200" dirty="0" smtClean="0"/>
              <a:t>Останавливает </a:t>
            </a:r>
            <a:r>
              <a:rPr lang="ru-RU" sz="1200" dirty="0"/>
              <a:t>воспроизведение всех текущих </a:t>
            </a:r>
            <a:r>
              <a:rPr lang="ru-RU" sz="1200" dirty="0" smtClean="0"/>
              <a:t>звуков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r>
              <a:rPr lang="ru-RU" sz="1200" b="1" dirty="0"/>
              <a:t>Изменить звуковой </a:t>
            </a:r>
            <a:r>
              <a:rPr lang="ru-RU" sz="1200" b="1" dirty="0" smtClean="0"/>
              <a:t>эффект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Позволяет </a:t>
            </a:r>
            <a:r>
              <a:rPr lang="ru-RU" sz="1200" dirty="0"/>
              <a:t>изменить высоту тона или звучание звукового </a:t>
            </a:r>
            <a:r>
              <a:rPr lang="ru-RU" sz="1200" dirty="0" smtClean="0"/>
              <a:t>эффекта. </a:t>
            </a:r>
            <a:r>
              <a:rPr lang="ru-RU" sz="1200" dirty="0"/>
              <a:t>Эффект панорамирования: какой динамик </a:t>
            </a:r>
            <a:r>
              <a:rPr lang="ru-RU" sz="1200" dirty="0" smtClean="0"/>
              <a:t>звучит. </a:t>
            </a:r>
            <a:r>
              <a:rPr lang="ru-RU" sz="1200" dirty="0"/>
              <a:t>Левый динамик (-100), </a:t>
            </a:r>
            <a:r>
              <a:rPr lang="ru-RU" sz="1200" dirty="0" smtClean="0"/>
              <a:t>нормально </a:t>
            </a:r>
            <a:r>
              <a:rPr lang="ru-RU" sz="1200" dirty="0"/>
              <a:t>(0) и правый динамик (100</a:t>
            </a:r>
            <a:r>
              <a:rPr lang="ru-RU" sz="1200" dirty="0" smtClean="0"/>
              <a:t>).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lang="ru-RU" sz="1200" b="1" dirty="0" smtClean="0"/>
          </a:p>
          <a:p>
            <a:pPr>
              <a:buClr>
                <a:schemeClr val="dk1"/>
              </a:buClr>
              <a:buSzPts val="1100"/>
            </a:pPr>
            <a:r>
              <a:rPr lang="ru-RU" sz="1200" b="1" dirty="0" smtClean="0"/>
              <a:t>Установить </a:t>
            </a:r>
            <a:r>
              <a:rPr lang="ru-RU" sz="1200" b="1" dirty="0"/>
              <a:t>звуковой </a:t>
            </a:r>
            <a:r>
              <a:rPr lang="ru-RU" sz="1200" b="1" dirty="0" smtClean="0"/>
              <a:t>эффект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Позволяет </a:t>
            </a:r>
            <a:r>
              <a:rPr lang="ru-RU" sz="1200" dirty="0"/>
              <a:t>установить высоту тона или звучание звукового эффекта</a:t>
            </a:r>
            <a:r>
              <a:rPr lang="en" sz="1200" dirty="0" smtClean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196700" y="400550"/>
            <a:ext cx="5537475" cy="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lvl="0"/>
            <a:r>
              <a:rPr lang="ru-RU" sz="800" dirty="0">
                <a:solidFill>
                  <a:srgbClr val="FF0000"/>
                </a:solidFill>
              </a:rPr>
              <a:t>Большинство звуков (кроме звуковых сигналов) воспроизводятся на вашем устройстве, а не на </a:t>
            </a:r>
            <a:r>
              <a:rPr lang="ru-RU" sz="800" dirty="0" err="1">
                <a:solidFill>
                  <a:srgbClr val="FF0000"/>
                </a:solidFill>
              </a:rPr>
              <a:t>Хабе</a:t>
            </a:r>
            <a:r>
              <a:rPr lang="en" sz="800" dirty="0" smtClean="0">
                <a:solidFill>
                  <a:srgbClr val="FF0000"/>
                </a:solidFill>
              </a:rPr>
              <a:t>.</a:t>
            </a:r>
            <a:endParaRPr sz="800" dirty="0">
              <a:solidFill>
                <a:srgbClr val="FF0000"/>
              </a:solidFill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71" name="Google Shape;17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0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60297" y="338453"/>
            <a:ext cx="50572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51878"/>
              </p:ext>
            </p:extLst>
          </p:nvPr>
        </p:nvGraphicFramePr>
        <p:xfrm>
          <a:off x="227881" y="800700"/>
          <a:ext cx="2395168" cy="117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Точечный рисунок" r:id="rId5" imgW="3400900" imgH="1676634" progId="Paint.Picture">
                  <p:embed/>
                </p:oleObj>
              </mc:Choice>
              <mc:Fallback>
                <p:oleObj name="Точечный рисунок" r:id="rId5" imgW="3400900" imgH="167663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1" y="800700"/>
                        <a:ext cx="2395168" cy="117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54537" y="2319111"/>
            <a:ext cx="373618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65492"/>
              </p:ext>
            </p:extLst>
          </p:nvPr>
        </p:nvGraphicFramePr>
        <p:xfrm>
          <a:off x="180071" y="2250808"/>
          <a:ext cx="2490787" cy="5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Точечный рисунок" r:id="rId7" imgW="4571429" imgH="990738" progId="Paint.Picture">
                  <p:embed/>
                </p:oleObj>
              </mc:Choice>
              <mc:Fallback>
                <p:oleObj name="Точечный рисунок" r:id="rId7" imgW="4571429" imgH="990738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71" y="2250808"/>
                        <a:ext cx="2490787" cy="539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794201" y="2740100"/>
            <a:ext cx="437347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870015"/>
              </p:ext>
            </p:extLst>
          </p:nvPr>
        </p:nvGraphicFramePr>
        <p:xfrm>
          <a:off x="379167" y="3354330"/>
          <a:ext cx="2028804" cy="108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Точечный рисунок" r:id="rId9" imgW="3180952" imgH="1704762" progId="Paint.Picture">
                  <p:embed/>
                </p:oleObj>
              </mc:Choice>
              <mc:Fallback>
                <p:oleObj name="Точечный рисунок" r:id="rId9" imgW="3180952" imgH="1704762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67" y="3354330"/>
                        <a:ext cx="2028804" cy="1081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545783" y="4287711"/>
            <a:ext cx="425739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065872"/>
              </p:ext>
            </p:extLst>
          </p:nvPr>
        </p:nvGraphicFramePr>
        <p:xfrm>
          <a:off x="274375" y="4612787"/>
          <a:ext cx="2176000" cy="532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Точечный рисунок" r:id="rId11" imgW="3495238" imgH="847843" progId="Paint.Picture">
                  <p:embed/>
                </p:oleObj>
              </mc:Choice>
              <mc:Fallback>
                <p:oleObj name="Точечный рисунок" r:id="rId11" imgW="3495238" imgH="847843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75" y="4612787"/>
                        <a:ext cx="2176000" cy="532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226905" y="5246965"/>
            <a:ext cx="459174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195781"/>
              </p:ext>
            </p:extLst>
          </p:nvPr>
        </p:nvGraphicFramePr>
        <p:xfrm>
          <a:off x="185057" y="5542837"/>
          <a:ext cx="2480817" cy="599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Точечный рисунок" r:id="rId13" imgW="3704762" imgH="905001" progId="Paint.Picture">
                  <p:embed/>
                </p:oleObj>
              </mc:Choice>
              <mc:Fallback>
                <p:oleObj name="Точечный рисунок" r:id="rId13" imgW="3704762" imgH="905001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7" y="5542837"/>
                        <a:ext cx="2480817" cy="5994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61566"/>
              </p:ext>
            </p:extLst>
          </p:nvPr>
        </p:nvGraphicFramePr>
        <p:xfrm>
          <a:off x="254625" y="6638030"/>
          <a:ext cx="2305017" cy="76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Точечный рисунок" r:id="rId15" imgW="3914286" imgH="1295238" progId="Paint.Picture">
                  <p:embed/>
                </p:oleObj>
              </mc:Choice>
              <mc:Fallback>
                <p:oleObj name="Точечный рисунок" r:id="rId15" imgW="3914286" imgH="1295238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25" y="6638030"/>
                        <a:ext cx="2305017" cy="764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67885"/>
              </p:ext>
            </p:extLst>
          </p:nvPr>
        </p:nvGraphicFramePr>
        <p:xfrm>
          <a:off x="179710" y="8131893"/>
          <a:ext cx="2624137" cy="860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Точечный рисунок" r:id="rId17" imgW="4067743" imgH="1333333" progId="Paint.Picture">
                  <p:embed/>
                </p:oleObj>
              </mc:Choice>
              <mc:Fallback>
                <p:oleObj name="Точечный рисунок" r:id="rId17" imgW="4067743" imgH="1333333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10" y="8131893"/>
                        <a:ext cx="2624137" cy="860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/>
        </p:nvSpPr>
        <p:spPr>
          <a:xfrm>
            <a:off x="1168992" y="126500"/>
            <a:ext cx="5624400" cy="335100"/>
          </a:xfrm>
          <a:prstGeom prst="rect">
            <a:avLst/>
          </a:prstGeom>
          <a:solidFill>
            <a:srgbClr val="FFE040"/>
          </a:solidFill>
          <a:ln>
            <a:noFill/>
          </a:ln>
        </p:spPr>
        <p:txBody>
          <a:bodyPr spcFirstLastPara="1" wrap="square" lIns="86175" tIns="86175" rIns="86175" bIns="861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/>
              <a:t>БЛОКИ ЗВУКОВ</a:t>
            </a:r>
            <a:endParaRPr sz="2400" b="1" dirty="0"/>
          </a:p>
        </p:txBody>
      </p:sp>
      <p:sp>
        <p:nvSpPr>
          <p:cNvPr id="178" name="Google Shape;178;p21"/>
          <p:cNvSpPr txBox="1"/>
          <p:nvPr/>
        </p:nvSpPr>
        <p:spPr>
          <a:xfrm>
            <a:off x="3228050" y="739000"/>
            <a:ext cx="3565500" cy="6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1200" b="1" dirty="0"/>
              <a:t>Убрать звуковые </a:t>
            </a:r>
            <a:r>
              <a:rPr lang="ru-RU" sz="1200" b="1" dirty="0" smtClean="0"/>
              <a:t>эффекты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Убирает </a:t>
            </a:r>
            <a:r>
              <a:rPr lang="ru-RU" sz="1200" dirty="0"/>
              <a:t>все звуковые </a:t>
            </a:r>
            <a:r>
              <a:rPr lang="ru-RU" sz="1200" dirty="0" smtClean="0"/>
              <a:t>эффекты.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/>
              <a:t>Изменить </a:t>
            </a:r>
            <a:r>
              <a:rPr lang="ru-RU" sz="1200" b="1" dirty="0" smtClean="0"/>
              <a:t>громкость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Изменяет </a:t>
            </a:r>
            <a:r>
              <a:rPr lang="ru-RU" sz="1200" dirty="0"/>
              <a:t>громкость воспроизведения в данный момент звука на определённое значение от текущей громкости воспроизведения. По умолчанию громкость </a:t>
            </a:r>
            <a:r>
              <a:rPr lang="ru-RU" sz="1200" dirty="0" smtClean="0"/>
              <a:t>100</a:t>
            </a:r>
            <a:r>
              <a:rPr lang="ru-RU" sz="1200" dirty="0"/>
              <a:t>%.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ru-RU" sz="1200" b="1" dirty="0"/>
              <a:t>Задать </a:t>
            </a:r>
            <a:r>
              <a:rPr lang="ru-RU" sz="1200" b="1" dirty="0" smtClean="0"/>
              <a:t>громкость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Задает </a:t>
            </a:r>
            <a:r>
              <a:rPr lang="ru-RU" sz="1200" dirty="0"/>
              <a:t>громкость звука. По умолчанию громкость </a:t>
            </a:r>
            <a:r>
              <a:rPr lang="ru-RU" sz="1200" dirty="0" smtClean="0"/>
              <a:t>100</a:t>
            </a:r>
            <a:r>
              <a:rPr lang="ru-RU" sz="1200" dirty="0"/>
              <a:t>%.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  <a:p>
            <a:r>
              <a:rPr lang="ru-RU" sz="1200" b="1" dirty="0" smtClean="0"/>
              <a:t>Громкость</a:t>
            </a:r>
            <a:r>
              <a:rPr lang="en" sz="1200" b="1" dirty="0" smtClean="0">
                <a:solidFill>
                  <a:schemeClr val="dk1"/>
                </a:solidFill>
              </a:rPr>
              <a:t>: </a:t>
            </a:r>
            <a:r>
              <a:rPr lang="ru-RU" sz="1200" dirty="0" smtClean="0"/>
              <a:t>Показывает </a:t>
            </a:r>
            <a:r>
              <a:rPr lang="ru-RU" sz="1200" dirty="0"/>
              <a:t>текущую громкость </a:t>
            </a:r>
            <a:r>
              <a:rPr lang="ru-RU" sz="1200" dirty="0" smtClean="0"/>
              <a:t>звука.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76200" y="79787"/>
            <a:ext cx="1120500" cy="721113"/>
            <a:chOff x="76200" y="79787"/>
            <a:chExt cx="1120500" cy="721113"/>
          </a:xfrm>
        </p:grpSpPr>
        <p:pic>
          <p:nvPicPr>
            <p:cNvPr id="184" name="Google Shape;18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9700" y="79787"/>
              <a:ext cx="423467" cy="416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1"/>
            <p:cNvSpPr txBox="1"/>
            <p:nvPr/>
          </p:nvSpPr>
          <p:spPr>
            <a:xfrm>
              <a:off x="76200" y="465800"/>
              <a:ext cx="1120500" cy="33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86175" rIns="86175" bIns="861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primelessons.org</a:t>
              </a:r>
              <a:endParaRPr sz="900"/>
            </a:p>
          </p:txBody>
        </p:sp>
      </p:grp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30635" y="1035301"/>
            <a:ext cx="582152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01697"/>
              </p:ext>
            </p:extLst>
          </p:nvPr>
        </p:nvGraphicFramePr>
        <p:xfrm>
          <a:off x="559805" y="1147585"/>
          <a:ext cx="2053704" cy="63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Точечный рисунок" r:id="rId5" imgW="2429214" imgH="733333" progId="Paint.Picture">
                  <p:embed/>
                </p:oleObj>
              </mc:Choice>
              <mc:Fallback>
                <p:oleObj name="Точечный рисунок" r:id="rId5" imgW="2429214" imgH="73333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05" y="1147585"/>
                        <a:ext cx="2053704" cy="630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4335" y="1974141"/>
            <a:ext cx="569891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224785"/>
              </p:ext>
            </p:extLst>
          </p:nvPr>
        </p:nvGraphicFramePr>
        <p:xfrm>
          <a:off x="489225" y="2102927"/>
          <a:ext cx="2232075" cy="63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Точечный рисунок" r:id="rId7" imgW="2676899" imgH="752381" progId="Paint.Picture">
                  <p:embed/>
                </p:oleObj>
              </mc:Choice>
              <mc:Fallback>
                <p:oleObj name="Точечный рисунок" r:id="rId7" imgW="2676899" imgH="7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25" y="2102927"/>
                        <a:ext cx="2232075" cy="633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88233" y="2993955"/>
            <a:ext cx="529616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246143"/>
              </p:ext>
            </p:extLst>
          </p:nvPr>
        </p:nvGraphicFramePr>
        <p:xfrm>
          <a:off x="559805" y="3163153"/>
          <a:ext cx="2147887" cy="57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Точечный рисунок" r:id="rId9" imgW="2781688" imgH="743054" progId="Paint.Picture">
                  <p:embed/>
                </p:oleObj>
              </mc:Choice>
              <mc:Fallback>
                <p:oleObj name="Точечный рисунок" r:id="rId9" imgW="2781688" imgH="743054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05" y="3163153"/>
                        <a:ext cx="2147887" cy="5737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38176" y="3994621"/>
            <a:ext cx="6322219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84022"/>
              </p:ext>
            </p:extLst>
          </p:nvPr>
        </p:nvGraphicFramePr>
        <p:xfrm>
          <a:off x="645270" y="4043733"/>
          <a:ext cx="1685925" cy="5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Точечный рисунок" r:id="rId11" imgW="1828571" imgH="638264" progId="Paint.Picture">
                  <p:embed/>
                </p:oleObj>
              </mc:Choice>
              <mc:Fallback>
                <p:oleObj name="Точечный рисунок" r:id="rId11" imgW="1828571" imgH="63826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70" y="4043733"/>
                        <a:ext cx="1685925" cy="579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2177</Words>
  <Application>Microsoft Office PowerPoint</Application>
  <PresentationFormat>Экран (4:3)</PresentationFormat>
  <Paragraphs>394</Paragraphs>
  <Slides>17</Slides>
  <Notes>17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Simple Light</vt:lpstr>
      <vt:lpstr>Точечный рисунок</vt:lpstr>
      <vt:lpstr>Изображение Paintbrush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xupypr</cp:lastModifiedBy>
  <cp:revision>50</cp:revision>
  <dcterms:modified xsi:type="dcterms:W3CDTF">2020-12-22T21:45:23Z</dcterms:modified>
</cp:coreProperties>
</file>