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0"/>
  </p:notesMasterIdLst>
  <p:handoutMasterIdLst>
    <p:handoutMasterId r:id="rId21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27" r:id="rId16"/>
    <p:sldId id="316" r:id="rId17"/>
    <p:sldId id="319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35" d="100"/>
          <a:sy n="135" d="100"/>
        </p:scale>
        <p:origin x="9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19B2F05-44B2-F149-B8F2-0D283AF097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3879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C703BE-A8AF-4441-B60B-B277B0EBD57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0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FDED35-D76A-F241-A584-B31944FD45F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1040B83-5FE9-954F-8058-FD4BA8FBE24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5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85B05B-D42F-214B-B383-27DFC9D58DB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119B9-CF58-4A44-80BD-4DBB17B16D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0B7D1-8467-6D4F-93ED-281DD6E27CE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0EE71-5DA7-9A44-9E01-5FBE38EC689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8F305-2596-3A4A-AA51-04CF0A2454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5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59123-22FE-184F-B72F-C1CD63156A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7D337-968D-8843-A212-0CAD8574A2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1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9AE665-3020-034F-9170-128BA7C9DF3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en-US" dirty="0"/>
              <a:t>Take a new light sensor reading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Compute the “error”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error to determine contribution to steering update (proportional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integral (sum of all past errors)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integral to determine contribution to steering update (integral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derivative (difference from last error)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derivative to determine contribution to steering update (derivative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Combine P, I, and D feedback and steer robot</a:t>
            </a:r>
          </a:p>
          <a:p>
            <a:pPr marL="557213" indent="-557213">
              <a:buFont typeface="+mj-lt"/>
              <a:buAutoNum type="arabicPeriod"/>
            </a:pP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Proportional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the proportional control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2342213" y="2146409"/>
            <a:ext cx="42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distance from line = reading -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P_fix</a:t>
            </a:r>
            <a:r>
              <a:rPr lang="en-US" dirty="0"/>
              <a:t>) = Error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09974-1E6D-4255-A70E-006BD0213F6B}"/>
              </a:ext>
            </a:extLst>
          </p:cNvPr>
          <p:cNvSpPr txBox="1"/>
          <p:nvPr/>
        </p:nvSpPr>
        <p:spPr>
          <a:xfrm>
            <a:off x="1477924" y="3034975"/>
            <a:ext cx="6305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error 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Integral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en-US" dirty="0"/>
              <a:t>This section calculates the integral. It adds the current error to a variable that has the sum of all the previous errors. </a:t>
            </a:r>
          </a:p>
          <a:p>
            <a:r>
              <a:rPr lang="en-US" dirty="0"/>
              <a:t>The scaling constant is usually small since Integral can be large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= sum of all past errors = last integral + newest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I_fix</a:t>
            </a:r>
            <a:r>
              <a:rPr lang="en-US" dirty="0"/>
              <a:t>) = Integral scaled by proportional constant 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A63E5-AB12-4144-B99E-9D46017764CC}"/>
              </a:ext>
            </a:extLst>
          </p:cNvPr>
          <p:cNvSpPr txBox="1"/>
          <p:nvPr/>
        </p:nvSpPr>
        <p:spPr>
          <a:xfrm>
            <a:off x="1605516" y="3742279"/>
            <a:ext cx="6425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 = integral + error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or integral+=error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I_fix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integral 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Derivative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r>
              <a:rPr lang="en-US" sz="2100" dirty="0"/>
              <a:t>This section of code calculates the derivative. It subtracts the current error from the past error to find the change in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Derivative = rate of change of error = current error – last error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(</a:t>
            </a:r>
            <a:r>
              <a:rPr lang="en-US" dirty="0" err="1"/>
              <a:t>D_fix</a:t>
            </a:r>
            <a:r>
              <a:rPr lang="en-US" dirty="0"/>
              <a:t>) = Derivative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EF909-F0ED-45DB-A18E-BAE1F3C5880D}"/>
              </a:ext>
            </a:extLst>
          </p:cNvPr>
          <p:cNvSpPr txBox="1"/>
          <p:nvPr/>
        </p:nvSpPr>
        <p:spPr>
          <a:xfrm>
            <a:off x="2262692" y="323268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derivative = error -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error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derivative 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en-US" dirty="0"/>
              <a:t>Each of the components have already been scaled.  At this point we can simply add them together. </a:t>
            </a:r>
          </a:p>
          <a:p>
            <a:r>
              <a:rPr lang="en-US" dirty="0"/>
              <a:t>Add the three fixes for P, I, and D together.  This will compute the final correction</a:t>
            </a:r>
          </a:p>
          <a:p>
            <a:r>
              <a:rPr lang="en-US" dirty="0"/>
              <a:t>In SPIKE Prime, we use % power so that the motors will be unregulated.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1C04B-96D2-45EF-A0A0-7A3913F60344}"/>
              </a:ext>
            </a:extLst>
          </p:cNvPr>
          <p:cNvSpPr txBox="1"/>
          <p:nvPr/>
        </p:nvSpPr>
        <p:spPr>
          <a:xfrm>
            <a:off x="88409" y="3292272"/>
            <a:ext cx="9055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correction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I_fix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D_fix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+correction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-correction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/>
              <a:t>Full Code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52B2165-BDCB-4FA2-9EE8-20B04F3B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8851899" cy="5083175"/>
          </a:xfrm>
        </p:spPr>
        <p:txBody>
          <a:bodyPr>
            <a:noAutofit/>
          </a:bodyPr>
          <a:lstStyle/>
          <a:p>
            <a:r>
              <a:rPr lang="en-US" dirty="0"/>
              <a:t>This is what you get if you put all these parts together. </a:t>
            </a:r>
          </a:p>
          <a:p>
            <a:r>
              <a:rPr lang="en-US" dirty="0"/>
              <a:t>We hope you now understand how PID works a bit better.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EC55B-F937-4FC0-B66D-4A0157522F2E}"/>
              </a:ext>
            </a:extLst>
          </p:cNvPr>
          <p:cNvSpPr txBox="1"/>
          <p:nvPr/>
        </p:nvSpPr>
        <p:spPr>
          <a:xfrm>
            <a:off x="248093" y="1990097"/>
            <a:ext cx="83735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Button,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StatusLight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MotionSensor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Speaker,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 =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error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P_fix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error *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0.3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integral = integral + error </a:t>
            </a:r>
            <a:r>
              <a:rPr lang="en-US" sz="1100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or integral+=error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I_fix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integral *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0.001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derivative = error -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lastError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error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D_fix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derivative * 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correction =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P_fix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I_fix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D_fix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+correction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-correction</a:t>
            </a:r>
            <a:r>
              <a:rPr lang="en-US" sz="11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PID constants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r>
              <a:rPr lang="en-US" sz="1650" dirty="0"/>
              <a:t>The most common way to tune your PID constants is trial and error.</a:t>
            </a:r>
          </a:p>
          <a:p>
            <a:r>
              <a:rPr lang="en-US" sz="1650" dirty="0"/>
              <a:t>This can take time. Here are some tips:</a:t>
            </a:r>
          </a:p>
          <a:p>
            <a:pPr lvl="1"/>
            <a:r>
              <a:rPr lang="en-US" sz="1575" dirty="0"/>
              <a:t>Disable everything but the proportional part (set the other constants to zero). Adjust just the proportional constant until robot follows the line well.</a:t>
            </a:r>
          </a:p>
          <a:p>
            <a:pPr lvl="1"/>
            <a:r>
              <a:rPr lang="en-US" sz="1575" dirty="0"/>
              <a:t>Then, enable the integral and adjust until it provides good performance on a range of lines.</a:t>
            </a:r>
          </a:p>
          <a:p>
            <a:pPr lvl="1"/>
            <a:r>
              <a:rPr lang="en-US" sz="1575" dirty="0"/>
              <a:t>Finally, enable the derivative and adjust until you are satisfied with the line following.</a:t>
            </a:r>
          </a:p>
          <a:p>
            <a:pPr lvl="1"/>
            <a:r>
              <a:rPr lang="en-US" sz="1575" dirty="0"/>
              <a:t>When enabling each segment, here are some good numbers to start with for the constants:</a:t>
            </a:r>
          </a:p>
          <a:p>
            <a:pPr lvl="2"/>
            <a:r>
              <a:rPr lang="en-US" sz="1500" dirty="0"/>
              <a:t>P: 1.0 adjust by ±0.5 initially and ±0.1 for fine tuning</a:t>
            </a:r>
          </a:p>
          <a:p>
            <a:pPr lvl="2"/>
            <a:r>
              <a:rPr lang="en-US" sz="1500" dirty="0"/>
              <a:t>I: 0.05 adjust by ±0.01 initially and ±0.005 for fine tuning</a:t>
            </a:r>
          </a:p>
          <a:p>
            <a:pPr lvl="2"/>
            <a:r>
              <a:rPr lang="en-US" sz="1500" dirty="0"/>
              <a:t>D: 1.0 adjust by ±0.5 initially and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</p:spPr>
        <p:txBody>
          <a:bodyPr/>
          <a:lstStyle/>
          <a:p>
            <a:pPr algn="ctr"/>
            <a:r>
              <a:rPr lang="en-US"/>
              <a:t>Proportional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/>
          </a:bodyPr>
          <a:lstStyle/>
          <a:p>
            <a:r>
              <a:rPr lang="en-US" dirty="0"/>
              <a:t>Uses the “P” in PID</a:t>
            </a:r>
          </a:p>
          <a:p>
            <a:r>
              <a:rPr lang="en-US" dirty="0"/>
              <a:t>Makes proportional turns</a:t>
            </a:r>
          </a:p>
          <a:p>
            <a:r>
              <a:rPr lang="en-US" dirty="0"/>
              <a:t>Works well on both straight and curved lines</a:t>
            </a:r>
          </a:p>
          <a:p>
            <a:r>
              <a:rPr lang="en-US" dirty="0"/>
              <a:t>Good for intermediate to advanced teams </a:t>
            </a:r>
            <a:r>
              <a:rPr lang="en-US" dirty="0">
                <a:sym typeface="Wingdings"/>
              </a:rPr>
              <a:t> need to know math blocks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/>
              <a:t>PID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/>
          <a:lstStyle/>
          <a:p>
            <a:r>
              <a:rPr lang="en-US"/>
              <a:t>It is better than proportional control on a very curved line, as the robot adapts to the curviness</a:t>
            </a:r>
          </a:p>
          <a:p>
            <a:r>
              <a:rPr lang="en-US"/>
              <a:t>However, for FIRST LEGO League, which mostly has straight lines, proportional control can be sufficient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A12E4-917C-4CF3-8DFA-87171C4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9582-0713-4178-98A2-43466D8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Line followers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limitations of proportional control</a:t>
            </a:r>
          </a:p>
          <a:p>
            <a:r>
              <a:rPr lang="en-US" dirty="0"/>
              <a:t>Learn what PID means</a:t>
            </a:r>
          </a:p>
          <a:p>
            <a:r>
              <a:rPr lang="en-US" dirty="0"/>
              <a:t>Learn how to program PID and how to tune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07301"/>
            <a:ext cx="2763586" cy="432197"/>
          </a:xfrm>
        </p:spPr>
        <p:txBody>
          <a:bodyPr/>
          <a:lstStyle/>
          <a:p>
            <a:r>
              <a:rPr lang="en-US" sz="2400" dirty="0"/>
              <a:t>What would a human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Moving across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6101" y="1807301"/>
            <a:ext cx="3354843" cy="432197"/>
          </a:xfrm>
        </p:spPr>
        <p:txBody>
          <a:bodyPr/>
          <a:lstStyle/>
          <a:p>
            <a:r>
              <a:rPr lang="en-US" sz="2400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Moving across line  go straight!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8D617-977B-4159-AC8D-AC20DDB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Proportional Control Have Trouble?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941017" y="5318789"/>
            <a:ext cx="186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 READING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280FFE-2D66-7A48-B30A-1E649A1C7864}"/>
              </a:ext>
            </a:extLst>
          </p:cNvPr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3DB8B-F13E-0A41-BA2F-E17EA4CB93D4}"/>
              </a:ext>
            </a:extLst>
          </p:cNvPr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5366009" y="1219200"/>
            <a:ext cx="36291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Note: the following few slides are animated. Use PowerPoint presentation mode to view them</a:t>
            </a:r>
          </a:p>
        </p:txBody>
      </p:sp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2" grpId="5"/>
      <p:bldP spid="7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981773"/>
            <a:ext cx="2743200" cy="432197"/>
          </a:xfrm>
        </p:spPr>
        <p:txBody>
          <a:bodyPr/>
          <a:lstStyle/>
          <a:p>
            <a:r>
              <a:rPr lang="en-US" dirty="0"/>
              <a:t>What would a human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9" y="2291854"/>
            <a:ext cx="3162736" cy="22012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Turning left/on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976986"/>
            <a:ext cx="3826257" cy="432197"/>
          </a:xfrm>
        </p:spPr>
        <p:txBody>
          <a:bodyPr/>
          <a:lstStyle/>
          <a:p>
            <a:r>
              <a:rPr lang="en-US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Turning left/on line  go straight!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42C0-5520-4533-851C-6842D62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Proportional Control?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Has past steering fixes helped reduce error?</a:t>
            </a:r>
          </a:p>
        </p:txBody>
      </p:sp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50" y="2187778"/>
            <a:ext cx="3296899" cy="3225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readings are: 75, 65, 55  what do you think the next reading will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if the readings were 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information did you use to guess?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Derivative  the rate at which a value is changing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4" y="2029539"/>
            <a:ext cx="4059631" cy="45777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the correction is working well, what does error readings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-6, +4 -3….  i.e. bouncing around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steering is not working, what does error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+5, +6, +5… i.e. always on one side of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can we detect this easily?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Hint: look at the sum of all past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is an ideal value for this sum? What does it mean if the sum is large?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Integral  the “sum” of values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4840F0-F40E-EB41-8DD7-728109B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31EA-FCF2-4342-9B86-3F2CBC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 and Derivatives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Have past steering fixes helped reduce error?</a:t>
            </a:r>
          </a:p>
        </p:txBody>
      </p:sp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PID?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</a:t>
            </a:r>
            <a:r>
              <a:rPr lang="en-US" dirty="0"/>
              <a:t>roportional [Error] </a:t>
            </a:r>
            <a:r>
              <a:rPr lang="en-US" dirty="0">
                <a:sym typeface="Wingdings" pitchFamily="2" charset="2"/>
              </a:rPr>
              <a:t> How bad is the situation now?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dirty="0"/>
              <a:t>ntegral </a:t>
            </a:r>
            <a:r>
              <a:rPr lang="en-US" dirty="0">
                <a:sym typeface="Wingdings" pitchFamily="2" charset="2"/>
              </a:rPr>
              <a:t> Have my past fixes helped fix things?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D</a:t>
            </a:r>
            <a:r>
              <a:rPr lang="en-US" dirty="0"/>
              <a:t>erivative </a:t>
            </a:r>
            <a:r>
              <a:rPr lang="en-US" dirty="0">
                <a:sym typeface="Wingdings" pitchFamily="2" charset="2"/>
              </a:rPr>
              <a:t> How is the situation changing? </a:t>
            </a:r>
          </a:p>
          <a:p>
            <a:r>
              <a:rPr lang="en-US" dirty="0">
                <a:sym typeface="Wingdings" pitchFamily="2" charset="2"/>
              </a:rPr>
              <a:t>PID control  combine the error, integral and derivative values to decide how to steer the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en-US" dirty="0"/>
              <a:t>Solid line represents what you have seen, dotted line is the future</a:t>
            </a:r>
          </a:p>
          <a:p>
            <a:r>
              <a:rPr lang="en-US" dirty="0"/>
              <a:t>At time 20, you see light reading = 40 and error = -10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Subtract </a:t>
            </a:r>
            <a:br>
              <a:rPr lang="en-US" sz="1350" dirty="0"/>
            </a:br>
            <a:r>
              <a:rPr lang="en-US" sz="1350" dirty="0"/>
              <a:t>target 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en-US" dirty="0"/>
              <a:t>Looks at past history of line follower</a:t>
            </a:r>
          </a:p>
          <a:p>
            <a:r>
              <a:rPr lang="en-US" dirty="0"/>
              <a:t>Sum of past error</a:t>
            </a:r>
          </a:p>
          <a:p>
            <a:r>
              <a:rPr lang="en-US" dirty="0">
                <a:sym typeface="Wingdings" pitchFamily="2" charset="2"/>
              </a:rPr>
              <a:t>Like area under the curve in graph (integral)</a:t>
            </a:r>
          </a:p>
          <a:p>
            <a:pPr lvl="1"/>
            <a:r>
              <a:rPr lang="en-US" dirty="0">
                <a:sym typeface="Wingdings" pitchFamily="2" charset="2"/>
              </a:rPr>
              <a:t>Green = positive area</a:t>
            </a:r>
          </a:p>
          <a:p>
            <a:pPr lvl="1"/>
            <a:r>
              <a:rPr lang="en-US" dirty="0">
                <a:sym typeface="Wingdings" pitchFamily="2" charset="2"/>
              </a:rPr>
              <a:t>Red = negative 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en-US" dirty="0"/>
              <a:t>How quickly is position changing?</a:t>
            </a:r>
          </a:p>
          <a:p>
            <a:pPr lvl="1"/>
            <a:r>
              <a:rPr lang="en-US" dirty="0"/>
              <a:t>Predicts where the robot will be in the immediate future</a:t>
            </a:r>
          </a:p>
          <a:p>
            <a:pPr lvl="1"/>
            <a:r>
              <a:rPr lang="en-US" dirty="0"/>
              <a:t>Same as how fast is error changing</a:t>
            </a:r>
          </a:p>
          <a:p>
            <a:r>
              <a:rPr lang="en-US" dirty="0"/>
              <a:t>Can be measured using tangent line to measurements </a:t>
            </a:r>
            <a:r>
              <a:rPr lang="en-US" dirty="0">
                <a:sym typeface="Wingdings" pitchFamily="2" charset="2"/>
              </a:rPr>
              <a:t> derivative</a:t>
            </a:r>
          </a:p>
          <a:p>
            <a:pPr lvl="1"/>
            <a:r>
              <a:rPr lang="en-US" dirty="0">
                <a:sym typeface="Wingdings" pitchFamily="2" charset="2"/>
              </a:rPr>
              <a:t>Approximated using two nearby points on graph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1388</TotalTime>
  <Words>1817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PID Line FOLLOWER</vt:lpstr>
      <vt:lpstr>Lesson Objectives</vt:lpstr>
      <vt:lpstr>When does Proportional Control Have Trouble?</vt:lpstr>
      <vt:lpstr>How can we fix Proportional Control?</vt:lpstr>
      <vt:lpstr>Integrals and Derivatives</vt:lpstr>
      <vt:lpstr>What is PID?   </vt:lpstr>
      <vt:lpstr>Error</vt:lpstr>
      <vt:lpstr>Integral</vt:lpstr>
      <vt:lpstr>Derivative</vt:lpstr>
      <vt:lpstr>Pseudocode</vt:lpstr>
      <vt:lpstr>Code - Proportional</vt:lpstr>
      <vt:lpstr>Code - Integral</vt:lpstr>
      <vt:lpstr>Code - Derivative</vt:lpstr>
      <vt:lpstr>Putting it all Together</vt:lpstr>
      <vt:lpstr>Full Code</vt:lpstr>
      <vt:lpstr>Key Step: Tuning The PID constants</vt:lpstr>
      <vt:lpstr>Evaluating Line followers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143</cp:revision>
  <dcterms:created xsi:type="dcterms:W3CDTF">2016-07-04T02:35:12Z</dcterms:created>
  <dcterms:modified xsi:type="dcterms:W3CDTF">2021-08-14T19:49:19Z</dcterms:modified>
</cp:coreProperties>
</file>