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302" r:id="rId3"/>
    <p:sldId id="306" r:id="rId4"/>
    <p:sldId id="290" r:id="rId5"/>
    <p:sldId id="291" r:id="rId6"/>
    <p:sldId id="292" r:id="rId7"/>
    <p:sldId id="307" r:id="rId8"/>
    <p:sldId id="296" r:id="rId9"/>
    <p:sldId id="300" r:id="rId10"/>
    <p:sldId id="297" r:id="rId11"/>
    <p:sldId id="298" r:id="rId12"/>
    <p:sldId id="299" r:id="rId13"/>
    <p:sldId id="311" r:id="rId14"/>
    <p:sldId id="310" r:id="rId15"/>
    <p:sldId id="309" r:id="rId16"/>
    <p:sldId id="258" r:id="rId17"/>
    <p:sldId id="293" r:id="rId18"/>
    <p:sldId id="294" r:id="rId19"/>
    <p:sldId id="287" r:id="rId20"/>
    <p:sldId id="303" r:id="rId21"/>
    <p:sldId id="304" r:id="rId22"/>
    <p:sldId id="308" r:id="rId23"/>
    <p:sldId id="305" r:id="rId24"/>
    <p:sldId id="301" r:id="rId25"/>
  </p:sldIdLst>
  <p:sldSz cx="9144000" cy="5143500" type="screen16x9"/>
  <p:notesSz cx="6858000" cy="9144000"/>
  <p:embeddedFontLst>
    <p:embeddedFont>
      <p:font typeface="Barlow Light" panose="020B0604020202020204" charset="0"/>
      <p:regular r:id="rId27"/>
      <p:bold r:id="rId28"/>
      <p:italic r:id="rId29"/>
      <p:boldItalic r:id="rId30"/>
    </p:embeddedFont>
    <p:embeddedFont>
      <p:font typeface="Barlow SemiBol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EBA1D9-6BEB-45D5-A10A-77A63B48A42B}">
  <a:tblStyle styleId="{6BEBA1D9-6BEB-45D5-A10A-77A63B48A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306" y="96"/>
      </p:cViewPr>
      <p:guideLst/>
    </p:cSldViewPr>
  </p:slideViewPr>
  <p:outlineViewPr>
    <p:cViewPr>
      <p:scale>
        <a:sx n="33" d="100"/>
        <a:sy n="33" d="100"/>
      </p:scale>
      <p:origin x="0" y="-10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15805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48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0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013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59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347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35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50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1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80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23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Display?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5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Display?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89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33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>
            <a:off x="322375" y="664300"/>
            <a:ext cx="81819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7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327" name="Google Shape;327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7"/>
          <p:cNvSpPr/>
          <p:nvPr/>
        </p:nvSpPr>
        <p:spPr>
          <a:xfrm>
            <a:off x="198400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7"/>
          <p:cNvSpPr/>
          <p:nvPr/>
        </p:nvSpPr>
        <p:spPr>
          <a:xfrm>
            <a:off x="361981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7"/>
          <p:cNvSpPr/>
          <p:nvPr/>
        </p:nvSpPr>
        <p:spPr>
          <a:xfrm>
            <a:off x="510064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7"/>
          <p:cNvSpPr/>
          <p:nvPr/>
        </p:nvSpPr>
        <p:spPr>
          <a:xfrm>
            <a:off x="198400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"/>
          <p:cNvSpPr/>
          <p:nvPr/>
        </p:nvSpPr>
        <p:spPr>
          <a:xfrm>
            <a:off x="361981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7"/>
          <p:cNvSpPr/>
          <p:nvPr/>
        </p:nvSpPr>
        <p:spPr>
          <a:xfrm>
            <a:off x="510064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7"/>
          <p:cNvSpPr/>
          <p:nvPr/>
        </p:nvSpPr>
        <p:spPr>
          <a:xfrm>
            <a:off x="198400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7"/>
          <p:cNvSpPr/>
          <p:nvPr/>
        </p:nvSpPr>
        <p:spPr>
          <a:xfrm>
            <a:off x="361981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7"/>
          <p:cNvSpPr/>
          <p:nvPr/>
        </p:nvSpPr>
        <p:spPr>
          <a:xfrm>
            <a:off x="510064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7"/>
          <p:cNvSpPr/>
          <p:nvPr/>
        </p:nvSpPr>
        <p:spPr>
          <a:xfrm>
            <a:off x="198400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7"/>
          <p:cNvSpPr/>
          <p:nvPr/>
        </p:nvSpPr>
        <p:spPr>
          <a:xfrm>
            <a:off x="361981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"/>
          <p:cNvSpPr/>
          <p:nvPr/>
        </p:nvSpPr>
        <p:spPr>
          <a:xfrm>
            <a:off x="510064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7"/>
          <p:cNvSpPr/>
          <p:nvPr/>
        </p:nvSpPr>
        <p:spPr>
          <a:xfrm>
            <a:off x="658147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7"/>
          <p:cNvSpPr/>
          <p:nvPr/>
        </p:nvSpPr>
        <p:spPr>
          <a:xfrm>
            <a:off x="658147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7"/>
          <p:cNvSpPr/>
          <p:nvPr/>
        </p:nvSpPr>
        <p:spPr>
          <a:xfrm>
            <a:off x="658147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7"/>
          <p:cNvSpPr/>
          <p:nvPr/>
        </p:nvSpPr>
        <p:spPr>
          <a:xfrm>
            <a:off x="658172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7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348" name="Google Shape;348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810547" y="1455438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 dirty="0"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4694785" y="1455438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43;p7">
            <a:extLst>
              <a:ext uri="{FF2B5EF4-FFF2-40B4-BE49-F238E27FC236}">
                <a16:creationId xmlns:a16="http://schemas.microsoft.com/office/drawing/2014/main" xmlns="" id="{C01B246A-2024-5D49-AC06-30913089B6B5}"/>
              </a:ext>
            </a:extLst>
          </p:cNvPr>
          <p:cNvSpPr/>
          <p:nvPr userDrawn="1"/>
        </p:nvSpPr>
        <p:spPr>
          <a:xfrm>
            <a:off x="810547" y="4488632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44;p7">
            <a:extLst>
              <a:ext uri="{FF2B5EF4-FFF2-40B4-BE49-F238E27FC236}">
                <a16:creationId xmlns:a16="http://schemas.microsoft.com/office/drawing/2014/main" xmlns="" id="{608ED338-511C-0F4B-874E-FB388EC87FC0}"/>
              </a:ext>
            </a:extLst>
          </p:cNvPr>
          <p:cNvSpPr/>
          <p:nvPr userDrawn="1"/>
        </p:nvSpPr>
        <p:spPr>
          <a:xfrm>
            <a:off x="810547" y="4690974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45;p7">
            <a:extLst>
              <a:ext uri="{FF2B5EF4-FFF2-40B4-BE49-F238E27FC236}">
                <a16:creationId xmlns:a16="http://schemas.microsoft.com/office/drawing/2014/main" xmlns="" id="{782043DC-AE87-814E-9844-E0F017B28471}"/>
              </a:ext>
            </a:extLst>
          </p:cNvPr>
          <p:cNvSpPr/>
          <p:nvPr userDrawn="1"/>
        </p:nvSpPr>
        <p:spPr>
          <a:xfrm>
            <a:off x="810547" y="489331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46;p7">
            <a:extLst>
              <a:ext uri="{FF2B5EF4-FFF2-40B4-BE49-F238E27FC236}">
                <a16:creationId xmlns:a16="http://schemas.microsoft.com/office/drawing/2014/main" xmlns="" id="{E48C8E77-7F02-E442-A353-AD0C7BB7C6C5}"/>
              </a:ext>
            </a:extLst>
          </p:cNvPr>
          <p:cNvSpPr/>
          <p:nvPr userDrawn="1"/>
        </p:nvSpPr>
        <p:spPr>
          <a:xfrm>
            <a:off x="810572" y="5095657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>
            <a:off x="322375" y="664300"/>
            <a:ext cx="81819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7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327" name="Google Shape;327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7"/>
          <p:cNvSpPr/>
          <p:nvPr/>
        </p:nvSpPr>
        <p:spPr>
          <a:xfrm>
            <a:off x="198400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7"/>
          <p:cNvSpPr/>
          <p:nvPr/>
        </p:nvSpPr>
        <p:spPr>
          <a:xfrm>
            <a:off x="361981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7"/>
          <p:cNvSpPr/>
          <p:nvPr/>
        </p:nvSpPr>
        <p:spPr>
          <a:xfrm>
            <a:off x="510064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7"/>
          <p:cNvSpPr/>
          <p:nvPr/>
        </p:nvSpPr>
        <p:spPr>
          <a:xfrm>
            <a:off x="198400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"/>
          <p:cNvSpPr/>
          <p:nvPr/>
        </p:nvSpPr>
        <p:spPr>
          <a:xfrm>
            <a:off x="361981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7"/>
          <p:cNvSpPr/>
          <p:nvPr/>
        </p:nvSpPr>
        <p:spPr>
          <a:xfrm>
            <a:off x="510064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7"/>
          <p:cNvSpPr/>
          <p:nvPr/>
        </p:nvSpPr>
        <p:spPr>
          <a:xfrm>
            <a:off x="198400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7"/>
          <p:cNvSpPr/>
          <p:nvPr/>
        </p:nvSpPr>
        <p:spPr>
          <a:xfrm>
            <a:off x="361981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7"/>
          <p:cNvSpPr/>
          <p:nvPr/>
        </p:nvSpPr>
        <p:spPr>
          <a:xfrm>
            <a:off x="510064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7"/>
          <p:cNvSpPr/>
          <p:nvPr/>
        </p:nvSpPr>
        <p:spPr>
          <a:xfrm>
            <a:off x="198400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7"/>
          <p:cNvSpPr/>
          <p:nvPr/>
        </p:nvSpPr>
        <p:spPr>
          <a:xfrm>
            <a:off x="361981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"/>
          <p:cNvSpPr/>
          <p:nvPr/>
        </p:nvSpPr>
        <p:spPr>
          <a:xfrm>
            <a:off x="510064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7"/>
          <p:cNvSpPr/>
          <p:nvPr/>
        </p:nvSpPr>
        <p:spPr>
          <a:xfrm>
            <a:off x="658147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7"/>
          <p:cNvSpPr/>
          <p:nvPr/>
        </p:nvSpPr>
        <p:spPr>
          <a:xfrm>
            <a:off x="658147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7"/>
          <p:cNvSpPr/>
          <p:nvPr/>
        </p:nvSpPr>
        <p:spPr>
          <a:xfrm>
            <a:off x="658147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7"/>
          <p:cNvSpPr/>
          <p:nvPr/>
        </p:nvSpPr>
        <p:spPr>
          <a:xfrm>
            <a:off x="658172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7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348" name="Google Shape;348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639812" y="1599700"/>
            <a:ext cx="7864434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 dirty="0"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43;p7">
            <a:extLst>
              <a:ext uri="{FF2B5EF4-FFF2-40B4-BE49-F238E27FC236}">
                <a16:creationId xmlns:a16="http://schemas.microsoft.com/office/drawing/2014/main" xmlns="" id="{C01B246A-2024-5D49-AC06-30913089B6B5}"/>
              </a:ext>
            </a:extLst>
          </p:cNvPr>
          <p:cNvSpPr/>
          <p:nvPr userDrawn="1"/>
        </p:nvSpPr>
        <p:spPr>
          <a:xfrm>
            <a:off x="810547" y="4488632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44;p7">
            <a:extLst>
              <a:ext uri="{FF2B5EF4-FFF2-40B4-BE49-F238E27FC236}">
                <a16:creationId xmlns:a16="http://schemas.microsoft.com/office/drawing/2014/main" xmlns="" id="{608ED338-511C-0F4B-874E-FB388EC87FC0}"/>
              </a:ext>
            </a:extLst>
          </p:cNvPr>
          <p:cNvSpPr/>
          <p:nvPr userDrawn="1"/>
        </p:nvSpPr>
        <p:spPr>
          <a:xfrm>
            <a:off x="810547" y="4690974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45;p7">
            <a:extLst>
              <a:ext uri="{FF2B5EF4-FFF2-40B4-BE49-F238E27FC236}">
                <a16:creationId xmlns:a16="http://schemas.microsoft.com/office/drawing/2014/main" xmlns="" id="{782043DC-AE87-814E-9844-E0F017B28471}"/>
              </a:ext>
            </a:extLst>
          </p:cNvPr>
          <p:cNvSpPr/>
          <p:nvPr userDrawn="1"/>
        </p:nvSpPr>
        <p:spPr>
          <a:xfrm>
            <a:off x="810547" y="489331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46;p7">
            <a:extLst>
              <a:ext uri="{FF2B5EF4-FFF2-40B4-BE49-F238E27FC236}">
                <a16:creationId xmlns:a16="http://schemas.microsoft.com/office/drawing/2014/main" xmlns="" id="{E48C8E77-7F02-E442-A353-AD0C7BB7C6C5}"/>
              </a:ext>
            </a:extLst>
          </p:cNvPr>
          <p:cNvSpPr/>
          <p:nvPr userDrawn="1"/>
        </p:nvSpPr>
        <p:spPr>
          <a:xfrm>
            <a:off x="810572" y="5095657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16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0" r:id="rId4"/>
  </p:sldLayoutIdLst>
  <p:transition>
    <p:fade thruBlk="1"/>
  </p:transition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rimeLessons/photos/a.475884480005878/559955338265458/?type=3&amp;eid=ARCbGLeK-4XfPdpYQ0lv96UylA3KoJtfylN9NXTlbwu7AEpIVvqIPeQIG08am71DfKbQf9bQ_Fgp_QUy&amp;__xts__%5b0%5d=68.ARBSXnqLPFj_dw1lly-uMAPxuHWvFoO6sB5d0MS0esHGbuclo-VgAH0TFFv6iFRRLDrnzXuDb9XJ_CS5Fyb2e4FbjLU1N5eNHnha9pmQwN7xfg4StUdwhtAX5f8Sotnss_F8jdSkf8taUP8B5Fxnq6MWWpV7ze46keUGMLkOtEC2WvEd94sjvTobpiwqlbD0TicinUjSJ8IjUsBbgU7E7kjPyqD1vy4N3bmirFzrmTJ40u1wNQBn7d7bvG3WywhdnaEgqrxlHzWoyMTido3o8LAKcLcRTKGFoHHP6_Caou_IDPTpvwF02eFVqs9zB5258hkPctnSDnUCZGnrmYcKAfA&amp;__tn__=EEHH-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tif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acebook.com/PrimeLessons/photos/a.475884480005878/559955338265458/?type=3&amp;eid=ARCbGLeK-4XfPdpYQ0lv96UylA3KoJtfylN9NXTlbwu7AEpIVvqIPeQIG08am71DfKbQf9bQ_Fgp_QUy&amp;__xts__%5b0%5d=68.ARBSXnqLPFj_dw1lly-uMAPxuHWvFoO6sB5d0MS0esHGbuclo-VgAH0TFFv6iFRRLDrnzXuDb9XJ_CS5Fyb2e4FbjLU1N5eNHnha9pmQwN7xfg4StUdwhtAX5f8Sotnss_F8jdSkf8taUP8B5Fxnq6MWWpV7ze46keUGMLkOtEC2WvEd94sjvTobpiwqlbD0TicinUjSJ8IjUsBbgU7E7kjPyqD1vy4N3bmirFzrmTJ40u1wNQBn7d7bvG3WywhdnaEgqrxlHzWoyMTido3o8LAKcLcRTKGFoHHP6_Caou_IDPTpvwF02eFVqs9zB5258hkPctnSDnUCZGnrmYcKAfA&amp;__tn__=EEHH-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.com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hyperlink" Target="https://www.facebook.com/groups/FLLShareandLearn/" TargetMode="External"/><Relationship Id="rId4" Type="http://schemas.openxmlformats.org/officeDocument/2006/relationships/hyperlink" Target="http://www.ev3lesson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facebook.com/PrimeLessons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primelessons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SPIKE PRIME &amp; </a:t>
            </a:r>
            <a:br>
              <a:rPr lang="en" dirty="0"/>
            </a:br>
            <a:r>
              <a:rPr lang="en" dirty="0"/>
              <a:t>FIRST LEGO LEAGUE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A72996-92F1-A843-A6FF-AF8B0B3C4B9F}"/>
              </a:ext>
            </a:extLst>
          </p:cNvPr>
          <p:cNvSpPr txBox="1"/>
          <p:nvPr/>
        </p:nvSpPr>
        <p:spPr>
          <a:xfrm>
            <a:off x="685800" y="3680848"/>
            <a:ext cx="496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Sanjay Seshan and Arvind Seshan</a:t>
            </a:r>
          </a:p>
          <a:p>
            <a:r>
              <a:rPr lang="en-US" dirty="0"/>
              <a:t>Primelessons.org, EV3Lessons.com, </a:t>
            </a:r>
            <a:r>
              <a:rPr lang="en-US" dirty="0" err="1"/>
              <a:t>FLLTutorials.com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Улучшения </a:t>
            </a:r>
            <a:r>
              <a:rPr lang="en-US" dirty="0" smtClean="0"/>
              <a:t>SPIKE </a:t>
            </a:r>
            <a:r>
              <a:rPr lang="en-US" dirty="0"/>
              <a:t>Prime </a:t>
            </a:r>
            <a:r>
              <a:rPr lang="en-US" dirty="0" smtClean="0"/>
              <a:t>(</a:t>
            </a:r>
            <a:r>
              <a:rPr lang="ru-RU" dirty="0" smtClean="0"/>
              <a:t>Железо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27801"/>
            <a:ext cx="6196899" cy="3484515"/>
          </a:xfrm>
        </p:spPr>
        <p:txBody>
          <a:bodyPr/>
          <a:lstStyle/>
          <a:p>
            <a:r>
              <a:rPr lang="ru-RU" sz="1600" b="1" dirty="0"/>
              <a:t>Размер: </a:t>
            </a:r>
            <a:r>
              <a:rPr lang="ru-RU" sz="1600" dirty="0"/>
              <a:t>Меньший форм-фактор для электронных </a:t>
            </a:r>
            <a:r>
              <a:rPr lang="ru-RU" sz="1600" dirty="0" smtClean="0"/>
              <a:t>компонентов</a:t>
            </a:r>
          </a:p>
          <a:p>
            <a:r>
              <a:rPr lang="ru-RU" sz="1600" b="1" dirty="0"/>
              <a:t>Форма: </a:t>
            </a:r>
            <a:r>
              <a:rPr lang="ru-RU" sz="1600" dirty="0"/>
              <a:t>у </a:t>
            </a:r>
            <a:r>
              <a:rPr lang="ru-RU" sz="1600" dirty="0" smtClean="0"/>
              <a:t>электрических </a:t>
            </a:r>
            <a:r>
              <a:rPr lang="ru-RU" sz="1600" dirty="0"/>
              <a:t>деталей </a:t>
            </a:r>
            <a:r>
              <a:rPr lang="ru-RU" sz="1600" dirty="0" smtClean="0"/>
              <a:t>более </a:t>
            </a:r>
            <a:r>
              <a:rPr lang="ru-RU" sz="1600" dirty="0"/>
              <a:t>прямоугольная </a:t>
            </a:r>
            <a:r>
              <a:rPr lang="ru-RU" sz="1600" dirty="0" smtClean="0"/>
              <a:t>форма, удобная сборка (легче строить)</a:t>
            </a:r>
          </a:p>
          <a:p>
            <a:r>
              <a:rPr lang="ru-RU" sz="1600" b="1" dirty="0"/>
              <a:t>Провода: </a:t>
            </a:r>
            <a:r>
              <a:rPr lang="ru-RU" sz="1600" dirty="0" smtClean="0"/>
              <a:t>более тонкие провода </a:t>
            </a:r>
            <a:r>
              <a:rPr lang="ru-RU" sz="1600" dirty="0"/>
              <a:t>легче </a:t>
            </a:r>
            <a:r>
              <a:rPr lang="ru-RU" sz="1600" dirty="0" smtClean="0"/>
              <a:t>прокладывать, есть крепления для них </a:t>
            </a:r>
          </a:p>
          <a:p>
            <a:r>
              <a:rPr lang="ru-RU" sz="1600" b="1" dirty="0"/>
              <a:t>Двигатели: </a:t>
            </a:r>
            <a:r>
              <a:rPr lang="ru-RU" sz="1600" dirty="0" smtClean="0"/>
              <a:t>со встроенным абсолютным позиционированием</a:t>
            </a:r>
          </a:p>
          <a:p>
            <a:r>
              <a:rPr lang="ru-RU" sz="1600" b="1" dirty="0"/>
              <a:t>Зарядка: </a:t>
            </a:r>
            <a:r>
              <a:rPr lang="ru-RU" sz="1600" dirty="0" smtClean="0"/>
              <a:t>через USB, так же </a:t>
            </a:r>
            <a:r>
              <a:rPr lang="ru-RU" sz="1600" dirty="0"/>
              <a:t>как порт </a:t>
            </a:r>
            <a:r>
              <a:rPr lang="ru-RU" sz="1600" dirty="0" smtClean="0"/>
              <a:t>загрузки</a:t>
            </a:r>
          </a:p>
          <a:p>
            <a:r>
              <a:rPr lang="ru-RU" sz="1600" b="1" dirty="0" smtClean="0"/>
              <a:t>Датчик Цвета: </a:t>
            </a:r>
            <a:r>
              <a:rPr lang="ru-RU" sz="1600" dirty="0"/>
              <a:t>Улучшенный </a:t>
            </a:r>
            <a:r>
              <a:rPr lang="ru-RU" sz="1600" dirty="0" smtClean="0"/>
              <a:t>датчик цвета – </a:t>
            </a:r>
            <a:r>
              <a:rPr lang="ru-RU" sz="1600" dirty="0"/>
              <a:t>больше</a:t>
            </a:r>
            <a:r>
              <a:rPr lang="ru-RU" sz="1600" dirty="0"/>
              <a:t> </a:t>
            </a:r>
            <a:r>
              <a:rPr lang="ru-RU" sz="1600" dirty="0" smtClean="0"/>
              <a:t>цветов,  больше расстояние </a:t>
            </a:r>
            <a:r>
              <a:rPr lang="ru-RU" sz="1600" dirty="0"/>
              <a:t>от </a:t>
            </a:r>
            <a:r>
              <a:rPr lang="ru-RU" sz="1600" dirty="0" smtClean="0"/>
              <a:t>поверхности для распознавания</a:t>
            </a:r>
            <a:endParaRPr lang="en-US" sz="1600" dirty="0"/>
          </a:p>
        </p:txBody>
      </p:sp>
      <p:pic>
        <p:nvPicPr>
          <p:cNvPr id="1026" name="Picture 2" descr="No photo description available.">
            <a:hlinkClick r:id="rId3"/>
            <a:extLst>
              <a:ext uri="{FF2B5EF4-FFF2-40B4-BE49-F238E27FC236}">
                <a16:creationId xmlns:a16="http://schemas.microsoft.com/office/drawing/2014/main" xmlns="" id="{590EC05A-82C4-F346-9746-B61E6AA99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505" b="13469"/>
          <a:stretch/>
        </p:blipFill>
        <p:spPr bwMode="auto">
          <a:xfrm>
            <a:off x="6576205" y="1318000"/>
            <a:ext cx="2399544" cy="16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73C48C6-1A04-8A4D-87D9-872A2FE9B18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3629" y="3723687"/>
            <a:ext cx="943464" cy="1188630"/>
          </a:xfrm>
          <a:prstGeom prst="rect">
            <a:avLst/>
          </a:prstGeom>
        </p:spPr>
      </p:pic>
      <p:pic>
        <p:nvPicPr>
          <p:cNvPr id="1028" name="Picture 4" descr="Spike | H-Didakt">
            <a:extLst>
              <a:ext uri="{FF2B5EF4-FFF2-40B4-BE49-F238E27FC236}">
                <a16:creationId xmlns:a16="http://schemas.microsoft.com/office/drawing/2014/main" xmlns="" id="{35883226-0E3B-FA45-82FB-EBEA7B428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75977" y="3349925"/>
            <a:ext cx="986484" cy="96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Компромиссы: </a:t>
            </a:r>
            <a:r>
              <a:rPr lang="ru-RU" dirty="0" smtClean="0"/>
              <a:t>Мои блоки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1" y="1427575"/>
            <a:ext cx="5587299" cy="2890200"/>
          </a:xfrm>
        </p:spPr>
        <p:txBody>
          <a:bodyPr/>
          <a:lstStyle/>
          <a:p>
            <a:r>
              <a:rPr lang="ru-RU" sz="1500" dirty="0"/>
              <a:t>Мои Блоки </a:t>
            </a:r>
            <a:r>
              <a:rPr lang="ru-RU" sz="1500" dirty="0" smtClean="0"/>
              <a:t>доступны </a:t>
            </a:r>
            <a:r>
              <a:rPr lang="ru-RU" sz="1500" dirty="0"/>
              <a:t>для использования </a:t>
            </a:r>
            <a:r>
              <a:rPr lang="ru-RU" sz="1500" dirty="0" smtClean="0"/>
              <a:t>только в том в </a:t>
            </a:r>
            <a:r>
              <a:rPr lang="ru-RU" sz="1500" dirty="0"/>
              <a:t>проекте, в котором они </a:t>
            </a:r>
            <a:r>
              <a:rPr lang="ru-RU" sz="1500" dirty="0" smtClean="0"/>
              <a:t>созданы</a:t>
            </a:r>
            <a:endParaRPr lang="en-US" sz="1500" dirty="0"/>
          </a:p>
          <a:p>
            <a:pPr lvl="1"/>
            <a:r>
              <a:rPr lang="ru-RU" sz="1500" dirty="0" smtClean="0"/>
              <a:t>Но они </a:t>
            </a:r>
            <a:r>
              <a:rPr lang="ru-RU" sz="1500" dirty="0"/>
              <a:t>могут быть скопированы и </a:t>
            </a:r>
            <a:r>
              <a:rPr lang="ru-RU" sz="1500" dirty="0" smtClean="0"/>
              <a:t>сохранены из одного </a:t>
            </a:r>
            <a:r>
              <a:rPr lang="ru-RU" sz="1500" dirty="0"/>
              <a:t>проекта </a:t>
            </a:r>
            <a:r>
              <a:rPr lang="ru-RU" sz="1500" dirty="0" smtClean="0"/>
              <a:t>в другой</a:t>
            </a:r>
            <a:endParaRPr lang="en-US" sz="1500" dirty="0"/>
          </a:p>
          <a:p>
            <a:r>
              <a:rPr lang="ru-RU" sz="1500" dirty="0" smtClean="0"/>
              <a:t>Нет вывода для Моих блоков</a:t>
            </a:r>
            <a:endParaRPr lang="en-US" sz="1500" dirty="0"/>
          </a:p>
          <a:p>
            <a:pPr lvl="1"/>
            <a:r>
              <a:rPr lang="ru-RU" sz="1500" dirty="0" smtClean="0"/>
              <a:t>Работает при использовании переменных</a:t>
            </a:r>
            <a:endParaRPr lang="en-US" sz="1500" dirty="0"/>
          </a:p>
          <a:p>
            <a:r>
              <a:rPr lang="ru-RU" sz="1500" dirty="0"/>
              <a:t>В </a:t>
            </a:r>
            <a:r>
              <a:rPr lang="ru-RU" sz="1500" dirty="0" err="1"/>
              <a:t>MicroPython</a:t>
            </a:r>
            <a:r>
              <a:rPr lang="ru-RU" sz="1500" dirty="0"/>
              <a:t> функции могут быть импортированы и иметь </a:t>
            </a:r>
            <a:r>
              <a:rPr lang="ru-RU" sz="1500" dirty="0" smtClean="0"/>
              <a:t>вывод</a:t>
            </a:r>
            <a:endParaRPr lang="en-US" sz="1500" dirty="0"/>
          </a:p>
          <a:p>
            <a:r>
              <a:rPr lang="ru-RU" sz="1500" dirty="0" smtClean="0"/>
              <a:t>Эти проблемы </a:t>
            </a:r>
            <a:r>
              <a:rPr lang="ru-RU" sz="1500" dirty="0"/>
              <a:t>характерные для </a:t>
            </a:r>
            <a:r>
              <a:rPr lang="en-US" sz="1500" dirty="0"/>
              <a:t>Scratch </a:t>
            </a:r>
            <a:r>
              <a:rPr lang="ru-RU" sz="1500" dirty="0" smtClean="0"/>
              <a:t> (</a:t>
            </a:r>
            <a:r>
              <a:rPr lang="ru-RU" sz="1500" dirty="0"/>
              <a:t>также </a:t>
            </a:r>
            <a:r>
              <a:rPr lang="ru-RU" sz="1500" dirty="0" smtClean="0"/>
              <a:t>как и для </a:t>
            </a:r>
            <a:r>
              <a:rPr lang="en-US" sz="1500" dirty="0"/>
              <a:t>EV3 Classroom</a:t>
            </a:r>
            <a:r>
              <a:rPr lang="ru-RU" sz="1500" dirty="0" smtClean="0"/>
              <a:t>)</a:t>
            </a:r>
            <a:endParaRPr lang="en-US" sz="1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C30204F-8D50-DE42-8298-49C5F500E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9076" y="1571457"/>
            <a:ext cx="2042797" cy="957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63DE85-9F36-1140-8453-46543A1A0F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2921345"/>
            <a:ext cx="2648687" cy="7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4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Компромиссы: калибровка, файлы, провода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52468"/>
            <a:ext cx="5336744" cy="3437249"/>
          </a:xfrm>
        </p:spPr>
        <p:txBody>
          <a:bodyPr>
            <a:normAutofit fontScale="92500" lnSpcReduction="10000"/>
          </a:bodyPr>
          <a:lstStyle/>
          <a:p>
            <a:r>
              <a:rPr lang="ru-RU" sz="1400" b="1" dirty="0"/>
              <a:t>Датчик расстояния: </a:t>
            </a:r>
            <a:r>
              <a:rPr lang="ru-RU" sz="1400" dirty="0"/>
              <a:t>не работает под </a:t>
            </a:r>
            <a:r>
              <a:rPr lang="ru-RU" sz="1400" dirty="0" smtClean="0"/>
              <a:t>углом </a:t>
            </a:r>
            <a:r>
              <a:rPr lang="ru-RU" sz="1400" dirty="0"/>
              <a:t>когда близко к </a:t>
            </a:r>
            <a:r>
              <a:rPr lang="ru-RU" sz="1400" dirty="0" smtClean="0"/>
              <a:t>поверхности</a:t>
            </a:r>
          </a:p>
          <a:p>
            <a:r>
              <a:rPr lang="ru-RU" sz="1400" b="1" dirty="0" smtClean="0"/>
              <a:t>Калибровка датчика цвета: </a:t>
            </a:r>
            <a:r>
              <a:rPr lang="ru-RU" sz="1400" dirty="0" smtClean="0"/>
              <a:t>не требуется</a:t>
            </a:r>
            <a:endParaRPr lang="en-US" sz="1400" dirty="0" smtClean="0"/>
          </a:p>
          <a:p>
            <a:pPr lvl="1"/>
            <a:r>
              <a:rPr lang="ru-RU" sz="1400" dirty="0"/>
              <a:t>Вы можете работать </a:t>
            </a:r>
            <a:r>
              <a:rPr lang="ru-RU" sz="1400" dirty="0" smtClean="0"/>
              <a:t>с кодом</a:t>
            </a:r>
          </a:p>
          <a:p>
            <a:pPr lvl="1"/>
            <a:r>
              <a:rPr lang="ru-RU" sz="1400" dirty="0" smtClean="0"/>
              <a:t>Датчик </a:t>
            </a:r>
            <a:r>
              <a:rPr lang="ru-RU" sz="1400" dirty="0"/>
              <a:t>хорошо </a:t>
            </a:r>
            <a:r>
              <a:rPr lang="ru-RU" sz="1400" dirty="0" smtClean="0"/>
              <a:t>работает без калибровки</a:t>
            </a:r>
            <a:endParaRPr lang="en-US" sz="1400" dirty="0"/>
          </a:p>
          <a:p>
            <a:r>
              <a:rPr lang="ru-RU" sz="1400" b="1" dirty="0"/>
              <a:t>Файлы: </a:t>
            </a:r>
            <a:r>
              <a:rPr lang="ru-RU" sz="1400" dirty="0" smtClean="0"/>
              <a:t>нет чтения/записи файла</a:t>
            </a:r>
            <a:endParaRPr lang="en-US" sz="1400" dirty="0" smtClean="0"/>
          </a:p>
          <a:p>
            <a:pPr lvl="1"/>
            <a:r>
              <a:rPr lang="ru-RU" sz="1400" dirty="0" smtClean="0"/>
              <a:t>Можно сделать в </a:t>
            </a:r>
            <a:r>
              <a:rPr lang="en-US" sz="1400" dirty="0" err="1" smtClean="0"/>
              <a:t>MicroPython</a:t>
            </a:r>
            <a:endParaRPr lang="en-US" sz="1400" dirty="0" smtClean="0"/>
          </a:p>
          <a:p>
            <a:r>
              <a:rPr lang="ru-RU" sz="1400" b="1" dirty="0" smtClean="0"/>
              <a:t>Батарея</a:t>
            </a:r>
            <a:r>
              <a:rPr lang="ru-RU" sz="1400" b="1" dirty="0"/>
              <a:t>: </a:t>
            </a:r>
            <a:r>
              <a:rPr lang="ru-RU" sz="1400" b="1" dirty="0" err="1" smtClean="0"/>
              <a:t>б</a:t>
            </a:r>
            <a:r>
              <a:rPr lang="ru-RU" sz="1400" dirty="0" err="1" smtClean="0"/>
              <a:t>Батарея</a:t>
            </a:r>
            <a:r>
              <a:rPr lang="ru-RU" sz="1400" dirty="0" smtClean="0"/>
              <a:t> </a:t>
            </a:r>
            <a:r>
              <a:rPr lang="ru-RU" sz="1400" dirty="0"/>
              <a:t>должна быть </a:t>
            </a:r>
            <a:r>
              <a:rPr lang="ru-RU" sz="1400" dirty="0" smtClean="0"/>
              <a:t>подключена к </a:t>
            </a:r>
            <a:r>
              <a:rPr lang="ru-RU" sz="1400" dirty="0" err="1" smtClean="0"/>
              <a:t>хабу</a:t>
            </a:r>
            <a:r>
              <a:rPr lang="ru-RU" sz="1400" dirty="0" smtClean="0"/>
              <a:t> для зарядки </a:t>
            </a:r>
            <a:r>
              <a:rPr lang="ru-RU" sz="1400" dirty="0"/>
              <a:t>– </a:t>
            </a:r>
            <a:r>
              <a:rPr lang="ru-RU" sz="1400" dirty="0" smtClean="0"/>
              <a:t>можно одновременно зарядить только одну батарею (или использовать второй </a:t>
            </a:r>
            <a:r>
              <a:rPr lang="ru-RU" sz="1400" dirty="0" err="1" smtClean="0"/>
              <a:t>хаб</a:t>
            </a:r>
            <a:r>
              <a:rPr lang="ru-RU" sz="1400" dirty="0" smtClean="0"/>
              <a:t> для зарядки второй батареи)</a:t>
            </a:r>
          </a:p>
          <a:p>
            <a:r>
              <a:rPr lang="ru-RU" sz="1400" b="1" dirty="0" smtClean="0"/>
              <a:t>Длина провода</a:t>
            </a:r>
            <a:r>
              <a:rPr lang="en-US" sz="1400" b="1" dirty="0" smtClean="0"/>
              <a:t>: </a:t>
            </a:r>
            <a:r>
              <a:rPr lang="ru-RU" sz="1400" dirty="0" smtClean="0"/>
              <a:t>фиксированная</a:t>
            </a:r>
            <a:endParaRPr lang="en-US" sz="1400" dirty="0"/>
          </a:p>
          <a:p>
            <a:pPr lvl="1"/>
            <a:r>
              <a:rPr lang="ru-RU" sz="1400" dirty="0" smtClean="0"/>
              <a:t>Для </a:t>
            </a:r>
            <a:r>
              <a:rPr lang="en-US" sz="1400" dirty="0" smtClean="0"/>
              <a:t>FIRST </a:t>
            </a:r>
            <a:r>
              <a:rPr lang="en-US" sz="1400" dirty="0"/>
              <a:t>LEGO </a:t>
            </a:r>
            <a:r>
              <a:rPr lang="en-US" sz="1400" dirty="0" smtClean="0"/>
              <a:t>League</a:t>
            </a:r>
            <a:r>
              <a:rPr lang="ru-RU" sz="1400" dirty="0" smtClean="0"/>
              <a:t> длина провода достаточная</a:t>
            </a:r>
            <a:endParaRPr lang="en-US" sz="1400" dirty="0"/>
          </a:p>
          <a:p>
            <a:pPr lvl="1"/>
            <a:r>
              <a:rPr lang="ru-RU" sz="1400" dirty="0"/>
              <a:t>Если </a:t>
            </a:r>
            <a:r>
              <a:rPr lang="ru-RU" sz="1400" dirty="0" smtClean="0"/>
              <a:t>провод слишком длинный, </a:t>
            </a:r>
            <a:r>
              <a:rPr lang="ru-RU" sz="1400" dirty="0"/>
              <a:t>Вы можете использовать </a:t>
            </a:r>
            <a:r>
              <a:rPr lang="ru-RU" sz="1400" dirty="0" smtClean="0"/>
              <a:t>крепления чтобы он не провисал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A7D059-694D-0E4D-9CEB-69CA115BD1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4323" y="2146650"/>
            <a:ext cx="2682977" cy="15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3F270-18FB-AA41-B2AA-4128EE1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Компромиссы</a:t>
            </a:r>
            <a:r>
              <a:rPr lang="ru-RU" dirty="0" smtClean="0"/>
              <a:t>: управление блоками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F6CF6-D510-5D4C-A4B8-2AA26F91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47" y="1455438"/>
            <a:ext cx="5475954" cy="2890200"/>
          </a:xfrm>
        </p:spPr>
        <p:txBody>
          <a:bodyPr/>
          <a:lstStyle/>
          <a:p>
            <a:r>
              <a:rPr lang="ru-RU" dirty="0" smtClean="0"/>
              <a:t>Управление входами </a:t>
            </a:r>
            <a:r>
              <a:rPr lang="ru-RU" dirty="0"/>
              <a:t>не </a:t>
            </a:r>
            <a:r>
              <a:rPr lang="ru-RU" dirty="0" smtClean="0"/>
              <a:t>линейно</a:t>
            </a:r>
          </a:p>
          <a:p>
            <a:r>
              <a:rPr lang="ru-RU" dirty="0"/>
              <a:t>Различие между </a:t>
            </a:r>
            <a:r>
              <a:rPr lang="ru-RU" dirty="0" smtClean="0"/>
              <a:t>значениями 100 и </a:t>
            </a:r>
            <a:r>
              <a:rPr lang="ru-RU" dirty="0"/>
              <a:t>99 </a:t>
            </a:r>
            <a:r>
              <a:rPr lang="ru-RU" dirty="0" smtClean="0"/>
              <a:t>значительное</a:t>
            </a:r>
          </a:p>
          <a:p>
            <a:r>
              <a:rPr lang="ru-RU" dirty="0" smtClean="0"/>
              <a:t>Обходное решение: использование блоков танка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BCFC592-2524-934A-9F51-A7405D97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8270" y="1455438"/>
            <a:ext cx="24066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xmlns="" id="{B80BA515-477C-7944-B7EF-54CAF0B26711}"/>
              </a:ext>
            </a:extLst>
          </p:cNvPr>
          <p:cNvSpPr/>
          <p:nvPr/>
        </p:nvSpPr>
        <p:spPr>
          <a:xfrm>
            <a:off x="6911340" y="2914407"/>
            <a:ext cx="792480" cy="388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3F270-18FB-AA41-B2AA-4128EE1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Компромиссы: размер файла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F6CF6-D510-5D4C-A4B8-2AA26F91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46" y="1455438"/>
            <a:ext cx="7693753" cy="2890200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проектах (даже в которых всего </a:t>
            </a:r>
            <a:r>
              <a:rPr lang="ru-RU" dirty="0"/>
              <a:t>100 блоков</a:t>
            </a:r>
            <a:r>
              <a:rPr lang="ru-RU" dirty="0" smtClean="0"/>
              <a:t>) </a:t>
            </a:r>
            <a:r>
              <a:rPr lang="ru-RU" dirty="0"/>
              <a:t>программа </a:t>
            </a:r>
            <a:r>
              <a:rPr lang="ru-RU" dirty="0" smtClean="0"/>
              <a:t>иногда терпит неудачу</a:t>
            </a:r>
            <a:endParaRPr lang="en-US" dirty="0" smtClean="0"/>
          </a:p>
          <a:p>
            <a:pPr lvl="1"/>
            <a:r>
              <a:rPr lang="ru-RU" dirty="0" smtClean="0"/>
              <a:t>Моторы и </a:t>
            </a:r>
            <a:r>
              <a:rPr lang="ru-RU" dirty="0"/>
              <a:t>датчики </a:t>
            </a:r>
            <a:r>
              <a:rPr lang="ru-RU" dirty="0" smtClean="0"/>
              <a:t>отключаются, при запуске программы </a:t>
            </a:r>
            <a:r>
              <a:rPr lang="ru-RU" dirty="0"/>
              <a:t>и затем снова </a:t>
            </a:r>
            <a:r>
              <a:rPr lang="ru-RU" dirty="0" smtClean="0"/>
              <a:t>подключаются</a:t>
            </a:r>
            <a:r>
              <a:rPr lang="en-US" dirty="0" smtClean="0"/>
              <a:t>. </a:t>
            </a:r>
            <a:r>
              <a:rPr lang="ru-RU" dirty="0" smtClean="0"/>
              <a:t>Когда моторы и датчики отключены, их значения некорректны</a:t>
            </a:r>
            <a:endParaRPr lang="en-US" dirty="0" smtClean="0"/>
          </a:p>
          <a:p>
            <a:pPr lvl="1"/>
            <a:r>
              <a:rPr lang="ru-RU" dirty="0" smtClean="0"/>
              <a:t>В больших </a:t>
            </a:r>
            <a:r>
              <a:rPr lang="ru-RU" dirty="0"/>
              <a:t>программ </a:t>
            </a:r>
            <a:r>
              <a:rPr lang="ru-RU" dirty="0" smtClean="0"/>
              <a:t>код </a:t>
            </a:r>
            <a:r>
              <a:rPr lang="ru-RU" dirty="0"/>
              <a:t>может </a:t>
            </a:r>
            <a:r>
              <a:rPr lang="ru-RU" dirty="0" smtClean="0"/>
              <a:t>вообще не загрузиться</a:t>
            </a:r>
            <a:endParaRPr lang="en-US" dirty="0" smtClean="0"/>
          </a:p>
          <a:p>
            <a:r>
              <a:rPr lang="ru-RU" dirty="0"/>
              <a:t>Обходное решение:</a:t>
            </a:r>
            <a:r>
              <a:rPr lang="en-US" dirty="0" smtClean="0"/>
              <a:t> </a:t>
            </a:r>
            <a:r>
              <a:rPr lang="ru-RU" dirty="0" smtClean="0"/>
              <a:t>Команда должна будет при запуске кода ждать когда датчики </a:t>
            </a:r>
            <a:r>
              <a:rPr lang="ru-RU" dirty="0"/>
              <a:t>и </a:t>
            </a:r>
            <a:r>
              <a:rPr lang="ru-RU" dirty="0" smtClean="0"/>
              <a:t>моторы снова подключатся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E78126B-3C51-8B46-87EC-AA32416C9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7880" y="1533360"/>
            <a:ext cx="2875280" cy="25949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Компромиссы: гироскоп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52468"/>
            <a:ext cx="5336744" cy="3691032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dirty="0"/>
              <a:t>Нет </a:t>
            </a:r>
            <a:r>
              <a:rPr lang="ru-RU" sz="1400" b="1" dirty="0" smtClean="0"/>
              <a:t>никаких отклонений или задержек Гироскопа, </a:t>
            </a:r>
            <a:r>
              <a:rPr lang="ru-RU" sz="1400" b="1" dirty="0"/>
              <a:t>но есть другие </a:t>
            </a:r>
            <a:r>
              <a:rPr lang="ru-RU" sz="1400" b="1" dirty="0" smtClean="0"/>
              <a:t>компромиссы</a:t>
            </a:r>
          </a:p>
          <a:p>
            <a:r>
              <a:rPr lang="ru-RU" sz="1400" b="1" dirty="0"/>
              <a:t>Уровень гироскопа: </a:t>
            </a:r>
            <a:r>
              <a:rPr lang="ru-RU" sz="1400" dirty="0" smtClean="0"/>
              <a:t>Вы</a:t>
            </a:r>
            <a:r>
              <a:rPr lang="ru-RU" sz="1400" b="1" dirty="0" smtClean="0"/>
              <a:t> </a:t>
            </a:r>
            <a:r>
              <a:rPr lang="ru-RU" sz="1400" dirty="0" smtClean="0"/>
              <a:t>не </a:t>
            </a:r>
            <a:r>
              <a:rPr lang="ru-RU" sz="1400" dirty="0"/>
              <a:t>Может получить доступ к уровню гироскопа или </a:t>
            </a:r>
            <a:r>
              <a:rPr lang="ru-RU" sz="1400" dirty="0" smtClean="0"/>
              <a:t>акселерометра </a:t>
            </a:r>
            <a:r>
              <a:rPr lang="ru-RU" sz="1400" dirty="0"/>
              <a:t>в </a:t>
            </a:r>
            <a:r>
              <a:rPr lang="en-US" sz="1400" dirty="0"/>
              <a:t>Scratch</a:t>
            </a:r>
            <a:r>
              <a:rPr lang="ru-RU" sz="1400" dirty="0" smtClean="0"/>
              <a:t>, </a:t>
            </a:r>
            <a:r>
              <a:rPr lang="ru-RU" sz="1400" dirty="0"/>
              <a:t>но </a:t>
            </a:r>
            <a:r>
              <a:rPr lang="ru-RU" sz="1400" dirty="0" smtClean="0"/>
              <a:t>может сделать </a:t>
            </a:r>
            <a:r>
              <a:rPr lang="ru-RU" sz="1400" dirty="0"/>
              <a:t>в </a:t>
            </a:r>
            <a:r>
              <a:rPr lang="ru-RU" sz="1400" dirty="0" err="1" smtClean="0"/>
              <a:t>MicroPython</a:t>
            </a:r>
            <a:endParaRPr lang="ru-RU" sz="1400" dirty="0" smtClean="0"/>
          </a:p>
          <a:p>
            <a:r>
              <a:rPr lang="ru-RU" sz="1400" b="1" dirty="0" smtClean="0"/>
              <a:t>Погрешности </a:t>
            </a:r>
            <a:r>
              <a:rPr lang="ru-RU" sz="1400" b="1" dirty="0"/>
              <a:t>гироскопа</a:t>
            </a:r>
            <a:r>
              <a:rPr lang="en-US" sz="1400" b="1" dirty="0" smtClean="0"/>
              <a:t>: </a:t>
            </a:r>
            <a:r>
              <a:rPr lang="ru-RU" sz="1400" dirty="0"/>
              <a:t>Например, </a:t>
            </a:r>
            <a:r>
              <a:rPr lang="ru-RU" sz="1400" dirty="0" smtClean="0"/>
              <a:t>при повороте с гироскопом на 360 градусов, значение будет не 360</a:t>
            </a:r>
            <a:r>
              <a:rPr lang="en-US" sz="1400" dirty="0" smtClean="0"/>
              <a:t>.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ru-RU" sz="1400" dirty="0" smtClean="0"/>
              <a:t>Все зависит от конкретного </a:t>
            </a:r>
            <a:r>
              <a:rPr lang="ru-RU" sz="1400" dirty="0" err="1" smtClean="0"/>
              <a:t>хаба</a:t>
            </a:r>
            <a:r>
              <a:rPr lang="ru-RU" sz="1400" dirty="0" smtClean="0"/>
              <a:t>. Например, </a:t>
            </a:r>
            <a:r>
              <a:rPr lang="ru-RU" sz="1400" dirty="0" err="1" smtClean="0"/>
              <a:t>хаб</a:t>
            </a:r>
            <a:r>
              <a:rPr lang="ru-RU" sz="1400" dirty="0" smtClean="0"/>
              <a:t> 1 ошибка будет 7 градусов, а </a:t>
            </a:r>
            <a:r>
              <a:rPr lang="ru-RU" sz="1400" dirty="0" err="1" smtClean="0"/>
              <a:t>Хаб</a:t>
            </a:r>
            <a:r>
              <a:rPr lang="ru-RU" sz="1400" dirty="0" smtClean="0"/>
              <a:t> 2 – 4 градуса</a:t>
            </a:r>
            <a:r>
              <a:rPr lang="en-US" sz="1400" dirty="0" smtClean="0"/>
              <a:t>. 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ru-RU" sz="1400" dirty="0"/>
              <a:t>На ошибку влияет сложность </a:t>
            </a:r>
            <a:r>
              <a:rPr lang="ru-RU" sz="1400" dirty="0" smtClean="0"/>
              <a:t>кода</a:t>
            </a:r>
            <a:r>
              <a:rPr lang="ru-RU" sz="1400" dirty="0"/>
              <a:t>. Например, обновление </a:t>
            </a:r>
            <a:r>
              <a:rPr lang="ru-RU" sz="1400" dirty="0" smtClean="0"/>
              <a:t>значений на световой матрице </a:t>
            </a:r>
            <a:r>
              <a:rPr lang="ru-RU" sz="1400" dirty="0"/>
              <a:t>о</a:t>
            </a:r>
            <a:r>
              <a:rPr lang="ru-RU" sz="1400" dirty="0" smtClean="0"/>
              <a:t>дновременно </a:t>
            </a:r>
            <a:r>
              <a:rPr lang="ru-RU" sz="1400" dirty="0"/>
              <a:t>увеличит ошибку приблизительно на 25 градусов </a:t>
            </a:r>
            <a:r>
              <a:rPr lang="ru-RU" sz="1400" dirty="0" smtClean="0"/>
              <a:t>при повороте на 360 градусов</a:t>
            </a:r>
            <a:r>
              <a:rPr lang="en-US" sz="1400" dirty="0" smtClean="0"/>
              <a:t>. </a:t>
            </a:r>
            <a:endParaRPr lang="en-US" sz="1400" dirty="0"/>
          </a:p>
          <a:p>
            <a:r>
              <a:rPr lang="ru-RU" sz="1400" dirty="0"/>
              <a:t>Обходное </a:t>
            </a:r>
            <a:r>
              <a:rPr lang="ru-RU" sz="1400" dirty="0"/>
              <a:t>решение: </a:t>
            </a:r>
            <a:r>
              <a:rPr lang="ru-RU" sz="1400" dirty="0"/>
              <a:t>Для </a:t>
            </a:r>
            <a:r>
              <a:rPr lang="ru-RU" sz="1400" dirty="0"/>
              <a:t>(1), </a:t>
            </a:r>
            <a:r>
              <a:rPr lang="ru-RU" sz="1400" dirty="0" smtClean="0"/>
              <a:t>Вы должны </a:t>
            </a:r>
            <a:r>
              <a:rPr lang="ru-RU" sz="1400" dirty="0"/>
              <a:t>измерить </a:t>
            </a:r>
            <a:r>
              <a:rPr lang="ru-RU" sz="1400" dirty="0" smtClean="0"/>
              <a:t>значение ошибки  гироскопа для </a:t>
            </a:r>
            <a:r>
              <a:rPr lang="ru-RU" sz="1400" dirty="0" err="1" smtClean="0"/>
              <a:t>хаба</a:t>
            </a:r>
            <a:r>
              <a:rPr lang="ru-RU" sz="1400" dirty="0" smtClean="0"/>
              <a:t>. </a:t>
            </a:r>
            <a:r>
              <a:rPr lang="ru-RU" sz="1400" dirty="0"/>
              <a:t>Для (2), Вы должны </a:t>
            </a:r>
            <a:r>
              <a:rPr lang="ru-RU" sz="1400" dirty="0" smtClean="0"/>
              <a:t>считывать значения гироскопа менее </a:t>
            </a:r>
            <a:r>
              <a:rPr lang="ru-RU" sz="1400" dirty="0"/>
              <a:t>часто и/или </a:t>
            </a:r>
            <a:r>
              <a:rPr lang="ru-RU" sz="1400" dirty="0" smtClean="0"/>
              <a:t>использовать меньше кода</a:t>
            </a:r>
            <a:r>
              <a:rPr lang="ru-RU" sz="1400" dirty="0"/>
              <a:t>, </a:t>
            </a:r>
            <a:r>
              <a:rPr lang="ru-RU" sz="1400" dirty="0" smtClean="0"/>
              <a:t>выполняемого одновременно</a:t>
            </a:r>
            <a:r>
              <a:rPr lang="ru-RU" sz="1400" dirty="0"/>
              <a:t>. 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26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4" y="1794125"/>
            <a:ext cx="6217253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sz="3200" dirty="0"/>
              <a:t>Распространенные заблуждения</a:t>
            </a:r>
            <a:endParaRPr sz="3200"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 люди думают о </a:t>
            </a:r>
            <a:r>
              <a:rPr lang="en" dirty="0" smtClean="0"/>
              <a:t>SPIKE </a:t>
            </a:r>
            <a:r>
              <a:rPr lang="en" dirty="0"/>
              <a:t>Prime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Возраст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275" y="1477915"/>
            <a:ext cx="2878858" cy="86144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SPIKE Prime </a:t>
            </a:r>
            <a:r>
              <a:rPr lang="ru-RU" sz="1400" dirty="0" smtClean="0">
                <a:solidFill>
                  <a:srgbClr val="FF0000"/>
                </a:solidFill>
              </a:rPr>
              <a:t>только для новичков или для начальной школы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23360" y="1455437"/>
            <a:ext cx="4480940" cy="3256521"/>
          </a:xfrm>
        </p:spPr>
        <p:txBody>
          <a:bodyPr/>
          <a:lstStyle/>
          <a:p>
            <a:r>
              <a:rPr lang="ru-RU" sz="1800" dirty="0">
                <a:solidFill>
                  <a:srgbClr val="00B050"/>
                </a:solidFill>
              </a:rPr>
              <a:t>Даже при том, что программное обеспечение по умолчанию - </a:t>
            </a:r>
            <a:r>
              <a:rPr lang="en-US" sz="1800" dirty="0">
                <a:solidFill>
                  <a:srgbClr val="00B050"/>
                </a:solidFill>
              </a:rPr>
              <a:t>Scratch </a:t>
            </a:r>
            <a:r>
              <a:rPr lang="ru-RU" sz="1800" dirty="0" smtClean="0">
                <a:solidFill>
                  <a:srgbClr val="00B050"/>
                </a:solidFill>
              </a:rPr>
              <a:t>, </a:t>
            </a:r>
            <a:r>
              <a:rPr lang="ru-RU" sz="1800" dirty="0">
                <a:solidFill>
                  <a:srgbClr val="00B050"/>
                </a:solidFill>
              </a:rPr>
              <a:t>и цвета </a:t>
            </a:r>
            <a:r>
              <a:rPr lang="ru-RU" sz="1800" dirty="0" smtClean="0">
                <a:solidFill>
                  <a:srgbClr val="00B050"/>
                </a:solidFill>
              </a:rPr>
              <a:t>подходят для </a:t>
            </a:r>
            <a:r>
              <a:rPr lang="ru-RU" sz="1800" dirty="0">
                <a:solidFill>
                  <a:srgbClr val="00B050"/>
                </a:solidFill>
              </a:rPr>
              <a:t>младших возрастов, </a:t>
            </a:r>
            <a:r>
              <a:rPr lang="ru-RU" sz="1800" dirty="0" smtClean="0">
                <a:solidFill>
                  <a:srgbClr val="00B050"/>
                </a:solidFill>
              </a:rPr>
              <a:t>возможности </a:t>
            </a:r>
            <a:r>
              <a:rPr lang="en-US" sz="1800" dirty="0" smtClean="0">
                <a:solidFill>
                  <a:srgbClr val="00B050"/>
                </a:solidFill>
              </a:rPr>
              <a:t>SPIKE </a:t>
            </a:r>
            <a:r>
              <a:rPr lang="en-US" sz="1800" dirty="0">
                <a:solidFill>
                  <a:srgbClr val="00B050"/>
                </a:solidFill>
              </a:rPr>
              <a:t>Prime </a:t>
            </a:r>
            <a:r>
              <a:rPr lang="ru-RU" sz="1800" dirty="0" smtClean="0">
                <a:solidFill>
                  <a:srgbClr val="00B050"/>
                </a:solidFill>
              </a:rPr>
              <a:t>соответствуют </a:t>
            </a:r>
            <a:r>
              <a:rPr lang="en-US" sz="1800" dirty="0" smtClean="0">
                <a:solidFill>
                  <a:srgbClr val="00B050"/>
                </a:solidFill>
              </a:rPr>
              <a:t>EV3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ru-RU" sz="1800" dirty="0" smtClean="0">
                <a:solidFill>
                  <a:srgbClr val="00B050"/>
                </a:solidFill>
              </a:rPr>
              <a:t>Есть также </a:t>
            </a:r>
            <a:r>
              <a:rPr lang="ru-RU" sz="1800" dirty="0" err="1" smtClean="0">
                <a:solidFill>
                  <a:srgbClr val="00B050"/>
                </a:solidFill>
              </a:rPr>
              <a:t>MicroPython</a:t>
            </a:r>
            <a:r>
              <a:rPr lang="ru-RU" sz="1800" dirty="0" smtClean="0">
                <a:solidFill>
                  <a:srgbClr val="00B050"/>
                </a:solidFill>
              </a:rPr>
              <a:t> для более старшего возраста</a:t>
            </a:r>
          </a:p>
          <a:p>
            <a:r>
              <a:rPr lang="en-US" sz="1800" dirty="0" smtClean="0">
                <a:solidFill>
                  <a:srgbClr val="00B050"/>
                </a:solidFill>
              </a:rPr>
              <a:t>SPIKE Prime </a:t>
            </a:r>
            <a:r>
              <a:rPr lang="ru-RU" sz="1800" dirty="0" smtClean="0">
                <a:solidFill>
                  <a:srgbClr val="00B050"/>
                </a:solidFill>
              </a:rPr>
              <a:t>понизил точку входа</a:t>
            </a:r>
            <a:r>
              <a:rPr lang="en-US" sz="1800" dirty="0" smtClean="0">
                <a:solidFill>
                  <a:srgbClr val="00B050"/>
                </a:solidFill>
              </a:rPr>
              <a:t>, </a:t>
            </a:r>
            <a:r>
              <a:rPr lang="ru-RU" sz="1800" dirty="0" smtClean="0">
                <a:solidFill>
                  <a:srgbClr val="00B050"/>
                </a:solidFill>
              </a:rPr>
              <a:t>но потолок как у </a:t>
            </a:r>
            <a:r>
              <a:rPr lang="en-US" sz="1800" dirty="0" smtClean="0">
                <a:solidFill>
                  <a:srgbClr val="00B050"/>
                </a:solidFill>
              </a:rPr>
              <a:t>EV3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Моторы </a:t>
            </a:r>
            <a:r>
              <a:rPr lang="en-US" dirty="0" smtClean="0"/>
              <a:t>SPIKE Prime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07" y="1537426"/>
            <a:ext cx="2938493" cy="97717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SPIKE Prime </a:t>
            </a:r>
            <a:r>
              <a:rPr lang="ru-RU" sz="1400" dirty="0" smtClean="0">
                <a:solidFill>
                  <a:srgbClr val="FF0000"/>
                </a:solidFill>
              </a:rPr>
              <a:t>моторы менее мощные и хуже для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FIRST LEGO League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07180" y="1455438"/>
            <a:ext cx="4034905" cy="2890200"/>
          </a:xfrm>
        </p:spPr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Да, моторы менее мощные 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Но нет никакой необходимости в большой мощности для использования моторов </a:t>
            </a:r>
            <a:r>
              <a:rPr lang="en-US" dirty="0" smtClean="0">
                <a:solidFill>
                  <a:srgbClr val="00B050"/>
                </a:solidFill>
              </a:rPr>
              <a:t>SPIKE Prime. </a:t>
            </a:r>
            <a:r>
              <a:rPr lang="ru-RU" dirty="0" smtClean="0">
                <a:solidFill>
                  <a:srgbClr val="00B050"/>
                </a:solidFill>
              </a:rPr>
              <a:t>Если необходимо увеличение крутящего момента, увеличение передаточного отношения будет достаточно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EB0EA6-3370-2544-9562-DA7AFF1E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59" y="2870319"/>
            <a:ext cx="2359616" cy="17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dirty="0"/>
              <a:t>Точность и надежность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280" y="1589000"/>
            <a:ext cx="2296680" cy="97205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SPIKE Prime </a:t>
            </a:r>
            <a:r>
              <a:rPr lang="ru-RU" sz="1400" dirty="0" smtClean="0">
                <a:solidFill>
                  <a:srgbClr val="FF0000"/>
                </a:solidFill>
              </a:rPr>
              <a:t>менее точен и надежен чем </a:t>
            </a:r>
            <a:r>
              <a:rPr lang="en-US" sz="1400" dirty="0" smtClean="0">
                <a:solidFill>
                  <a:srgbClr val="FF0000"/>
                </a:solidFill>
              </a:rPr>
              <a:t>EV3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68980" y="1589000"/>
            <a:ext cx="5355827" cy="2890200"/>
          </a:xfrm>
        </p:spPr>
        <p:txBody>
          <a:bodyPr/>
          <a:lstStyle/>
          <a:p>
            <a:r>
              <a:rPr lang="ru-RU" sz="1800" dirty="0" smtClean="0">
                <a:solidFill>
                  <a:srgbClr val="00B050"/>
                </a:solidFill>
              </a:rPr>
              <a:t>В </a:t>
            </a:r>
            <a:r>
              <a:rPr lang="en-US" sz="1800" dirty="0" smtClean="0">
                <a:solidFill>
                  <a:srgbClr val="00B050"/>
                </a:solidFill>
              </a:rPr>
              <a:t>SPIKE </a:t>
            </a:r>
            <a:r>
              <a:rPr lang="en-US" sz="1800" dirty="0">
                <a:solidFill>
                  <a:srgbClr val="00B050"/>
                </a:solidFill>
              </a:rPr>
              <a:t>Prime </a:t>
            </a:r>
            <a:r>
              <a:rPr lang="ru-RU" sz="1800" dirty="0" smtClean="0">
                <a:solidFill>
                  <a:srgbClr val="00B050"/>
                </a:solidFill>
              </a:rPr>
              <a:t>встроено обнаружение пробуксовки</a:t>
            </a:r>
            <a:r>
              <a:rPr lang="en-US" sz="1800" dirty="0" smtClean="0">
                <a:solidFill>
                  <a:srgbClr val="00B050"/>
                </a:solidFill>
              </a:rPr>
              <a:t>, </a:t>
            </a:r>
            <a:r>
              <a:rPr lang="ru-RU" sz="1800" dirty="0" smtClean="0">
                <a:solidFill>
                  <a:srgbClr val="00B050"/>
                </a:solidFill>
              </a:rPr>
              <a:t>улучшен датчик цвета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ru-RU" sz="1800" dirty="0" smtClean="0">
                <a:solidFill>
                  <a:srgbClr val="00B050"/>
                </a:solidFill>
              </a:rPr>
              <a:t>Гироскоп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SPIKE Prime </a:t>
            </a:r>
            <a:r>
              <a:rPr lang="ru-RU" sz="1800" dirty="0" smtClean="0">
                <a:solidFill>
                  <a:srgbClr val="00B050"/>
                </a:solidFill>
              </a:rPr>
              <a:t>менее точен</a:t>
            </a:r>
            <a:r>
              <a:rPr lang="en-US" sz="1800" dirty="0" smtClean="0">
                <a:solidFill>
                  <a:srgbClr val="00B050"/>
                </a:solidFill>
              </a:rPr>
              <a:t>, </a:t>
            </a:r>
            <a:r>
              <a:rPr lang="ru-RU" sz="1800" dirty="0" smtClean="0">
                <a:solidFill>
                  <a:srgbClr val="00B050"/>
                </a:solidFill>
              </a:rPr>
              <a:t>но у него нет отклонений и задержки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ru-RU" sz="1800" dirty="0" smtClean="0">
                <a:solidFill>
                  <a:srgbClr val="00B050"/>
                </a:solidFill>
              </a:rPr>
              <a:t>По точности моторы </a:t>
            </a:r>
            <a:r>
              <a:rPr lang="en-US" sz="1800" dirty="0" smtClean="0">
                <a:solidFill>
                  <a:srgbClr val="00B050"/>
                </a:solidFill>
              </a:rPr>
              <a:t>SPIKE </a:t>
            </a:r>
            <a:r>
              <a:rPr lang="en-US" sz="1800" dirty="0">
                <a:solidFill>
                  <a:srgbClr val="00B050"/>
                </a:solidFill>
              </a:rPr>
              <a:t>Prime </a:t>
            </a:r>
            <a:r>
              <a:rPr lang="ru-RU" sz="1800" dirty="0" smtClean="0">
                <a:solidFill>
                  <a:srgbClr val="00B050"/>
                </a:solidFill>
              </a:rPr>
              <a:t>аналогичны моторам</a:t>
            </a:r>
            <a:r>
              <a:rPr lang="en-US" sz="1800" dirty="0" smtClean="0">
                <a:solidFill>
                  <a:srgbClr val="00B050"/>
                </a:solidFill>
              </a:rPr>
              <a:t> EV3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ru-RU" sz="1800" dirty="0" smtClean="0">
                <a:solidFill>
                  <a:srgbClr val="00B050"/>
                </a:solidFill>
              </a:rPr>
              <a:t>Все методы надежности, которые использовались в </a:t>
            </a:r>
            <a:r>
              <a:rPr lang="en-US" sz="1800" dirty="0" smtClean="0">
                <a:solidFill>
                  <a:srgbClr val="00B050"/>
                </a:solidFill>
              </a:rPr>
              <a:t>EV3</a:t>
            </a:r>
            <a:r>
              <a:rPr lang="ru-RU" sz="1800" dirty="0" smtClean="0">
                <a:solidFill>
                  <a:srgbClr val="00B050"/>
                </a:solidFill>
              </a:rPr>
              <a:t>,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ru-RU" sz="1800" dirty="0" smtClean="0">
                <a:solidFill>
                  <a:srgbClr val="00B050"/>
                </a:solidFill>
              </a:rPr>
              <a:t>можно использовать       в </a:t>
            </a:r>
            <a:r>
              <a:rPr lang="en-US" sz="1800" dirty="0" smtClean="0">
                <a:solidFill>
                  <a:srgbClr val="00B050"/>
                </a:solidFill>
              </a:rPr>
              <a:t>SPIKE </a:t>
            </a:r>
            <a:r>
              <a:rPr lang="en-US" sz="1800" dirty="0">
                <a:solidFill>
                  <a:srgbClr val="00B050"/>
                </a:solidFill>
              </a:rPr>
              <a:t>Prime.</a:t>
            </a:r>
          </a:p>
          <a:p>
            <a:endParaRPr lang="en-US" sz="1800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F8AB9E8-0A2B-454E-ADF1-FFF052A5F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83" y="2697606"/>
            <a:ext cx="1961273" cy="196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378642"/>
            <a:ext cx="5795684" cy="2890200"/>
          </a:xfrm>
        </p:spPr>
        <p:txBody>
          <a:bodyPr/>
          <a:lstStyle/>
          <a:p>
            <a:r>
              <a:rPr lang="ru-RU" sz="1600" dirty="0" smtClean="0"/>
              <a:t>Сравнение </a:t>
            </a:r>
            <a:r>
              <a:rPr lang="en-US" sz="1600" dirty="0" smtClean="0"/>
              <a:t>EV3 </a:t>
            </a:r>
            <a:r>
              <a:rPr lang="ru-RU" sz="1600" dirty="0" smtClean="0"/>
              <a:t>и </a:t>
            </a:r>
            <a:r>
              <a:rPr lang="en-US" sz="1600" dirty="0" smtClean="0"/>
              <a:t>SPIKE </a:t>
            </a:r>
            <a:r>
              <a:rPr lang="en-US" sz="1600" dirty="0"/>
              <a:t>Prime</a:t>
            </a:r>
          </a:p>
          <a:p>
            <a:r>
              <a:rPr lang="ru-RU" sz="1600" dirty="0" smtClean="0"/>
              <a:t>Внимание на потребности команд в </a:t>
            </a:r>
            <a:r>
              <a:rPr lang="en-US" sz="1600" dirty="0" smtClean="0"/>
              <a:t>FIRST </a:t>
            </a:r>
            <a:r>
              <a:rPr lang="en-US" sz="1600" dirty="0"/>
              <a:t>LEGO </a:t>
            </a:r>
            <a:r>
              <a:rPr lang="en-US" sz="1600" dirty="0" smtClean="0"/>
              <a:t>League</a:t>
            </a:r>
            <a:endParaRPr lang="en-US" sz="1600" dirty="0"/>
          </a:p>
        </p:txBody>
      </p:sp>
      <p:pic>
        <p:nvPicPr>
          <p:cNvPr id="1026" name="Picture 2" descr="No photo description available.">
            <a:hlinkClick r:id="rId2"/>
            <a:extLst>
              <a:ext uri="{FF2B5EF4-FFF2-40B4-BE49-F238E27FC236}">
                <a16:creationId xmlns:a16="http://schemas.microsoft.com/office/drawing/2014/main" xmlns="" id="{590EC05A-82C4-F346-9746-B61E6AA99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505" b="13469"/>
          <a:stretch/>
        </p:blipFill>
        <p:spPr bwMode="auto">
          <a:xfrm>
            <a:off x="5649529" y="2276936"/>
            <a:ext cx="2399544" cy="16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photo, many, different, sitting&#10;&#10;Description automatically generated">
            <a:extLst>
              <a:ext uri="{FF2B5EF4-FFF2-40B4-BE49-F238E27FC236}">
                <a16:creationId xmlns:a16="http://schemas.microsoft.com/office/drawing/2014/main" xmlns="" id="{235AA72A-467A-5045-B005-21EF2F464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226" y="2276936"/>
            <a:ext cx="3839781" cy="19610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881D10-EB40-0142-AA14-5DD0E69549ED}"/>
              </a:ext>
            </a:extLst>
          </p:cNvPr>
          <p:cNvSpPr txBox="1"/>
          <p:nvPr/>
        </p:nvSpPr>
        <p:spPr>
          <a:xfrm>
            <a:off x="961055" y="4643688"/>
            <a:ext cx="7439986" cy="307777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Примечание: Мы не представляем </a:t>
            </a:r>
            <a:r>
              <a:rPr lang="en-US" dirty="0" smtClean="0"/>
              <a:t>FLL </a:t>
            </a:r>
            <a:r>
              <a:rPr lang="ru-RU" dirty="0" smtClean="0"/>
              <a:t>или LEGO</a:t>
            </a:r>
            <a:r>
              <a:rPr lang="en-US" dirty="0" smtClean="0"/>
              <a:t> Education</a:t>
            </a:r>
            <a:r>
              <a:rPr lang="ru-RU" dirty="0" smtClean="0"/>
              <a:t>. Это наше личное мнение.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dirty="0"/>
              <a:t>Ресурсы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664" y="1470629"/>
            <a:ext cx="2731020" cy="89105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sz="1400" dirty="0" smtClean="0">
                <a:solidFill>
                  <a:srgbClr val="FF0000"/>
                </a:solidFill>
              </a:rPr>
              <a:t>Мало ресурсов для </a:t>
            </a:r>
            <a:r>
              <a:rPr lang="en-US" sz="1400" dirty="0" smtClean="0">
                <a:solidFill>
                  <a:srgbClr val="FF0000"/>
                </a:solidFill>
              </a:rPr>
              <a:t>SPIKE </a:t>
            </a:r>
            <a:r>
              <a:rPr lang="en-US" sz="1400" dirty="0">
                <a:solidFill>
                  <a:srgbClr val="FF0000"/>
                </a:solidFill>
              </a:rPr>
              <a:t>Prime, </a:t>
            </a:r>
            <a:r>
              <a:rPr lang="ru-RU" sz="1400" dirty="0" smtClean="0">
                <a:solidFill>
                  <a:srgbClr val="FF0000"/>
                </a:solidFill>
              </a:rPr>
              <a:t>для </a:t>
            </a:r>
            <a:r>
              <a:rPr lang="en-US" sz="1400" dirty="0" smtClean="0">
                <a:solidFill>
                  <a:srgbClr val="FF0000"/>
                </a:solidFill>
              </a:rPr>
              <a:t>EV3</a:t>
            </a:r>
            <a:r>
              <a:rPr lang="ru-RU" sz="1400" dirty="0" smtClean="0">
                <a:solidFill>
                  <a:srgbClr val="FF0000"/>
                </a:solidFill>
              </a:rPr>
              <a:t> их гораздо больше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23364" y="1421333"/>
            <a:ext cx="4399656" cy="3722167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rgbClr val="00B050"/>
                </a:solidFill>
              </a:rPr>
              <a:t>На </a:t>
            </a:r>
            <a:r>
              <a:rPr lang="en-US" sz="1600" dirty="0" smtClean="0">
                <a:solidFill>
                  <a:srgbClr val="00B050"/>
                </a:solidFill>
              </a:rPr>
              <a:t>PrimeLessons.org </a:t>
            </a:r>
            <a:r>
              <a:rPr lang="ru-RU" sz="1600" dirty="0">
                <a:solidFill>
                  <a:srgbClr val="00B050"/>
                </a:solidFill>
              </a:rPr>
              <a:t>будет полный комплект уроков от новичка </a:t>
            </a:r>
            <a:r>
              <a:rPr lang="ru-RU" sz="1600" dirty="0" smtClean="0">
                <a:solidFill>
                  <a:srgbClr val="00B050"/>
                </a:solidFill>
              </a:rPr>
              <a:t>до продвинутого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ru-RU" sz="1600" dirty="0">
                <a:solidFill>
                  <a:srgbClr val="00B050"/>
                </a:solidFill>
              </a:rPr>
              <a:t>Мы поддержим все </a:t>
            </a:r>
            <a:r>
              <a:rPr lang="ru-RU" sz="1600" dirty="0" smtClean="0">
                <a:solidFill>
                  <a:srgbClr val="00B050"/>
                </a:solidFill>
              </a:rPr>
              <a:t>команды</a:t>
            </a:r>
          </a:p>
          <a:p>
            <a:r>
              <a:rPr lang="ru-RU" sz="1600" dirty="0">
                <a:solidFill>
                  <a:srgbClr val="00B050"/>
                </a:solidFill>
              </a:rPr>
              <a:t>Есть </a:t>
            </a:r>
            <a:r>
              <a:rPr lang="ru-RU" sz="1600" dirty="0" smtClean="0">
                <a:solidFill>
                  <a:srgbClr val="00B050"/>
                </a:solidFill>
              </a:rPr>
              <a:t>онлайн-сообщества, </a:t>
            </a:r>
            <a:r>
              <a:rPr lang="ru-RU" sz="1600" dirty="0">
                <a:solidFill>
                  <a:srgbClr val="00B050"/>
                </a:solidFill>
              </a:rPr>
              <a:t>чтобы обратиться за </a:t>
            </a:r>
            <a:r>
              <a:rPr lang="ru-RU" sz="1600" dirty="0" smtClean="0">
                <a:solidFill>
                  <a:srgbClr val="00B050"/>
                </a:solidFill>
              </a:rPr>
              <a:t>помощью </a:t>
            </a:r>
            <a:r>
              <a:rPr lang="en-US" sz="1600" dirty="0" smtClean="0">
                <a:solidFill>
                  <a:srgbClr val="00B050"/>
                </a:solidFill>
              </a:rPr>
              <a:t>(LEGO </a:t>
            </a:r>
            <a:r>
              <a:rPr lang="en-US" sz="1600" dirty="0">
                <a:solidFill>
                  <a:srgbClr val="00B050"/>
                </a:solidFill>
              </a:rPr>
              <a:t>SPIKE Community </a:t>
            </a:r>
            <a:r>
              <a:rPr lang="ru-RU" sz="1600" dirty="0" smtClean="0">
                <a:solidFill>
                  <a:srgbClr val="00B050"/>
                </a:solidFill>
              </a:rPr>
              <a:t>и </a:t>
            </a:r>
            <a:r>
              <a:rPr lang="en-US" sz="1600" dirty="0" smtClean="0">
                <a:solidFill>
                  <a:srgbClr val="00B050"/>
                </a:solidFill>
              </a:rPr>
              <a:t>FLL </a:t>
            </a:r>
            <a:r>
              <a:rPr lang="en-US" sz="1600" dirty="0">
                <a:solidFill>
                  <a:srgbClr val="00B050"/>
                </a:solidFill>
              </a:rPr>
              <a:t>Challenge Share &amp; Learn </a:t>
            </a:r>
            <a:r>
              <a:rPr lang="ru-RU" sz="1600" dirty="0" smtClean="0">
                <a:solidFill>
                  <a:srgbClr val="00B050"/>
                </a:solidFill>
              </a:rPr>
              <a:t>на </a:t>
            </a:r>
            <a:r>
              <a:rPr lang="en-US" sz="1600" dirty="0" smtClean="0">
                <a:solidFill>
                  <a:srgbClr val="00B050"/>
                </a:solidFill>
              </a:rPr>
              <a:t>Facebook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r>
              <a:rPr lang="ru-RU" sz="1600" dirty="0">
                <a:solidFill>
                  <a:srgbClr val="00B050"/>
                </a:solidFill>
              </a:rPr>
              <a:t>Новые ресурсы выходят каждую </a:t>
            </a:r>
            <a:r>
              <a:rPr lang="ru-RU" sz="1600" dirty="0" smtClean="0">
                <a:solidFill>
                  <a:srgbClr val="00B050"/>
                </a:solidFill>
              </a:rPr>
              <a:t>неделю</a:t>
            </a:r>
          </a:p>
          <a:p>
            <a:r>
              <a:rPr lang="ru-RU" sz="1600" dirty="0" smtClean="0">
                <a:solidFill>
                  <a:srgbClr val="00B050"/>
                </a:solidFill>
              </a:rPr>
              <a:t> Встроенные </a:t>
            </a:r>
            <a:r>
              <a:rPr lang="ru-RU" sz="1600" dirty="0">
                <a:solidFill>
                  <a:srgbClr val="00B050"/>
                </a:solidFill>
              </a:rPr>
              <a:t>ресурсы в программном </a:t>
            </a:r>
            <a:r>
              <a:rPr lang="ru-RU" sz="1600" dirty="0" smtClean="0">
                <a:solidFill>
                  <a:srgbClr val="00B050"/>
                </a:solidFill>
              </a:rPr>
              <a:t>обеспечении </a:t>
            </a:r>
            <a:r>
              <a:rPr lang="en-US" sz="1600" dirty="0" smtClean="0">
                <a:solidFill>
                  <a:srgbClr val="00B050"/>
                </a:solidFill>
              </a:rPr>
              <a:t>Scratch </a:t>
            </a:r>
            <a:r>
              <a:rPr lang="ru-RU" sz="1600" dirty="0" smtClean="0">
                <a:solidFill>
                  <a:srgbClr val="00B050"/>
                </a:solidFill>
              </a:rPr>
              <a:t>и </a:t>
            </a:r>
            <a:r>
              <a:rPr lang="en-US" sz="1600" dirty="0" err="1" smtClean="0">
                <a:solidFill>
                  <a:srgbClr val="00B050"/>
                </a:solidFill>
              </a:rPr>
              <a:t>MicroPython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3F6EF245-D130-CD4A-A36E-85E1682A20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879" y="2506237"/>
            <a:ext cx="1767631" cy="181384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5DDFA88-0DE3-5949-ADCD-83AE9EA26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125" y="2490757"/>
            <a:ext cx="1770131" cy="18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dirty="0"/>
              <a:t>Стоимость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5599" y="1554508"/>
            <a:ext cx="2662440" cy="65370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SPIKE Prime </a:t>
            </a:r>
            <a:r>
              <a:rPr lang="ru-RU" sz="1400" dirty="0" smtClean="0">
                <a:solidFill>
                  <a:srgbClr val="FF0000"/>
                </a:solidFill>
              </a:rPr>
              <a:t>дороже или цена такая же как у 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EV3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10393" y="1589000"/>
            <a:ext cx="3614414" cy="2890200"/>
          </a:xfrm>
        </p:spPr>
        <p:txBody>
          <a:bodyPr/>
          <a:lstStyle/>
          <a:p>
            <a:r>
              <a:rPr lang="en-US" sz="1800" dirty="0">
                <a:solidFill>
                  <a:srgbClr val="00B050"/>
                </a:solidFill>
              </a:rPr>
              <a:t>SPIKE Prime </a:t>
            </a:r>
            <a:r>
              <a:rPr lang="ru-RU" sz="1800" dirty="0" smtClean="0">
                <a:solidFill>
                  <a:srgbClr val="00B050"/>
                </a:solidFill>
              </a:rPr>
              <a:t>дешевле чем </a:t>
            </a:r>
            <a:r>
              <a:rPr lang="en-US" sz="1800" dirty="0" smtClean="0">
                <a:solidFill>
                  <a:srgbClr val="00B050"/>
                </a:solidFill>
              </a:rPr>
              <a:t>EV3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ru-RU" sz="1800" dirty="0" smtClean="0">
                <a:solidFill>
                  <a:srgbClr val="00B050"/>
                </a:solidFill>
              </a:rPr>
              <a:t>Ресурсные набор дает </a:t>
            </a:r>
            <a:r>
              <a:rPr lang="ru-RU" sz="1800" dirty="0">
                <a:solidFill>
                  <a:srgbClr val="00B050"/>
                </a:solidFill>
              </a:rPr>
              <a:t>Вам </a:t>
            </a:r>
            <a:r>
              <a:rPr lang="ru-RU" sz="1800" dirty="0" smtClean="0">
                <a:solidFill>
                  <a:srgbClr val="00B050"/>
                </a:solidFill>
              </a:rPr>
              <a:t>мотор и датчик (лучшая </a:t>
            </a:r>
            <a:r>
              <a:rPr lang="ru-RU" sz="1800" dirty="0">
                <a:solidFill>
                  <a:srgbClr val="00B050"/>
                </a:solidFill>
              </a:rPr>
              <a:t>стоимость по сравнению </a:t>
            </a:r>
            <a:r>
              <a:rPr lang="ru-RU" sz="1800" dirty="0" smtClean="0">
                <a:solidFill>
                  <a:srgbClr val="00B050"/>
                </a:solidFill>
              </a:rPr>
              <a:t>с EV3</a:t>
            </a:r>
            <a:r>
              <a:rPr lang="ru-RU" sz="1800" dirty="0">
                <a:solidFill>
                  <a:srgbClr val="00B050"/>
                </a:solidFill>
              </a:rPr>
              <a:t>)</a:t>
            </a:r>
            <a:endParaRPr lang="en-US" sz="18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D11890-B96A-7845-A49D-68BB87C783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429" y="3506971"/>
            <a:ext cx="2444779" cy="1144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872C22-6DCF-B248-90CB-CCC7ECF06C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9101" y="2388857"/>
            <a:ext cx="2171292" cy="12904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2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dirty="0"/>
              <a:t>Ошибки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00" y="1599700"/>
            <a:ext cx="2131684" cy="65370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sz="1400" dirty="0" smtClean="0">
                <a:solidFill>
                  <a:srgbClr val="FF0000"/>
                </a:solidFill>
              </a:rPr>
              <a:t>У </a:t>
            </a:r>
            <a:r>
              <a:rPr lang="en-US" sz="1400" dirty="0" smtClean="0">
                <a:solidFill>
                  <a:srgbClr val="FF0000"/>
                </a:solidFill>
              </a:rPr>
              <a:t>SPIKE </a:t>
            </a:r>
            <a:r>
              <a:rPr lang="en-US" sz="1400" dirty="0">
                <a:solidFill>
                  <a:srgbClr val="FF0000"/>
                </a:solidFill>
              </a:rPr>
              <a:t>Prime </a:t>
            </a:r>
            <a:r>
              <a:rPr lang="ru-RU" sz="1400" dirty="0" smtClean="0">
                <a:solidFill>
                  <a:srgbClr val="FF0000"/>
                </a:solidFill>
              </a:rPr>
              <a:t>есть ошибки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426CB4-2369-2C42-8269-A1858EB941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25240" y="1589000"/>
            <a:ext cx="4799567" cy="28902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SPIKE Prime </a:t>
            </a:r>
            <a:r>
              <a:rPr lang="ru-RU" sz="1800" dirty="0" smtClean="0">
                <a:solidFill>
                  <a:srgbClr val="00B050"/>
                </a:solidFill>
              </a:rPr>
              <a:t>новый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ru-RU" sz="1800" dirty="0" smtClean="0">
                <a:solidFill>
                  <a:srgbClr val="00B050"/>
                </a:solidFill>
              </a:rPr>
              <a:t>Обновления для исправления ошибок выходят постоянно</a:t>
            </a:r>
            <a:r>
              <a:rPr lang="en-US" sz="1800" dirty="0" smtClean="0">
                <a:solidFill>
                  <a:srgbClr val="00B050"/>
                </a:solidFill>
              </a:rPr>
              <a:t>. </a:t>
            </a:r>
            <a:r>
              <a:rPr lang="ru-RU" sz="1800" dirty="0" smtClean="0">
                <a:solidFill>
                  <a:srgbClr val="00B050"/>
                </a:solidFill>
              </a:rPr>
              <a:t>Устанавливайте обновления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ru-RU" sz="1800" dirty="0">
                <a:solidFill>
                  <a:srgbClr val="00B050"/>
                </a:solidFill>
              </a:rPr>
              <a:t>У EV3 также были ошибки. LEGO </a:t>
            </a:r>
            <a:r>
              <a:rPr lang="ru-RU" sz="1800" dirty="0" smtClean="0">
                <a:solidFill>
                  <a:srgbClr val="00B050"/>
                </a:solidFill>
              </a:rPr>
              <a:t>быстро их устраняло при помощи обновлений, </a:t>
            </a:r>
            <a:r>
              <a:rPr lang="ru-RU" sz="1800" dirty="0">
                <a:solidFill>
                  <a:srgbClr val="00B050"/>
                </a:solidFill>
              </a:rPr>
              <a:t>но некоторые ошибки были </a:t>
            </a:r>
            <a:r>
              <a:rPr lang="ru-RU" sz="1800" dirty="0" smtClean="0">
                <a:solidFill>
                  <a:srgbClr val="00B050"/>
                </a:solidFill>
              </a:rPr>
              <a:t>найдены только недавно</a:t>
            </a:r>
          </a:p>
          <a:p>
            <a:r>
              <a:rPr lang="ru-RU" sz="1800" dirty="0">
                <a:solidFill>
                  <a:srgbClr val="00B050"/>
                </a:solidFill>
              </a:rPr>
              <a:t>Сообщество обычно </a:t>
            </a:r>
            <a:r>
              <a:rPr lang="ru-RU" sz="1800" dirty="0" smtClean="0">
                <a:solidFill>
                  <a:srgbClr val="00B050"/>
                </a:solidFill>
              </a:rPr>
              <a:t>совершенствует пути решения</a:t>
            </a:r>
            <a:endParaRPr lang="en-US" sz="18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E2670C-CB04-E140-81F6-A19C040C8B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700" y="2535100"/>
            <a:ext cx="1683411" cy="168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Заключение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5DC34D-8EBF-4045-A0A1-9EB07AF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00" y="1318000"/>
            <a:ext cx="7864554" cy="31719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Если </a:t>
            </a:r>
            <a:r>
              <a:rPr lang="ru-RU" dirty="0" smtClean="0">
                <a:solidFill>
                  <a:schemeClr val="tx1"/>
                </a:solidFill>
              </a:rPr>
              <a:t>у Вас есть EV3s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ru-RU" dirty="0" smtClean="0">
                <a:solidFill>
                  <a:schemeClr val="tx1"/>
                </a:solidFill>
              </a:rPr>
              <a:t>Вы купили его, нет проблем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EV3 </a:t>
            </a:r>
            <a:r>
              <a:rPr lang="ru-RU" dirty="0" smtClean="0">
                <a:solidFill>
                  <a:schemeClr val="tx1"/>
                </a:solidFill>
              </a:rPr>
              <a:t>отличный продукт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позволяет использовать несколько платформ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Соревнования не  для одной платформы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ru-RU" dirty="0" smtClean="0">
                <a:solidFill>
                  <a:schemeClr val="tx1"/>
                </a:solidFill>
              </a:rPr>
              <a:t>нет дополнительных очков для какой-то платформы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Если у Вас есть бюджет для старта / запуска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ru-RU" dirty="0" smtClean="0">
                <a:solidFill>
                  <a:schemeClr val="tx1"/>
                </a:solidFill>
              </a:rPr>
              <a:t>независимо от возраста</a:t>
            </a:r>
            <a:r>
              <a:rPr lang="en-US" dirty="0" smtClean="0">
                <a:solidFill>
                  <a:schemeClr val="tx1"/>
                </a:solidFill>
              </a:rPr>
              <a:t>), </a:t>
            </a:r>
            <a:r>
              <a:rPr lang="ru-RU" dirty="0" smtClean="0">
                <a:solidFill>
                  <a:schemeClr val="tx1"/>
                </a:solidFill>
              </a:rPr>
              <a:t>Вы хотите новых задач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Вы можете использовать </a:t>
            </a:r>
            <a:r>
              <a:rPr lang="en-US" dirty="0" smtClean="0">
                <a:solidFill>
                  <a:schemeClr val="tx1"/>
                </a:solidFill>
              </a:rPr>
              <a:t>SPIKE </a:t>
            </a:r>
            <a:r>
              <a:rPr lang="en-US" dirty="0">
                <a:solidFill>
                  <a:schemeClr val="tx1"/>
                </a:solidFill>
              </a:rPr>
              <a:t>Prime </a:t>
            </a:r>
            <a:r>
              <a:rPr lang="ru-RU" dirty="0" smtClean="0">
                <a:solidFill>
                  <a:schemeClr val="tx1"/>
                </a:solidFill>
              </a:rPr>
              <a:t>для этого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en-US" dirty="0" smtClean="0">
                <a:solidFill>
                  <a:schemeClr val="tx1"/>
                </a:solidFill>
              </a:rPr>
              <a:t>SPIKE Prime</a:t>
            </a:r>
            <a:r>
              <a:rPr lang="ru-RU" dirty="0" smtClean="0">
                <a:solidFill>
                  <a:schemeClr val="tx1"/>
                </a:solidFill>
              </a:rPr>
              <a:t> есть ограничения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ru-RU" dirty="0" smtClean="0">
                <a:solidFill>
                  <a:schemeClr val="tx1"/>
                </a:solidFill>
              </a:rPr>
              <a:t>Это не тоже что </a:t>
            </a:r>
            <a:r>
              <a:rPr lang="en-US" dirty="0" smtClean="0">
                <a:solidFill>
                  <a:schemeClr val="tx1"/>
                </a:solidFill>
              </a:rPr>
              <a:t>EV3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Но НЕ недооценивайте возможности </a:t>
            </a:r>
            <a:r>
              <a:rPr lang="en-US" dirty="0" smtClean="0">
                <a:solidFill>
                  <a:schemeClr val="tx1"/>
                </a:solidFill>
              </a:rPr>
              <a:t>SPIKE Prime</a:t>
            </a:r>
          </a:p>
          <a:p>
            <a:pPr marL="1016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9568B-99A5-8740-AAB5-D12A843F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D685B7-149E-2945-8F64-FCED8536F432}"/>
              </a:ext>
            </a:extLst>
          </p:cNvPr>
          <p:cNvSpPr txBox="1"/>
          <p:nvPr/>
        </p:nvSpPr>
        <p:spPr>
          <a:xfrm>
            <a:off x="1135251" y="1953701"/>
            <a:ext cx="5199682" cy="54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ru-RU" sz="2800" b="1" dirty="0">
                <a:solidFill>
                  <a:schemeClr val="tx1"/>
                </a:solidFill>
                <a:latin typeface="Barlow Light"/>
                <a:sym typeface="Barlow Light"/>
              </a:rPr>
              <a:t>У Вас есть </a:t>
            </a:r>
            <a:r>
              <a:rPr lang="ru-RU" sz="2800" b="1" dirty="0" smtClean="0">
                <a:solidFill>
                  <a:schemeClr val="tx1"/>
                </a:solidFill>
                <a:latin typeface="Barlow Light"/>
                <a:sym typeface="Barlow Light"/>
              </a:rPr>
              <a:t>вопросы?</a:t>
            </a:r>
            <a:endParaRPr lang="en-US" sz="2800" b="1" dirty="0">
              <a:solidFill>
                <a:schemeClr val="tx1"/>
              </a:solidFill>
              <a:latin typeface="Barlow Light"/>
              <a:sym typeface="Barlow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B6A48B-DA05-744D-8AC1-57DA46CB2DB0}"/>
              </a:ext>
            </a:extLst>
          </p:cNvPr>
          <p:cNvSpPr txBox="1"/>
          <p:nvPr/>
        </p:nvSpPr>
        <p:spPr>
          <a:xfrm>
            <a:off x="949271" y="2991791"/>
            <a:ext cx="5385662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en-US" sz="1600" dirty="0">
                <a:solidFill>
                  <a:schemeClr val="tx1"/>
                </a:solidFill>
                <a:latin typeface="Barlow Ligh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www.primelessons.org</a:t>
            </a:r>
            <a:endParaRPr lang="en-US" sz="1600" dirty="0">
              <a:solidFill>
                <a:schemeClr val="tx1"/>
              </a:solidFill>
              <a:latin typeface="Barlow Light"/>
            </a:endParaRPr>
          </a:p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en-US" sz="1600" dirty="0">
                <a:solidFill>
                  <a:schemeClr val="tx1"/>
                </a:solidFill>
                <a:latin typeface="Barlow Ligh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www.flltutorials.com</a:t>
            </a:r>
            <a:endParaRPr lang="en-US" sz="1600" dirty="0">
              <a:solidFill>
                <a:schemeClr val="tx1"/>
              </a:solidFill>
              <a:latin typeface="Barlow Light"/>
            </a:endParaRPr>
          </a:p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en-US" sz="1600" dirty="0">
                <a:solidFill>
                  <a:schemeClr val="tx1"/>
                </a:solidFill>
                <a:latin typeface="Barlow Ligh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www.ev3lessons.com</a:t>
            </a:r>
            <a:endParaRPr lang="en-US" sz="1600" dirty="0">
              <a:solidFill>
                <a:schemeClr val="tx1"/>
              </a:solidFill>
              <a:latin typeface="Barlow Light"/>
            </a:endParaRPr>
          </a:p>
          <a:p>
            <a:pPr indent="-355600" algn="ctr">
              <a:lnSpc>
                <a:spcPct val="115000"/>
              </a:lnSpc>
              <a:buClr>
                <a:schemeClr val="accent1"/>
              </a:buClr>
              <a:buSzPts val="2000"/>
              <a:buFont typeface="Barlow Light"/>
            </a:pPr>
            <a:r>
              <a:rPr lang="en-US" sz="1600" dirty="0">
                <a:solidFill>
                  <a:schemeClr val="tx1"/>
                </a:solidFill>
                <a:latin typeface="Barlow Light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https://www.facebook.com/groups/FLLShareandLearn/</a:t>
            </a:r>
            <a:endParaRPr lang="en-US" sz="1600" dirty="0">
              <a:solidFill>
                <a:schemeClr val="tx1"/>
              </a:solidFill>
              <a:latin typeface="Barlow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20CFB77-760E-C74A-B4A7-ACDCBA77D6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770" y="1568223"/>
            <a:ext cx="1971408" cy="2628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858F630-0B7A-6146-A0F3-E386F9229C2E}"/>
              </a:ext>
            </a:extLst>
          </p:cNvPr>
          <p:cNvSpPr txBox="1"/>
          <p:nvPr/>
        </p:nvSpPr>
        <p:spPr>
          <a:xfrm>
            <a:off x="7017978" y="1568223"/>
            <a:ext cx="17435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  <a:latin typeface="Barlow Light"/>
              </a:rPr>
              <a:t>Фото напечатано с использованием </a:t>
            </a:r>
            <a:r>
              <a:rPr lang="en-US" sz="1100" dirty="0" smtClean="0">
                <a:solidFill>
                  <a:schemeClr val="tx1"/>
                </a:solidFill>
                <a:latin typeface="Barlow Light"/>
              </a:rPr>
              <a:t>Python</a:t>
            </a:r>
            <a:r>
              <a:rPr lang="ru-RU" sz="1100" dirty="0" smtClean="0">
                <a:solidFill>
                  <a:schemeClr val="tx1"/>
                </a:solidFill>
                <a:latin typeface="Barlow Light"/>
              </a:rPr>
              <a:t> в </a:t>
            </a:r>
            <a:r>
              <a:rPr lang="en-US" sz="1100" dirty="0" smtClean="0">
                <a:solidFill>
                  <a:schemeClr val="tx1"/>
                </a:solidFill>
                <a:latin typeface="Barlow Light"/>
              </a:rPr>
              <a:t>SPIKE </a:t>
            </a:r>
            <a:r>
              <a:rPr lang="en-US" sz="1100" dirty="0" smtClean="0">
                <a:solidFill>
                  <a:schemeClr val="tx1"/>
                </a:solidFill>
                <a:latin typeface="Barlow Light"/>
              </a:rPr>
              <a:t>Prime</a:t>
            </a:r>
            <a:endParaRPr lang="en-US" sz="1100" dirty="0">
              <a:solidFill>
                <a:schemeClr val="tx1"/>
              </a:solidFill>
              <a:latin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59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Сравнение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Обзор </a:t>
            </a:r>
            <a:r>
              <a:rPr lang="en" dirty="0" smtClean="0"/>
              <a:t>SPIKE </a:t>
            </a:r>
            <a:r>
              <a:rPr lang="en" dirty="0"/>
              <a:t>Prime </a:t>
            </a:r>
            <a:r>
              <a:rPr lang="ru-RU" dirty="0" smtClean="0"/>
              <a:t>против </a:t>
            </a:r>
            <a:r>
              <a:rPr lang="en" dirty="0" smtClean="0"/>
              <a:t>EV3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Хаб</a:t>
            </a:r>
            <a:r>
              <a:rPr lang="ru-RU" dirty="0" smtClean="0"/>
              <a:t> / Порты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650" y="1539220"/>
            <a:ext cx="3447300" cy="256117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5 </a:t>
            </a:r>
            <a:r>
              <a:rPr lang="ru-RU" dirty="0" smtClean="0">
                <a:solidFill>
                  <a:schemeClr val="bg2"/>
                </a:solidFill>
              </a:rPr>
              <a:t>секунд для загрузки 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ru-RU" dirty="0" smtClean="0">
                <a:solidFill>
                  <a:schemeClr val="bg2"/>
                </a:solidFill>
              </a:rPr>
              <a:t>удобно для команд когда ваш </a:t>
            </a:r>
            <a:r>
              <a:rPr lang="ru-RU" dirty="0" err="1" smtClean="0">
                <a:solidFill>
                  <a:schemeClr val="bg2"/>
                </a:solidFill>
              </a:rPr>
              <a:t>хаб</a:t>
            </a:r>
            <a:r>
              <a:rPr lang="ru-RU" dirty="0" smtClean="0">
                <a:solidFill>
                  <a:schemeClr val="bg2"/>
                </a:solidFill>
              </a:rPr>
              <a:t> отказал до или после запуска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6 </a:t>
            </a:r>
            <a:r>
              <a:rPr lang="ru-RU" dirty="0" smtClean="0">
                <a:solidFill>
                  <a:schemeClr val="bg2"/>
                </a:solidFill>
              </a:rPr>
              <a:t>универсальных портов 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ru-RU" dirty="0" smtClean="0">
                <a:solidFill>
                  <a:schemeClr val="bg2"/>
                </a:solidFill>
              </a:rPr>
              <a:t>можно использовать для датчиков или моторов</a:t>
            </a:r>
            <a:r>
              <a:rPr lang="en-US" dirty="0" smtClean="0">
                <a:solidFill>
                  <a:schemeClr val="bg2"/>
                </a:solidFill>
              </a:rPr>
              <a:t>) </a:t>
            </a:r>
            <a:r>
              <a:rPr lang="ru-RU" dirty="0" smtClean="0">
                <a:solidFill>
                  <a:schemeClr val="bg2"/>
                </a:solidFill>
              </a:rPr>
              <a:t>встроенный гироскоп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72416" y="1539249"/>
            <a:ext cx="3447300" cy="256117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30 </a:t>
            </a:r>
            <a:r>
              <a:rPr lang="ru-RU" dirty="0" smtClean="0"/>
              <a:t>секунд для загрузки</a:t>
            </a:r>
            <a:r>
              <a:rPr lang="en-US" dirty="0" smtClean="0"/>
              <a:t>, </a:t>
            </a:r>
            <a:r>
              <a:rPr lang="ru-RU" dirty="0" smtClean="0"/>
              <a:t>больше для </a:t>
            </a:r>
            <a:r>
              <a:rPr lang="en-US" dirty="0" err="1" smtClean="0"/>
              <a:t>MicroPython</a:t>
            </a:r>
            <a:endParaRPr lang="en-US" dirty="0"/>
          </a:p>
          <a:p>
            <a:r>
              <a:rPr lang="en-US" dirty="0"/>
              <a:t>4 </a:t>
            </a:r>
            <a:r>
              <a:rPr lang="ru-RU" dirty="0" smtClean="0"/>
              <a:t>датчика </a:t>
            </a:r>
            <a:r>
              <a:rPr lang="en-US" dirty="0" smtClean="0"/>
              <a:t>+ </a:t>
            </a:r>
            <a:r>
              <a:rPr lang="en-US" dirty="0"/>
              <a:t>4 </a:t>
            </a:r>
            <a:r>
              <a:rPr lang="ru-RU" dirty="0" smtClean="0"/>
              <a:t>мотора специализированные порты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021345-8F8C-8F48-9775-FA27BADE4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112" y="3825501"/>
            <a:ext cx="512217" cy="512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2C581B-A9B3-E145-A92D-35019280CB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2037" y="3799919"/>
            <a:ext cx="512217" cy="512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59E8E1-3AA0-4ADD-86AC-301582ADA70F}"/>
              </a:ext>
            </a:extLst>
          </p:cNvPr>
          <p:cNvSpPr txBox="1"/>
          <p:nvPr/>
        </p:nvSpPr>
        <p:spPr>
          <a:xfrm>
            <a:off x="1061331" y="4489800"/>
            <a:ext cx="7255733" cy="307777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Barlow Light" panose="020B0604020202020204" charset="0"/>
              </a:rPr>
              <a:t>Заключение: Вы не проигрываете </a:t>
            </a:r>
            <a:r>
              <a:rPr lang="ru-RU" b="1" dirty="0" smtClean="0">
                <a:latin typeface="Barlow Light" panose="020B0604020202020204" charset="0"/>
              </a:rPr>
              <a:t>используя порты </a:t>
            </a:r>
            <a:r>
              <a:rPr lang="en-US" b="1" dirty="0" smtClean="0">
                <a:latin typeface="Barlow Light" panose="020B0604020202020204" charset="0"/>
              </a:rPr>
              <a:t>SPIKE Prime</a:t>
            </a:r>
            <a:endParaRPr lang="en-US" b="1" dirty="0">
              <a:latin typeface="Barlow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0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Датчики используемые в </a:t>
            </a:r>
            <a:r>
              <a:rPr lang="en-US" i="1" dirty="0" smtClean="0"/>
              <a:t>FIRST</a:t>
            </a:r>
            <a:r>
              <a:rPr lang="en-US" dirty="0" smtClean="0"/>
              <a:t> </a:t>
            </a:r>
            <a:r>
              <a:rPr lang="en-US" dirty="0"/>
              <a:t>LEGO League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325" y="1458517"/>
            <a:ext cx="3447300" cy="320094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dirty="0" smtClean="0"/>
              <a:t>Датчик Цвета (улучшенный,</a:t>
            </a:r>
            <a:br>
              <a:rPr lang="ru-RU" sz="1600" dirty="0" smtClean="0"/>
            </a:br>
            <a:r>
              <a:rPr lang="ru-RU" sz="1600" dirty="0" smtClean="0"/>
              <a:t> </a:t>
            </a:r>
            <a:r>
              <a:rPr lang="ru-RU" sz="1600" dirty="0"/>
              <a:t>с большим количеством цветов и </a:t>
            </a:r>
            <a:r>
              <a:rPr lang="ru-RU" sz="1600" dirty="0" smtClean="0"/>
              <a:t>улучшенное распознавание)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Датчик </a:t>
            </a:r>
            <a:r>
              <a:rPr lang="ru-RU" sz="1600" dirty="0" smtClean="0"/>
              <a:t>Расстояния (</a:t>
            </a:r>
            <a:r>
              <a:rPr lang="ru-RU" sz="1600" dirty="0"/>
              <a:t>может быть </a:t>
            </a:r>
            <a:r>
              <a:rPr lang="ru-RU" sz="1600" dirty="0" smtClean="0"/>
              <a:t>использован для различных целей – не </a:t>
            </a:r>
            <a:r>
              <a:rPr lang="ru-RU" sz="1600" dirty="0"/>
              <a:t>FLL</a:t>
            </a:r>
            <a:r>
              <a:rPr lang="ru-RU" sz="16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Датчик </a:t>
            </a:r>
            <a:r>
              <a:rPr lang="ru-RU" sz="1600" dirty="0" smtClean="0"/>
              <a:t>Силы (считывает  давление 0-10 Ньютон)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Встроенный гироскоп с 6 осями и </a:t>
            </a:r>
            <a:r>
              <a:rPr lang="ru-RU" sz="1600" dirty="0" smtClean="0"/>
              <a:t>акселерометром (минимальные отклонение и задержка)</a:t>
            </a:r>
            <a:endParaRPr lang="en-US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70877" y="1458516"/>
            <a:ext cx="3447300" cy="320094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sz="1600" dirty="0" smtClean="0"/>
              <a:t>Датчик цвета</a:t>
            </a:r>
            <a:endParaRPr lang="en-US" sz="1600" dirty="0"/>
          </a:p>
          <a:p>
            <a:r>
              <a:rPr lang="ru-RU" sz="1600" dirty="0" smtClean="0"/>
              <a:t>Ультразвуковой датчик</a:t>
            </a:r>
            <a:endParaRPr lang="en-US" sz="1600" dirty="0"/>
          </a:p>
          <a:p>
            <a:r>
              <a:rPr lang="ru-RU" sz="1600" dirty="0" smtClean="0"/>
              <a:t>Датчик прикосновения </a:t>
            </a:r>
            <a:r>
              <a:rPr lang="en-US" sz="1600" dirty="0" smtClean="0"/>
              <a:t>(</a:t>
            </a:r>
            <a:r>
              <a:rPr lang="ru-RU" sz="1600" dirty="0" smtClean="0"/>
              <a:t>двоичный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ru-RU" sz="1600" dirty="0" smtClean="0"/>
              <a:t>нажат или не нажат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ru-RU" sz="1600" dirty="0" smtClean="0"/>
              <a:t>Гироскоп </a:t>
            </a:r>
            <a:r>
              <a:rPr lang="en-US" sz="1600" dirty="0" smtClean="0"/>
              <a:t>(</a:t>
            </a:r>
            <a:r>
              <a:rPr lang="ru-RU" sz="1600" dirty="0" smtClean="0"/>
              <a:t>проблемы с </a:t>
            </a:r>
            <a:r>
              <a:rPr lang="ru-RU" sz="1600" dirty="0" smtClean="0"/>
              <a:t>отклонением </a:t>
            </a:r>
            <a:r>
              <a:rPr lang="ru-RU" sz="1600" dirty="0"/>
              <a:t>и </a:t>
            </a:r>
            <a:r>
              <a:rPr lang="ru-RU" sz="1600" dirty="0" smtClean="0"/>
              <a:t>задержкой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FD05DDB-F014-4E48-8BE3-F4FFBC248DAC}"/>
              </a:ext>
            </a:extLst>
          </p:cNvPr>
          <p:cNvSpPr txBox="1"/>
          <p:nvPr/>
        </p:nvSpPr>
        <p:spPr>
          <a:xfrm>
            <a:off x="1091129" y="4765489"/>
            <a:ext cx="7194130" cy="307777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Barlow Light" panose="020B0604020202020204" charset="0"/>
              </a:rPr>
              <a:t>Заключение</a:t>
            </a:r>
            <a:r>
              <a:rPr lang="en-US" b="1" dirty="0" smtClean="0">
                <a:latin typeface="Barlow Light" panose="020B0604020202020204" charset="0"/>
              </a:rPr>
              <a:t>: </a:t>
            </a:r>
            <a:r>
              <a:rPr lang="ru-RU" b="1" dirty="0" smtClean="0">
                <a:latin typeface="Barlow Light" panose="020B0604020202020204" charset="0"/>
              </a:rPr>
              <a:t>У </a:t>
            </a:r>
            <a:r>
              <a:rPr lang="en-US" b="1" dirty="0" smtClean="0">
                <a:latin typeface="Barlow Light" panose="020B0604020202020204" charset="0"/>
              </a:rPr>
              <a:t>SPIKE </a:t>
            </a:r>
            <a:r>
              <a:rPr lang="en-US" b="1" dirty="0">
                <a:latin typeface="Barlow Light" panose="020B0604020202020204" charset="0"/>
              </a:rPr>
              <a:t>Prime </a:t>
            </a:r>
            <a:r>
              <a:rPr lang="ru-RU" b="1" dirty="0" smtClean="0">
                <a:latin typeface="Barlow Light" panose="020B0604020202020204" charset="0"/>
              </a:rPr>
              <a:t>те же датчики и они лучше </a:t>
            </a:r>
            <a:r>
              <a:rPr lang="en-US" b="1" dirty="0" smtClean="0">
                <a:latin typeface="Barlow Light" panose="020B0604020202020204" charset="0"/>
              </a:rPr>
              <a:t>EV3’s</a:t>
            </a:r>
            <a:endParaRPr lang="en-US" b="1" dirty="0">
              <a:latin typeface="Barlow Light" panose="020B060402020202020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553B74F-2559-0E4E-A5D8-2B95B66C40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073" y="4253272"/>
            <a:ext cx="512217" cy="5122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50BE601-F90E-CE4D-943D-1D27A8E65D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5098" y="4253272"/>
            <a:ext cx="512217" cy="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Доступные языки программирования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94" y="1460088"/>
            <a:ext cx="3705550" cy="288981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sz="1400" dirty="0" smtClean="0"/>
              <a:t>Основной</a:t>
            </a:r>
            <a:r>
              <a:rPr lang="en-US" sz="1400" dirty="0" smtClean="0"/>
              <a:t>: </a:t>
            </a:r>
            <a:r>
              <a:rPr lang="ru-RU" sz="1400" dirty="0" smtClean="0"/>
              <a:t>Программирование </a:t>
            </a:r>
            <a:r>
              <a:rPr lang="en-US" sz="1400" dirty="0" smtClean="0"/>
              <a:t>Scratch-</a:t>
            </a:r>
            <a:r>
              <a:rPr lang="ru-RU" sz="1400" dirty="0" smtClean="0"/>
              <a:t>подобными блоками</a:t>
            </a:r>
            <a:endParaRPr lang="en-US" sz="1400" dirty="0"/>
          </a:p>
          <a:p>
            <a:r>
              <a:rPr lang="ru-RU" sz="1400" dirty="0" smtClean="0"/>
              <a:t>Второй</a:t>
            </a:r>
            <a:r>
              <a:rPr lang="en-US" sz="1400" dirty="0" smtClean="0"/>
              <a:t>: </a:t>
            </a:r>
            <a:r>
              <a:rPr lang="en-US" sz="1400" dirty="0"/>
              <a:t>[Micro-]Python </a:t>
            </a:r>
            <a:r>
              <a:rPr lang="en-US" sz="1400" dirty="0" smtClean="0"/>
              <a:t>(</a:t>
            </a:r>
            <a:r>
              <a:rPr lang="ru-RU" sz="1400" dirty="0" smtClean="0"/>
              <a:t>текстовый</a:t>
            </a:r>
            <a:r>
              <a:rPr lang="en-US" sz="1400" dirty="0" smtClean="0"/>
              <a:t>): </a:t>
            </a:r>
            <a:r>
              <a:rPr lang="ru-RU" sz="1400" dirty="0" smtClean="0"/>
              <a:t>встроен в приложение</a:t>
            </a:r>
            <a:r>
              <a:rPr lang="ru-RU" sz="1400" dirty="0"/>
              <a:t>,</a:t>
            </a:r>
            <a:r>
              <a:rPr lang="en-US" sz="1400" dirty="0" smtClean="0"/>
              <a:t> </a:t>
            </a:r>
            <a:r>
              <a:rPr lang="ru-RU" sz="1400" dirty="0" smtClean="0"/>
              <a:t>имеет основные </a:t>
            </a:r>
            <a:r>
              <a:rPr lang="ru-RU" sz="1400" dirty="0"/>
              <a:t>обучающие программы и примеры. Имеет некоторые дополнительные команды и функциональность </a:t>
            </a:r>
            <a:r>
              <a:rPr lang="ru-RU" sz="1400" dirty="0" smtClean="0"/>
              <a:t> (подобно </a:t>
            </a:r>
            <a:r>
              <a:rPr lang="ru-RU" sz="1400" dirty="0"/>
              <a:t>EV3</a:t>
            </a:r>
            <a:r>
              <a:rPr lang="ru-RU" sz="1400" dirty="0" smtClean="0"/>
              <a:t>)</a:t>
            </a:r>
          </a:p>
          <a:p>
            <a:r>
              <a:rPr lang="ru-RU" sz="1400" dirty="0" smtClean="0"/>
              <a:t>Можете </a:t>
            </a:r>
            <a:r>
              <a:rPr lang="ru-RU" sz="1400" dirty="0" smtClean="0"/>
              <a:t>использовать </a:t>
            </a:r>
            <a:r>
              <a:rPr lang="en-US" sz="1400" dirty="0" smtClean="0"/>
              <a:t>Scratch </a:t>
            </a:r>
            <a:r>
              <a:rPr lang="ru-RU" sz="1400" dirty="0" smtClean="0"/>
              <a:t>или </a:t>
            </a:r>
            <a:r>
              <a:rPr lang="en-US" sz="1400" dirty="0" err="1" smtClean="0"/>
              <a:t>MicroPython</a:t>
            </a: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068EA0D-2ACE-1B46-96E3-19216C1740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5704" y="1460088"/>
            <a:ext cx="3705550" cy="2892010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ru-RU" sz="1400" dirty="0" smtClean="0"/>
              <a:t>Основные Блоки : </a:t>
            </a:r>
            <a:r>
              <a:rPr lang="ru-RU" sz="1400" dirty="0"/>
              <a:t>EV3-G/EV3 </a:t>
            </a:r>
            <a:r>
              <a:rPr lang="ru-RU" sz="1400" dirty="0" err="1"/>
              <a:t>Lab</a:t>
            </a:r>
            <a:r>
              <a:rPr lang="ru-RU" sz="1400" dirty="0"/>
              <a:t> (подобный </a:t>
            </a:r>
            <a:r>
              <a:rPr lang="ru-RU" sz="1400" dirty="0" err="1"/>
              <a:t>LabView</a:t>
            </a:r>
            <a:r>
              <a:rPr lang="ru-RU" sz="1400" dirty="0"/>
              <a:t>) или </a:t>
            </a:r>
            <a:r>
              <a:rPr lang="ru-RU" sz="1400" dirty="0" smtClean="0"/>
              <a:t>основанный </a:t>
            </a:r>
            <a:r>
              <a:rPr lang="ru-RU" sz="1400" dirty="0"/>
              <a:t>на </a:t>
            </a:r>
            <a:r>
              <a:rPr lang="en-US" sz="1400" dirty="0" smtClean="0"/>
              <a:t>Scratch</a:t>
            </a:r>
            <a:r>
              <a:rPr lang="ru-RU" sz="1400" dirty="0" smtClean="0"/>
              <a:t> </a:t>
            </a:r>
            <a:r>
              <a:rPr lang="en-US" sz="1400" dirty="0"/>
              <a:t>EV3 Classroom </a:t>
            </a:r>
            <a:endParaRPr lang="en-US" sz="1400" dirty="0"/>
          </a:p>
          <a:p>
            <a:r>
              <a:rPr lang="ru-RU" sz="1400" dirty="0" smtClean="0"/>
              <a:t>Основной текстовый </a:t>
            </a:r>
            <a:r>
              <a:rPr lang="en-US" sz="1400" dirty="0" smtClean="0"/>
              <a:t>(</a:t>
            </a:r>
            <a:r>
              <a:rPr lang="ru-RU" sz="1400" dirty="0" smtClean="0"/>
              <a:t>официальный</a:t>
            </a:r>
            <a:r>
              <a:rPr lang="en-US" sz="1400" dirty="0" smtClean="0"/>
              <a:t>): </a:t>
            </a:r>
            <a:r>
              <a:rPr lang="en-US" sz="1400" dirty="0" err="1"/>
              <a:t>MicroPython</a:t>
            </a:r>
            <a:r>
              <a:rPr lang="en-US" sz="1400" dirty="0"/>
              <a:t>. </a:t>
            </a:r>
            <a:r>
              <a:rPr lang="ru-RU" sz="1400" dirty="0" smtClean="0"/>
              <a:t>Требуется карта</a:t>
            </a:r>
            <a:r>
              <a:rPr lang="en-US" sz="1400" dirty="0" smtClean="0"/>
              <a:t> </a:t>
            </a:r>
            <a:r>
              <a:rPr lang="en-US" sz="1400" dirty="0"/>
              <a:t>microSD Card, Visual Studio Code IDE </a:t>
            </a:r>
            <a:r>
              <a:rPr lang="en-US" sz="1400" dirty="0" smtClean="0"/>
              <a:t>(</a:t>
            </a:r>
            <a:r>
              <a:rPr lang="ru-RU" sz="1400" dirty="0" smtClean="0"/>
              <a:t>дополнительно / не встроено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ru-RU" sz="1400" dirty="0" smtClean="0"/>
              <a:t>Можете </a:t>
            </a:r>
            <a:r>
              <a:rPr lang="ru-RU" sz="1400" dirty="0"/>
              <a:t>использовать </a:t>
            </a:r>
            <a:r>
              <a:rPr lang="ru-RU" sz="1400" dirty="0" smtClean="0"/>
              <a:t>не-</a:t>
            </a:r>
            <a:r>
              <a:rPr lang="ru-RU" sz="1400" dirty="0" err="1" smtClean="0"/>
              <a:t>Lego</a:t>
            </a:r>
            <a:r>
              <a:rPr lang="ru-RU" sz="1400" dirty="0" smtClean="0"/>
              <a:t> языки (</a:t>
            </a:r>
            <a:r>
              <a:rPr lang="ru-RU" sz="1400" dirty="0" err="1" smtClean="0"/>
              <a:t>Java</a:t>
            </a:r>
            <a:r>
              <a:rPr lang="ru-RU" sz="1400" dirty="0"/>
              <a:t>, C ++, и т.д.), но </a:t>
            </a:r>
            <a:r>
              <a:rPr lang="ru-RU" sz="1400" dirty="0" smtClean="0"/>
              <a:t>необходима SD-карта</a:t>
            </a:r>
          </a:p>
          <a:p>
            <a:r>
              <a:rPr lang="ru-RU" sz="1400" dirty="0" smtClean="0"/>
              <a:t>Текстовые </a:t>
            </a:r>
            <a:r>
              <a:rPr lang="ru-RU" sz="1400" dirty="0"/>
              <a:t>языки </a:t>
            </a:r>
            <a:r>
              <a:rPr lang="ru-RU" sz="1400" dirty="0" smtClean="0"/>
              <a:t>обеспечивают </a:t>
            </a:r>
            <a:r>
              <a:rPr lang="ru-RU" sz="1400" dirty="0"/>
              <a:t>больше функциональности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E22C74-91D1-4DF1-9EC7-449F72D2D784}"/>
              </a:ext>
            </a:extLst>
          </p:cNvPr>
          <p:cNvSpPr txBox="1"/>
          <p:nvPr/>
        </p:nvSpPr>
        <p:spPr>
          <a:xfrm>
            <a:off x="1001864" y="4433399"/>
            <a:ext cx="7347681" cy="461665"/>
          </a:xfrm>
          <a:prstGeom prst="rect">
            <a:avLst/>
          </a:prstGeom>
          <a:solidFill>
            <a:srgbClr val="FFCA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latin typeface="Barlow Light" panose="020B0604020202020204" charset="0"/>
              </a:rPr>
              <a:t>Заключение</a:t>
            </a:r>
            <a:r>
              <a:rPr lang="ru-RU" sz="1200" b="1" dirty="0">
                <a:latin typeface="Barlow Light" panose="020B0604020202020204" charset="0"/>
              </a:rPr>
              <a:t>: программное обеспечение </a:t>
            </a:r>
            <a:r>
              <a:rPr lang="en-US" sz="1200" b="1" dirty="0">
                <a:latin typeface="Barlow Light" panose="020B0604020202020204" charset="0"/>
              </a:rPr>
              <a:t>SPIKE Prime’s </a:t>
            </a:r>
            <a:r>
              <a:rPr lang="ru-RU" sz="1200" b="1" dirty="0" smtClean="0">
                <a:latin typeface="Barlow Light" panose="020B0604020202020204" charset="0"/>
              </a:rPr>
              <a:t>легче </a:t>
            </a:r>
            <a:r>
              <a:rPr lang="ru-RU" sz="1200" b="1" dirty="0">
                <a:latin typeface="Barlow Light" panose="020B0604020202020204" charset="0"/>
              </a:rPr>
              <a:t>переключить между </a:t>
            </a:r>
            <a:r>
              <a:rPr lang="ru-RU" sz="1200" b="1" dirty="0" smtClean="0">
                <a:latin typeface="Barlow Light" panose="020B0604020202020204" charset="0"/>
              </a:rPr>
              <a:t>основанными блоками </a:t>
            </a:r>
            <a:r>
              <a:rPr lang="ru-RU" sz="1200" b="1" dirty="0">
                <a:latin typeface="Barlow Light" panose="020B0604020202020204" charset="0"/>
              </a:rPr>
              <a:t>и </a:t>
            </a:r>
            <a:r>
              <a:rPr lang="en-US" sz="1200" b="1" dirty="0">
                <a:latin typeface="Barlow Light" panose="020B0604020202020204" charset="0"/>
              </a:rPr>
              <a:t>Python</a:t>
            </a:r>
            <a:r>
              <a:rPr lang="ru-RU" sz="1200" b="1" dirty="0" smtClean="0">
                <a:latin typeface="Barlow Light" panose="020B0604020202020204" charset="0"/>
              </a:rPr>
              <a:t>, но меньше языков доступно</a:t>
            </a:r>
            <a:endParaRPr lang="en-US" sz="1200" b="1" dirty="0">
              <a:latin typeface="Barlow Light" panose="020B060402020202020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02C4F70-028D-014A-8B89-B2354E8BC0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86" y="3921182"/>
            <a:ext cx="512217" cy="5122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8D7C0-2EDE-4947-B2E6-A388E62CDB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191" y="3921181"/>
            <a:ext cx="512217" cy="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4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6086624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ru-RU" dirty="0"/>
              <a:t>Особенности и компромиссы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Подробно о </a:t>
            </a:r>
            <a:r>
              <a:rPr lang="en" dirty="0" smtClean="0"/>
              <a:t>SPIKE </a:t>
            </a:r>
            <a:r>
              <a:rPr lang="en" dirty="0"/>
              <a:t>Prime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1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00" y="654057"/>
            <a:ext cx="7843200" cy="653700"/>
          </a:xfrm>
        </p:spPr>
        <p:txBody>
          <a:bodyPr/>
          <a:lstStyle/>
          <a:p>
            <a:r>
              <a:rPr lang="ru-RU" dirty="0" smtClean="0"/>
              <a:t>Продвинутое программирование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00" y="1386546"/>
            <a:ext cx="3720634" cy="2890200"/>
          </a:xfrm>
        </p:spPr>
        <p:txBody>
          <a:bodyPr/>
          <a:lstStyle/>
          <a:p>
            <a:r>
              <a:rPr lang="ru-RU" sz="1800" dirty="0"/>
              <a:t>Методы программирования EV3 могут </a:t>
            </a:r>
            <a:r>
              <a:rPr lang="ru-RU" sz="1800" dirty="0" smtClean="0"/>
              <a:t>быть реализованы   в</a:t>
            </a:r>
            <a:r>
              <a:rPr lang="en-US" sz="1800" dirty="0" smtClean="0"/>
              <a:t> </a:t>
            </a:r>
            <a:r>
              <a:rPr lang="en-US" sz="1800" dirty="0"/>
              <a:t>SPIKE Prime</a:t>
            </a:r>
          </a:p>
          <a:p>
            <a:r>
              <a:rPr lang="ru-RU" sz="1800" dirty="0"/>
              <a:t>Вы можете использовать Пропорциональный контроль, </a:t>
            </a:r>
            <a:r>
              <a:rPr lang="ru-RU" sz="1800" dirty="0" smtClean="0"/>
              <a:t>Движение с гироскопом </a:t>
            </a:r>
            <a:r>
              <a:rPr lang="ru-RU" sz="1800" dirty="0"/>
              <a:t>прямо, </a:t>
            </a:r>
            <a:r>
              <a:rPr lang="ru-RU" sz="1800" dirty="0" smtClean="0"/>
              <a:t>Ускорение и </a:t>
            </a:r>
            <a:r>
              <a:rPr lang="ru-RU" sz="1800" dirty="0"/>
              <a:t>т.д. и </a:t>
            </a:r>
            <a:r>
              <a:rPr lang="ru-RU" sz="1800" dirty="0" smtClean="0"/>
              <a:t>в </a:t>
            </a:r>
            <a:r>
              <a:rPr lang="en-US" sz="1800" dirty="0" smtClean="0"/>
              <a:t>Scratch </a:t>
            </a:r>
            <a:r>
              <a:rPr lang="ru-RU" sz="1800" dirty="0" smtClean="0"/>
              <a:t>и   в </a:t>
            </a:r>
            <a:r>
              <a:rPr lang="en-US" sz="1800" dirty="0" err="1" smtClean="0"/>
              <a:t>MicroPython</a:t>
            </a:r>
            <a:endParaRPr lang="en-US" sz="1800" dirty="0"/>
          </a:p>
          <a:p>
            <a:r>
              <a:rPr lang="ru-RU" sz="1800" dirty="0" smtClean="0"/>
              <a:t>Видео</a:t>
            </a:r>
            <a:r>
              <a:rPr lang="en-US" sz="1800" dirty="0" smtClean="0"/>
              <a:t> 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://www.facebook.com/PrimeLessons/</a:t>
            </a:r>
            <a:endParaRPr lang="en-US" sz="1200" dirty="0"/>
          </a:p>
          <a:p>
            <a:r>
              <a:rPr lang="ru-RU" sz="1800" dirty="0" smtClean="0"/>
              <a:t>Уроки</a:t>
            </a:r>
            <a:r>
              <a:rPr lang="en-US" sz="1800" dirty="0" smtClean="0"/>
              <a:t>: </a:t>
            </a:r>
            <a:r>
              <a:rPr lang="en-US" sz="1200" dirty="0">
                <a:hlinkClick r:id="rId4"/>
              </a:rPr>
              <a:t>http://www.primelessons.org/</a:t>
            </a:r>
            <a:r>
              <a:rPr lang="en-US" sz="1200" dirty="0"/>
              <a:t>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4FB96E3-0244-0D42-92A5-5A3C1C5755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0330" y="1414723"/>
            <a:ext cx="1850814" cy="1377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C8B2BDB-B8DA-8544-8D1D-E014C1626E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6345" y="2899218"/>
            <a:ext cx="1840531" cy="1377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7D165C8-DF15-1C4F-9853-61D45B356F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360" y="1856029"/>
            <a:ext cx="1896659" cy="1431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8D8E797-8F94-684C-9543-8F0C5B3B0F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1377" y="3455819"/>
            <a:ext cx="1896659" cy="1422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49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96670C0-F6C0-C04F-B5D3-0CF18BF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Улучшения </a:t>
            </a:r>
            <a:r>
              <a:rPr lang="en-US" dirty="0" smtClean="0"/>
              <a:t>SPIKE </a:t>
            </a:r>
            <a:r>
              <a:rPr lang="en-US" dirty="0"/>
              <a:t>Prime </a:t>
            </a:r>
            <a:r>
              <a:rPr lang="en-US" dirty="0" smtClean="0"/>
              <a:t>(</a:t>
            </a:r>
            <a:r>
              <a:rPr lang="ru-RU" dirty="0" smtClean="0"/>
              <a:t>ПО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F3B31B-4128-CB49-8530-3F318236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378641"/>
            <a:ext cx="5956978" cy="3636221"/>
          </a:xfrm>
        </p:spPr>
        <p:txBody>
          <a:bodyPr>
            <a:normAutofit fontScale="85000" lnSpcReduction="20000"/>
          </a:bodyPr>
          <a:lstStyle/>
          <a:p>
            <a:r>
              <a:rPr lang="ru-RU" sz="1600" b="1" dirty="0" smtClean="0"/>
              <a:t>Поиск и Выбор Программ</a:t>
            </a:r>
            <a:r>
              <a:rPr lang="ru-RU" sz="1600" b="1" dirty="0"/>
              <a:t>: </a:t>
            </a:r>
            <a:r>
              <a:rPr lang="ru-RU" sz="1600" dirty="0" smtClean="0"/>
              <a:t>Выбор в </a:t>
            </a:r>
            <a:r>
              <a:rPr lang="ru-RU" sz="1600" dirty="0"/>
              <a:t>меню </a:t>
            </a:r>
            <a:r>
              <a:rPr lang="ru-RU" sz="1600" dirty="0" smtClean="0"/>
              <a:t>по номеру проекта (запуск по номеру, </a:t>
            </a:r>
            <a:r>
              <a:rPr lang="ru-RU" sz="1600" dirty="0"/>
              <a:t>в отличие </a:t>
            </a:r>
            <a:r>
              <a:rPr lang="ru-RU" sz="1600" dirty="0" smtClean="0"/>
              <a:t>от </a:t>
            </a:r>
            <a:r>
              <a:rPr lang="ru-RU" sz="1600" dirty="0"/>
              <a:t>EV3</a:t>
            </a:r>
            <a:r>
              <a:rPr lang="ru-RU" sz="1600" dirty="0" smtClean="0"/>
              <a:t>),</a:t>
            </a:r>
          </a:p>
          <a:p>
            <a:r>
              <a:rPr lang="ru-RU" sz="1600" b="1" dirty="0" smtClean="0"/>
              <a:t>Легкий мониторинг переменных</a:t>
            </a:r>
            <a:r>
              <a:rPr lang="en-US" sz="1600" b="1" dirty="0" smtClean="0"/>
              <a:t>: </a:t>
            </a:r>
            <a:r>
              <a:rPr lang="ru-RU" sz="1600" dirty="0"/>
              <a:t>монитор </a:t>
            </a:r>
            <a:r>
              <a:rPr lang="ru-RU" sz="1600" dirty="0" smtClean="0"/>
              <a:t>переменных </a:t>
            </a:r>
            <a:r>
              <a:rPr lang="ru-RU" sz="1600" dirty="0"/>
              <a:t>позволяет пользователям </a:t>
            </a:r>
            <a:r>
              <a:rPr lang="ru-RU" sz="1600" dirty="0" smtClean="0"/>
              <a:t>просматривать данные для отладки кода, без использования экрана </a:t>
            </a:r>
            <a:r>
              <a:rPr lang="ru-RU" sz="1600" dirty="0"/>
              <a:t>– </a:t>
            </a:r>
            <a:r>
              <a:rPr lang="ru-RU" sz="1600" dirty="0" smtClean="0"/>
              <a:t>значения переменных  на экране компьютера при подключении</a:t>
            </a:r>
          </a:p>
          <a:p>
            <a:r>
              <a:rPr lang="ru-RU" sz="1600" b="1" dirty="0"/>
              <a:t>Различные Платформы </a:t>
            </a:r>
            <a:r>
              <a:rPr lang="ru-RU" sz="1600" dirty="0"/>
              <a:t>– Те же Блоки: То же программное обеспечение </a:t>
            </a:r>
            <a:r>
              <a:rPr lang="ru-RU" sz="1600" dirty="0" smtClean="0"/>
              <a:t>для всех платформ </a:t>
            </a:r>
            <a:r>
              <a:rPr lang="ru-RU" sz="1600" dirty="0"/>
              <a:t>(для </a:t>
            </a:r>
            <a:r>
              <a:rPr lang="ru-RU" sz="1600" dirty="0" smtClean="0"/>
              <a:t>EV3 </a:t>
            </a:r>
            <a:r>
              <a:rPr lang="ru-RU" sz="1600" dirty="0"/>
              <a:t>у </a:t>
            </a:r>
            <a:r>
              <a:rPr lang="ru-RU" sz="1600" dirty="0" err="1"/>
              <a:t>Chromebook</a:t>
            </a:r>
            <a:r>
              <a:rPr lang="ru-RU" sz="1600" dirty="0"/>
              <a:t>, </a:t>
            </a:r>
            <a:r>
              <a:rPr lang="ru-RU" sz="1600" dirty="0" err="1"/>
              <a:t>Android</a:t>
            </a:r>
            <a:r>
              <a:rPr lang="ru-RU" sz="1600" dirty="0"/>
              <a:t> и </a:t>
            </a:r>
            <a:r>
              <a:rPr lang="ru-RU" sz="1600" dirty="0" err="1"/>
              <a:t>iPad</a:t>
            </a:r>
            <a:r>
              <a:rPr lang="ru-RU" sz="1600" dirty="0"/>
              <a:t> </a:t>
            </a:r>
            <a:r>
              <a:rPr lang="ru-RU" sz="1600" dirty="0" smtClean="0"/>
              <a:t>были ограниченные версии </a:t>
            </a:r>
            <a:r>
              <a:rPr lang="ru-RU" sz="1600" dirty="0"/>
              <a:t>программного обеспечения) – </a:t>
            </a:r>
            <a:r>
              <a:rPr lang="ru-RU" sz="1600" dirty="0" smtClean="0"/>
              <a:t>позволяет членам команды одновременно программировать на разных платформах</a:t>
            </a:r>
          </a:p>
          <a:p>
            <a:r>
              <a:rPr lang="ru-RU" sz="1600" b="1" dirty="0" err="1"/>
              <a:t>Move_CM</a:t>
            </a:r>
            <a:r>
              <a:rPr lang="ru-RU" sz="1600" b="1" dirty="0"/>
              <a:t>: </a:t>
            </a:r>
            <a:r>
              <a:rPr lang="ru-RU" sz="1600" dirty="0"/>
              <a:t>блоки Движения могут </a:t>
            </a:r>
            <a:r>
              <a:rPr lang="ru-RU" sz="1600" dirty="0" smtClean="0"/>
              <a:t>использовать сантиметры/дюймы </a:t>
            </a:r>
            <a:r>
              <a:rPr lang="ru-RU" sz="1600" dirty="0"/>
              <a:t>в качестве </a:t>
            </a:r>
            <a:r>
              <a:rPr lang="ru-RU" sz="1600" dirty="0" smtClean="0"/>
              <a:t>входа, дополнительно градусы, обороты </a:t>
            </a:r>
            <a:r>
              <a:rPr lang="ru-RU" sz="1600" dirty="0"/>
              <a:t>и секунды – легче программировать </a:t>
            </a:r>
            <a:r>
              <a:rPr lang="ru-RU" sz="1600" dirty="0" smtClean="0"/>
              <a:t>движение робота </a:t>
            </a:r>
            <a:r>
              <a:rPr lang="ru-RU" sz="1600" dirty="0"/>
              <a:t>(для </a:t>
            </a:r>
            <a:r>
              <a:rPr lang="ru-RU" sz="1600" dirty="0" smtClean="0"/>
              <a:t>EV3 </a:t>
            </a:r>
            <a:r>
              <a:rPr lang="ru-RU" sz="1600" dirty="0"/>
              <a:t>Вы должны были </a:t>
            </a:r>
            <a:r>
              <a:rPr lang="ru-RU" sz="1600" dirty="0" smtClean="0"/>
              <a:t>создавать Мой </a:t>
            </a:r>
            <a:r>
              <a:rPr lang="ru-RU" sz="1600" dirty="0"/>
              <a:t>Блок</a:t>
            </a:r>
            <a:r>
              <a:rPr lang="ru-RU" sz="1600" dirty="0" smtClean="0"/>
              <a:t>)</a:t>
            </a:r>
          </a:p>
          <a:p>
            <a:r>
              <a:rPr lang="ru-RU" sz="1600" b="1" dirty="0" smtClean="0"/>
              <a:t>Обнаружение пробуксовки: </a:t>
            </a:r>
            <a:r>
              <a:rPr lang="ru-RU" sz="1600" dirty="0" smtClean="0"/>
              <a:t>Встроено в мотор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8AB97A1-400F-A549-B016-864E801D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648" y="1469712"/>
            <a:ext cx="1425548" cy="1434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EB875D0-22B2-8441-B861-63216869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2" y="3042800"/>
            <a:ext cx="1930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odovico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6133</TotalTime>
  <Words>1299</Words>
  <Application>Microsoft Office PowerPoint</Application>
  <PresentationFormat>Экран (16:9)</PresentationFormat>
  <Paragraphs>143</Paragraphs>
  <Slides>24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Barlow Light</vt:lpstr>
      <vt:lpstr>Barlow SemiBold</vt:lpstr>
      <vt:lpstr>Lodovico template</vt:lpstr>
      <vt:lpstr>SPIKE PRIME &amp;  FIRST LEGO LEAGUE</vt:lpstr>
      <vt:lpstr>Цели</vt:lpstr>
      <vt:lpstr>Сравнение</vt:lpstr>
      <vt:lpstr>Хаб / Порты</vt:lpstr>
      <vt:lpstr>Датчики используемые в FIRST LEGO League</vt:lpstr>
      <vt:lpstr>Доступные языки программирования</vt:lpstr>
      <vt:lpstr>Особенности и компромиссы</vt:lpstr>
      <vt:lpstr>Продвинутое программирование</vt:lpstr>
      <vt:lpstr>Улучшения SPIKE Prime (ПО)</vt:lpstr>
      <vt:lpstr>Улучшения SPIKE Prime (Железо)</vt:lpstr>
      <vt:lpstr>Компромиссы: Мои блоки</vt:lpstr>
      <vt:lpstr>Компромиссы: калибровка, файлы, провода</vt:lpstr>
      <vt:lpstr>Компромиссы: управление блоками</vt:lpstr>
      <vt:lpstr>Компромиссы: размер файла</vt:lpstr>
      <vt:lpstr>Компромиссы: гироскоп</vt:lpstr>
      <vt:lpstr>Распространенные заблуждения</vt:lpstr>
      <vt:lpstr>Возраст</vt:lpstr>
      <vt:lpstr>Моторы SPIKE Prime</vt:lpstr>
      <vt:lpstr>Точность и надежность</vt:lpstr>
      <vt:lpstr>Ресурсы</vt:lpstr>
      <vt:lpstr>Стоимость</vt:lpstr>
      <vt:lpstr>Ошибки</vt:lpstr>
      <vt:lpstr>Заключение</vt:lpstr>
      <vt:lpstr>Спасибо!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 PRIME &amp;  FIRST LEGO LEAGUE</dc:title>
  <dc:creator>Виктор</dc:creator>
  <cp:lastModifiedBy>Виктор</cp:lastModifiedBy>
  <cp:revision>193</cp:revision>
  <dcterms:modified xsi:type="dcterms:W3CDTF">2020-07-13T20:04:56Z</dcterms:modified>
</cp:coreProperties>
</file>