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6"/>
  </p:notesMasterIdLst>
  <p:handoutMasterIdLst>
    <p:handoutMasterId r:id="rId17"/>
  </p:handoutMasterIdLst>
  <p:sldIdLst>
    <p:sldId id="275" r:id="rId2"/>
    <p:sldId id="257" r:id="rId3"/>
    <p:sldId id="276" r:id="rId4"/>
    <p:sldId id="292" r:id="rId5"/>
    <p:sldId id="293" r:id="rId6"/>
    <p:sldId id="296" r:id="rId7"/>
    <p:sldId id="297" r:id="rId8"/>
    <p:sldId id="294" r:id="rId9"/>
    <p:sldId id="290" r:id="rId10"/>
    <p:sldId id="289" r:id="rId11"/>
    <p:sldId id="295" r:id="rId12"/>
    <p:sldId id="279" r:id="rId13"/>
    <p:sldId id="280" r:id="rId14"/>
    <p:sldId id="28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30"/>
    <p:restoredTop sz="94613"/>
  </p:normalViewPr>
  <p:slideViewPr>
    <p:cSldViewPr snapToGrid="0" snapToObjects="1">
      <p:cViewPr varScale="1">
        <p:scale>
          <a:sx n="132" d="100"/>
          <a:sy n="132" d="100"/>
        </p:scale>
        <p:origin x="62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55622bee8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55622bee8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55622bee8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55622bee8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54b8e6f0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54b8e6f0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54b8e6f0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54b8e6f0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54b8e6f0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54b8e6f0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6FF6386C-FF6C-E048-A806-9B29F9D15269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360872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5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37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80550" y="274633"/>
            <a:ext cx="6014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80550" y="1803400"/>
            <a:ext cx="60144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∙"/>
              <a:defRPr sz="22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118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336136-FD29-C84A-BA97-93958B5E480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0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DB6C2E-33D4-ED49-A455-D30A0BA3A7D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4FC7694-35FC-5A4E-A83E-98BE9A837B8B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60EB8C-7CDE-724B-BEA3-74799DA3626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08CC208-5B25-EA48-AE4D-C76E180B76B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0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D6993A-D74A-2B4F-BB41-3C63BA2ED74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1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6BF308-5039-5448-AB7D-248595F8685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4E30F08-8AA5-3546-9FE6-7D737F17FF89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1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850D6-F512-9742-BA0B-6E2C165D2ED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DAE9AE-D40E-CF4B-93B7-40E90E9D2FE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4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3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2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1A329D-3511-444C-9061-273BA210CC8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30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  <p:sldLayoutId id="214748378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430E-912F-4F67-A298-D5B9926E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with a list of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32B14-95FD-46E1-85A9-71BBCE28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 can be used to iterate over a comma separated list of numbers (enclosed by brackets [])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[0, 2, 6]: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	print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 This example uses lists, which we have not covered yet.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80479-EA61-4750-B83A-A8DDE0EC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C40BE-F4DB-499F-A5C8-307A0F69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8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/>
              <a:t>Loop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688D48-B64E-4421-B179-532FB357D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1" name="Google Shape;251;p35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lang="en"/>
          </a:p>
        </p:txBody>
      </p:sp>
      <p:sp>
        <p:nvSpPr>
          <p:cNvPr id="252" name="Google Shape;252;p35"/>
          <p:cNvSpPr txBox="1"/>
          <p:nvPr/>
        </p:nvSpPr>
        <p:spPr>
          <a:xfrm>
            <a:off x="319725" y="2131375"/>
            <a:ext cx="4518300" cy="17383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000" i="1" dirty="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 A for loop repeats an action a specific number of times</a:t>
            </a:r>
            <a:endParaRPr sz="1000" dirty="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 i="1" dirty="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 based on the provided range</a:t>
            </a:r>
            <a:endParaRPr sz="1000" dirty="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 b="1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 dirty="0">
                <a:solidFill>
                  <a:srgbClr val="99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sumFromMToN</a:t>
            </a:r>
            <a:r>
              <a:rPr lang="en" sz="100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(m, n):</a:t>
            </a:r>
            <a:endParaRPr sz="1000" dirty="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total = </a:t>
            </a:r>
            <a:r>
              <a:rPr lang="en" sz="1000" dirty="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00" dirty="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i="1" dirty="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 note that range(x, y) includes x but excludes y</a:t>
            </a:r>
            <a:endParaRPr sz="1000" dirty="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000" b="1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0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range(m, n+</a:t>
            </a:r>
            <a:r>
              <a:rPr lang="en" sz="1000" dirty="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 dirty="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total += x</a:t>
            </a:r>
            <a:endParaRPr sz="1000" dirty="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76200" marR="76200">
              <a:lnSpc>
                <a:spcPct val="142857"/>
              </a:lnSpc>
              <a:spcAft>
                <a:spcPts val="800"/>
              </a:spcAft>
            </a:pPr>
            <a:r>
              <a:rPr lang="en" sz="100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total</a:t>
            </a:r>
            <a:endParaRPr sz="1000" dirty="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35"/>
          <p:cNvSpPr txBox="1"/>
          <p:nvPr/>
        </p:nvSpPr>
        <p:spPr>
          <a:xfrm>
            <a:off x="286800" y="3932076"/>
            <a:ext cx="4518300" cy="12767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99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printStarRectangle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(n):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i="1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 print an nxn rectangle of asterisks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row </a:t>
            </a:r>
            <a:r>
              <a:rPr lang="en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range(n):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col </a:t>
            </a:r>
            <a:r>
              <a:rPr lang="en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range(n):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print(</a:t>
            </a:r>
            <a:r>
              <a:rPr lang="en" sz="1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"*"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end=</a:t>
            </a:r>
            <a:r>
              <a:rPr lang="en" sz="1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76200" marR="76200">
              <a:lnSpc>
                <a:spcPct val="142857"/>
              </a:lnSpc>
              <a:spcAft>
                <a:spcPts val="800"/>
              </a:spcAft>
            </a:pP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print()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5350375" y="2131375"/>
            <a:ext cx="3000000" cy="1430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000" i="1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 use while loops when there is an indeterminate number of iterations</a:t>
            </a:r>
            <a:endParaRPr sz="1000" b="1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99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leftmostDigit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(n):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n = abs(n)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(n &gt;= </a:t>
            </a:r>
            <a:r>
              <a:rPr lang="en" sz="10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n = n//</a:t>
            </a:r>
            <a:r>
              <a:rPr lang="en" sz="10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76200" marR="76200">
              <a:lnSpc>
                <a:spcPct val="142857"/>
              </a:lnSpc>
              <a:spcAft>
                <a:spcPts val="800"/>
              </a:spcAft>
            </a:pP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n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227675" y="5189500"/>
            <a:ext cx="6615600" cy="47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en" sz="1200">
                <a:solidFill>
                  <a:srgbClr val="FFFFFF"/>
                </a:solidFill>
              </a:rPr>
              <a:t>Examples from</a:t>
            </a:r>
            <a:r>
              <a:rPr lang="en" sz="1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https://www.cs.cmu.edu/~112/schedule.html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E85A1E-AA46-7F45-B1F4-0A7A3C5A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/>
              <a:t>Challenge: Prime Numbers</a:t>
            </a:r>
          </a:p>
        </p:txBody>
      </p:sp>
      <p:sp>
        <p:nvSpPr>
          <p:cNvPr id="261" name="Google Shape;261;p36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/>
              <a:t>Your goal is to check if any given positive integer n is prime</a:t>
            </a:r>
          </a:p>
          <a:p>
            <a:r>
              <a:rPr lang="en-US"/>
              <a:t>Hints:</a:t>
            </a:r>
          </a:p>
          <a:p>
            <a:pPr lvl="1"/>
            <a:r>
              <a:rPr lang="en-US"/>
              <a:t>Prime numbers are only divisible by 1 and itself</a:t>
            </a:r>
          </a:p>
          <a:p>
            <a:pPr lvl="1"/>
            <a:r>
              <a:rPr lang="en-US"/>
              <a:t>You need to check divisibility by numbers between 2 and the n-1</a:t>
            </a:r>
          </a:p>
          <a:p>
            <a:pPr lvl="1"/>
            <a:r>
              <a:rPr lang="en-US"/>
              <a:t>Modulo (%) will help here (the number can be factored by integer a if n%a==0)</a:t>
            </a:r>
          </a:p>
        </p:txBody>
      </p:sp>
      <p:sp>
        <p:nvSpPr>
          <p:cNvPr id="262" name="Google Shape;262;p36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13C88-0D90-7841-9F16-DBB7BF80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 dirty="0" err="1"/>
              <a:t>Challenge</a:t>
            </a:r>
            <a:r>
              <a:rPr lang="es-419" dirty="0"/>
              <a:t> </a:t>
            </a:r>
            <a:r>
              <a:rPr lang="es-419" dirty="0" err="1"/>
              <a:t>Solution</a:t>
            </a:r>
            <a:endParaRPr lang="es-419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264AD5-8DB6-414A-8A2D-84466259F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8" name="Google Shape;268;p37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lang="en"/>
          </a:p>
        </p:txBody>
      </p:sp>
      <p:sp>
        <p:nvSpPr>
          <p:cNvPr id="269" name="Google Shape;269;p37"/>
          <p:cNvSpPr txBox="1"/>
          <p:nvPr/>
        </p:nvSpPr>
        <p:spPr>
          <a:xfrm>
            <a:off x="518575" y="2182263"/>
            <a:ext cx="8338200" cy="32238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your number here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prime =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start by assuming it is prime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(n &lt;=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1 and lower are not prime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prime =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3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factor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,n):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check all possible factors [2, n)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(n % factor ==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n%factor == 0 when it is a divisor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prime =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set that n is not prime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prime: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"is prime"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the number is prime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"not prime"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the number is not prime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8E767A-2FE5-BF42-968A-64BF9D1A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and Sanjay </a:t>
            </a:r>
            <a:r>
              <a:rPr lang="en-US" sz="1600" dirty="0" err="1"/>
              <a:t>Seshan</a:t>
            </a:r>
            <a:r>
              <a:rPr lang="en-US" sz="1600" dirty="0"/>
              <a:t>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repeat an action using loops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2728109"/>
          </a:xfrm>
        </p:spPr>
        <p:txBody>
          <a:bodyPr>
            <a:normAutofit/>
          </a:bodyPr>
          <a:lstStyle/>
          <a:p>
            <a:r>
              <a:rPr lang="en-US" dirty="0"/>
              <a:t>Let us say that you want the robot to repeat an action over and over again. </a:t>
            </a:r>
          </a:p>
          <a:p>
            <a:pPr lvl="1"/>
            <a:r>
              <a:rPr lang="en-US" dirty="0"/>
              <a:t>Would you copy the code over and over?</a:t>
            </a:r>
          </a:p>
          <a:p>
            <a:pPr lvl="1"/>
            <a:r>
              <a:rPr lang="en-US" dirty="0"/>
              <a:t>What if you wanted to repeat the action forever?</a:t>
            </a:r>
          </a:p>
          <a:p>
            <a:r>
              <a:rPr lang="en-US" dirty="0"/>
              <a:t>You can use the loops to repeat an action for a number of times or until some exit condition is met</a:t>
            </a:r>
          </a:p>
          <a:p>
            <a:r>
              <a:rPr lang="en-US" dirty="0"/>
              <a:t>Python has two types of loops:  for loops and while loops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C30F-5C3B-4D40-B83F-EDE97F8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8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 dirty="0" err="1"/>
              <a:t>While</a:t>
            </a:r>
            <a:r>
              <a:rPr lang="es-419" dirty="0"/>
              <a:t> </a:t>
            </a:r>
            <a:r>
              <a:rPr lang="es-419" dirty="0" err="1"/>
              <a:t>Loops</a:t>
            </a:r>
            <a:endParaRPr lang="es-419" dirty="0"/>
          </a:p>
        </p:txBody>
      </p:sp>
      <p:sp>
        <p:nvSpPr>
          <p:cNvPr id="235" name="Google Shape;235;p33"/>
          <p:cNvSpPr txBox="1">
            <a:spLocks noGrp="1"/>
          </p:cNvSpPr>
          <p:nvPr>
            <p:ph idx="1"/>
          </p:nvPr>
        </p:nvSpPr>
        <p:spPr>
          <a:xfrm>
            <a:off x="155576" y="1139825"/>
            <a:ext cx="6360282" cy="5083175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/>
              <a:t>Let’s say we want to run a task while some condition is True</a:t>
            </a:r>
          </a:p>
          <a:p>
            <a:pPr lvl="1"/>
            <a:r>
              <a:rPr lang="en-US"/>
              <a:t>E.g. while I am in the library, stay quiet</a:t>
            </a:r>
          </a:p>
          <a:p>
            <a:r>
              <a:rPr lang="en-US"/>
              <a:t>In Python, we use while (statement): to run code while the statement is True</a:t>
            </a:r>
          </a:p>
          <a:p>
            <a:r>
              <a:rPr lang="en-US"/>
              <a:t>In the example on the right, x==8 is always True, so “Yay!” will print forever</a:t>
            </a:r>
          </a:p>
          <a:p>
            <a:pPr lvl="1"/>
            <a:r>
              <a:rPr lang="en-US"/>
              <a:t>If you insert x=10 inside the loop, “Yay!” will only print once, for example</a:t>
            </a:r>
          </a:p>
          <a:p>
            <a:r>
              <a:rPr lang="en-US"/>
              <a:t>While loops are useful for repeating a task until a certain sensor reading:</a:t>
            </a:r>
          </a:p>
          <a:p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6" name="Google Shape;236;p33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237" name="Google Shape;237;p33"/>
          <p:cNvSpPr txBox="1"/>
          <p:nvPr/>
        </p:nvSpPr>
        <p:spPr>
          <a:xfrm>
            <a:off x="6596743" y="1361153"/>
            <a:ext cx="2391681" cy="294757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(x ==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"Yay!"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Muli"/>
                <a:ea typeface="Muli"/>
                <a:cs typeface="Muli"/>
                <a:sym typeface="Muli"/>
              </a:rPr>
              <a:t>Output:</a:t>
            </a:r>
            <a:endParaRPr sz="1350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Yay!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Yay!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Yay!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 [repeats forever]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Google Shape;237;p33">
            <a:extLst>
              <a:ext uri="{FF2B5EF4-FFF2-40B4-BE49-F238E27FC236}">
                <a16:creationId xmlns:a16="http://schemas.microsoft.com/office/drawing/2014/main" id="{C341523F-9502-48E3-836E-3D13E5165780}"/>
              </a:ext>
            </a:extLst>
          </p:cNvPr>
          <p:cNvSpPr txBox="1"/>
          <p:nvPr/>
        </p:nvSpPr>
        <p:spPr>
          <a:xfrm>
            <a:off x="411783" y="4749422"/>
            <a:ext cx="6473431" cy="12618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Move forward until the distance sensor returns &lt;=10cm value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getDistance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&gt;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moveForward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Assume that 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getDistance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 gets the distance sensor's value in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centimeters and 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moveForward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 moves the robot forward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73284D-4D8F-4FBF-9C47-C37A2E65456D}"/>
              </a:ext>
            </a:extLst>
          </p:cNvPr>
          <p:cNvSpPr/>
          <p:nvPr/>
        </p:nvSpPr>
        <p:spPr>
          <a:xfrm>
            <a:off x="7211370" y="4749422"/>
            <a:ext cx="1777054" cy="1261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Note: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Remember to indent the code you want to run in the loop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63F5FC-BDC8-E047-99F4-46AB89C2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22A9-6AEF-4EA4-8189-168F435C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Indefinite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82769-CC50-44B5-888D-BE31EC305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You can also use while loops to loops forever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Code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By setting the condition to be True always, the loop will repeat forever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DDFD9-7158-4AEE-98AD-ABAA3234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DB698-E2F8-447E-ADE4-2D432EB3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2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EC42-81BB-4471-979D-FFA790A6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43042-E8EC-4C91-A5C0-9A89B8916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variable x and assign it a value</a:t>
            </a:r>
          </a:p>
          <a:p>
            <a:r>
              <a:rPr lang="en-US" dirty="0"/>
              <a:t>Create a while loop that displays all squares (e.g., 4, 9, 16, …) that are less than x on the hub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A5E86-53F9-4BF6-84B2-EBD82D11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CD7A2-963B-4DB5-8F5C-EF229311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9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4DCB-10FB-4518-AF97-5C0D6E9B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D0307-D344-4E8E-A5B2-E347EC04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spike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LightMatrix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this creates the variable x and set it to 51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this creates a variable y that we will use as 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loop counter. We start with y = 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 =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this loops until the square of y is &gt;= 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y**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 x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y**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we need to increment y to consider the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net squared value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y += 1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C0CA0-B5FB-4E00-BC36-7F6E79D5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341A5-C9FE-4704-A659-E2D4C7F7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4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/>
              <a:t>For Loops</a:t>
            </a:r>
          </a:p>
        </p:txBody>
      </p:sp>
      <p:sp>
        <p:nvSpPr>
          <p:cNvPr id="243" name="Google Shape;243;p34"/>
          <p:cNvSpPr txBox="1">
            <a:spLocks noGrp="1"/>
          </p:cNvSpPr>
          <p:nvPr>
            <p:ph idx="1"/>
          </p:nvPr>
        </p:nvSpPr>
        <p:spPr>
          <a:xfrm>
            <a:off x="155576" y="1139825"/>
            <a:ext cx="6290944" cy="5083175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Similar to while loops, but run for a fixed count</a:t>
            </a:r>
          </a:p>
          <a:p>
            <a:pPr lvl="1"/>
            <a:r>
              <a:rPr lang="en-US" dirty="0"/>
              <a:t>E.g. jump 10 times</a:t>
            </a:r>
          </a:p>
          <a:p>
            <a:r>
              <a:rPr lang="en-US" dirty="0"/>
              <a:t>A basic for loop is set up like the example on the right</a:t>
            </a:r>
          </a:p>
          <a:p>
            <a:r>
              <a:rPr lang="en-US" dirty="0"/>
              <a:t>In “for </a:t>
            </a:r>
            <a:r>
              <a:rPr lang="en-US" dirty="0" err="1"/>
              <a:t>i</a:t>
            </a:r>
            <a:r>
              <a:rPr lang="en-US" dirty="0"/>
              <a:t> in range(start, end, increment):”</a:t>
            </a:r>
          </a:p>
          <a:p>
            <a:pPr lvl="1"/>
            <a:r>
              <a:rPr lang="en-US" dirty="0"/>
              <a:t>range() creates a set of numbers between a start and less than end (or just end when only one parameter is present) spaced apart by increment. The start and increment values are optional.</a:t>
            </a:r>
          </a:p>
          <a:p>
            <a:pPr lvl="1"/>
            <a:r>
              <a:rPr lang="en-US" dirty="0"/>
              <a:t>The variable </a:t>
            </a:r>
            <a:r>
              <a:rPr lang="en-US" dirty="0" err="1"/>
              <a:t>i</a:t>
            </a:r>
            <a:r>
              <a:rPr lang="en-US" dirty="0"/>
              <a:t> takes the next value from the set each time (you can name this variable anything you want; standard convention is </a:t>
            </a:r>
            <a:r>
              <a:rPr lang="en-US" dirty="0" err="1"/>
              <a:t>i</a:t>
            </a:r>
            <a:r>
              <a:rPr lang="en-US" dirty="0"/>
              <a:t>, j, k)</a:t>
            </a:r>
          </a:p>
          <a:p>
            <a:pPr lvl="1"/>
            <a:r>
              <a:rPr lang="en-US" dirty="0"/>
              <a:t>In the example, </a:t>
            </a:r>
            <a:r>
              <a:rPr lang="en-US" dirty="0" err="1"/>
              <a:t>i</a:t>
            </a:r>
            <a:r>
              <a:rPr lang="en-US" dirty="0"/>
              <a:t> will only be between 0 and 9, since it checks for counter &lt; n (not &lt;=)</a:t>
            </a:r>
          </a:p>
          <a:p>
            <a:endParaRPr lang="en-US" dirty="0"/>
          </a:p>
        </p:txBody>
      </p:sp>
      <p:sp>
        <p:nvSpPr>
          <p:cNvPr id="244" name="Google Shape;244;p34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/>
          </a:p>
        </p:txBody>
      </p:sp>
      <p:sp>
        <p:nvSpPr>
          <p:cNvPr id="245" name="Google Shape;245;p34"/>
          <p:cNvSpPr txBox="1"/>
          <p:nvPr/>
        </p:nvSpPr>
        <p:spPr>
          <a:xfrm>
            <a:off x="6594950" y="2043814"/>
            <a:ext cx="2434334" cy="350015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0,10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"Jump!"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print(i)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Muli"/>
                <a:ea typeface="Muli"/>
                <a:cs typeface="Muli"/>
                <a:sym typeface="Muli"/>
              </a:rPr>
              <a:t>Output:</a:t>
            </a:r>
            <a:endParaRPr sz="1350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Jump!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Jump!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....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Jump!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C38C06-0F51-C845-94CF-E64DC2FE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2721-DE06-4F74-9E8E-EE47099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For Loops With 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B0E3-2CA8-476F-BF68-0A5C8B2F5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structure: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You can also set a start position: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</a:rPr>
              <a:t>Notice that 4 was not included. The range() function excludes the maximum that you set.</a:t>
            </a:r>
          </a:p>
          <a:p>
            <a:r>
              <a:rPr lang="en-GB" b="0" dirty="0">
                <a:solidFill>
                  <a:srgbClr val="000000"/>
                </a:solidFill>
                <a:effectLst/>
              </a:rPr>
              <a:t>Finally, you can increment by different values other than 1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B5800-A02D-40EA-B0AD-B8A7929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F7C9B-9C8F-43E5-99F1-B7FDC5D0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617C2-50CB-419B-BCBC-34B579B5C7F2}"/>
              </a:ext>
            </a:extLst>
          </p:cNvPr>
          <p:cNvSpPr txBox="1"/>
          <p:nvPr/>
        </p:nvSpPr>
        <p:spPr>
          <a:xfrm>
            <a:off x="2289383" y="5225829"/>
            <a:ext cx="1037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Increment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88BBD-9AC0-4286-9564-7622BACFD9F8}"/>
              </a:ext>
            </a:extLst>
          </p:cNvPr>
          <p:cNvSpPr txBox="1"/>
          <p:nvPr/>
        </p:nvSpPr>
        <p:spPr>
          <a:xfrm>
            <a:off x="2780969" y="1270940"/>
            <a:ext cx="89452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sz="1400" dirty="0"/>
              <a:t>0</a:t>
            </a:r>
          </a:p>
          <a:p>
            <a:pPr marL="0" indent="0">
              <a:buNone/>
            </a:pPr>
            <a:r>
              <a:rPr lang="en-US" sz="1400" dirty="0"/>
              <a:t>1</a:t>
            </a:r>
          </a:p>
          <a:p>
            <a:pPr marL="0" indent="0">
              <a:buNone/>
            </a:pPr>
            <a:r>
              <a:rPr lang="en-US" sz="1400" dirty="0"/>
              <a:t>2</a:t>
            </a:r>
          </a:p>
          <a:p>
            <a:pPr marL="0" indent="0">
              <a:buNone/>
            </a:pPr>
            <a:r>
              <a:rPr lang="en-US" sz="14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F64FE2-41E4-43A3-826D-5B659E2F3DA0}"/>
              </a:ext>
            </a:extLst>
          </p:cNvPr>
          <p:cNvSpPr txBox="1"/>
          <p:nvPr/>
        </p:nvSpPr>
        <p:spPr>
          <a:xfrm>
            <a:off x="3147275" y="2789800"/>
            <a:ext cx="9342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</a:rPr>
              <a:t>2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CADD7-A5B6-48EA-B370-1A3C5E3F5283}"/>
              </a:ext>
            </a:extLst>
          </p:cNvPr>
          <p:cNvSpPr txBox="1"/>
          <p:nvPr/>
        </p:nvSpPr>
        <p:spPr>
          <a:xfrm>
            <a:off x="3614414" y="4506789"/>
            <a:ext cx="13159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Output: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</a:rPr>
              <a:t>2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</a:rPr>
              <a:t>4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</a:rPr>
              <a:t>6</a:t>
            </a:r>
            <a:endParaRPr lang="en-GB" sz="1400" b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704EDE-97C9-40F1-A421-C3771FA364BE}"/>
              </a:ext>
            </a:extLst>
          </p:cNvPr>
          <p:cNvCxnSpPr>
            <a:cxnSpLocks/>
          </p:cNvCxnSpPr>
          <p:nvPr/>
        </p:nvCxnSpPr>
        <p:spPr>
          <a:xfrm flipV="1">
            <a:off x="2808206" y="4811742"/>
            <a:ext cx="0" cy="34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0352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1966</TotalTime>
  <Words>1437</Words>
  <Application>Microsoft Office PowerPoint</Application>
  <PresentationFormat>On-screen Show (4:3)</PresentationFormat>
  <Paragraphs>180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Gill Sans MT</vt:lpstr>
      <vt:lpstr>Helvetica Neue</vt:lpstr>
      <vt:lpstr>Muli</vt:lpstr>
      <vt:lpstr>Wingdings 2</vt:lpstr>
      <vt:lpstr>Dividend</vt:lpstr>
      <vt:lpstr>LOOPS</vt:lpstr>
      <vt:lpstr>Lesson Objectives</vt:lpstr>
      <vt:lpstr>Repeating code</vt:lpstr>
      <vt:lpstr>While Loops</vt:lpstr>
      <vt:lpstr>Indefinite While loops</vt:lpstr>
      <vt:lpstr>Challenge</vt:lpstr>
      <vt:lpstr>Challenge Solution</vt:lpstr>
      <vt:lpstr>For Loops</vt:lpstr>
      <vt:lpstr>Analysis: For Loops With range()</vt:lpstr>
      <vt:lpstr>For Loops with a list of numbers</vt:lpstr>
      <vt:lpstr>Loop Examples</vt:lpstr>
      <vt:lpstr>Challenge: Prime Numbers</vt:lpstr>
      <vt:lpstr>Challenge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Sanjay Seshan</cp:lastModifiedBy>
  <cp:revision>201</cp:revision>
  <dcterms:created xsi:type="dcterms:W3CDTF">2016-07-04T02:35:12Z</dcterms:created>
  <dcterms:modified xsi:type="dcterms:W3CDTF">2021-01-18T23:16:44Z</dcterms:modified>
</cp:coreProperties>
</file>