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</p:sldMasterIdLst>
  <p:notesMasterIdLst>
    <p:notesMasterId r:id="rId18"/>
  </p:notesMasterIdLst>
  <p:handoutMasterIdLst>
    <p:handoutMasterId r:id="rId19"/>
  </p:handoutMasterIdLst>
  <p:sldIdLst>
    <p:sldId id="414" r:id="rId5"/>
    <p:sldId id="413" r:id="rId6"/>
    <p:sldId id="439" r:id="rId7"/>
    <p:sldId id="440" r:id="rId8"/>
    <p:sldId id="409" r:id="rId9"/>
    <p:sldId id="433" r:id="rId10"/>
    <p:sldId id="441" r:id="rId11"/>
    <p:sldId id="260" r:id="rId12"/>
    <p:sldId id="442" r:id="rId13"/>
    <p:sldId id="443" r:id="rId14"/>
    <p:sldId id="444" r:id="rId15"/>
    <p:sldId id="445" r:id="rId16"/>
    <p:sldId id="43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7A7A7A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05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</p:spTree>
    <p:extLst>
      <p:ext uri="{BB962C8B-B14F-4D97-AF65-F5344CB8AC3E}">
        <p14:creationId xmlns:p14="http://schemas.microsoft.com/office/powerpoint/2010/main" val="180326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16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7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60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5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9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8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6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72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5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3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</a:t>
            </a:r>
            <a:r>
              <a:rPr lang="ru-RU" sz="3200" b="1" baseline="0" dirty="0"/>
              <a:t>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5827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938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853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827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769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909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761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0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1332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550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96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31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7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4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74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547BAE-D29C-425F-A66E-2818156CC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345067"/>
            <a:ext cx="5815852" cy="1504844"/>
          </a:xfrm>
        </p:spPr>
        <p:txBody>
          <a:bodyPr/>
          <a:lstStyle/>
          <a:p>
            <a:r>
              <a:rPr lang="ru-RU" b="1" dirty="0"/>
              <a:t>ДВИЖЕНИЕ ПРЯМО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Arvind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ФУНКЦИИ начала движения и остановки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524" y="1192511"/>
            <a:ext cx="8448150" cy="3252682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ru-RU" sz="1600" dirty="0"/>
              <a:t>Есть еще 5 функций движения.</a:t>
            </a:r>
          </a:p>
          <a:p>
            <a:pPr marL="342900" indent="-342900">
              <a:buFont typeface="Arial"/>
              <a:buChar char="•"/>
            </a:pPr>
            <a:r>
              <a:rPr lang="ru-RU" sz="1600" dirty="0"/>
              <a:t>Функции начала движения включат Ваши моторы на заданной скорости (и с направлением, если оно указано). </a:t>
            </a:r>
          </a:p>
          <a:p>
            <a:pPr marL="342900" indent="-342900">
              <a:buFont typeface="Arial"/>
              <a:buChar char="•"/>
            </a:pPr>
            <a:r>
              <a:rPr lang="ru-RU" sz="1600" dirty="0"/>
              <a:t>У этих функций нет продолжительности/расстояния. После включения моторов программа немедленно переходит к следующей строке.</a:t>
            </a:r>
          </a:p>
          <a:p>
            <a:pPr marL="342900" indent="-342900">
              <a:buFont typeface="Arial"/>
              <a:buChar char="•"/>
            </a:pPr>
            <a:r>
              <a:rPr lang="ru-RU" sz="1600" dirty="0"/>
              <a:t>Мотор продолжит работать, пока не будет остановлен или управляться другой функцией.</a:t>
            </a:r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stop() </a:t>
            </a:r>
            <a:r>
              <a:rPr lang="ru-RU" sz="1600" dirty="0"/>
              <a:t>остановит Ваши моторы, независимо какой функцией они управлялись</a:t>
            </a:r>
            <a:r>
              <a:rPr lang="en-US" sz="16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ru-RU" sz="1600" dirty="0"/>
              <a:t>Есть также функции, которые управляют мощностью мотора вместо скорости</a:t>
            </a:r>
            <a:r>
              <a:rPr lang="en-US" sz="16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82ACD-F1EC-47F7-B4BA-55693BC5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EBB26-4D7B-43ED-BB41-AE1087ACBD09}"/>
              </a:ext>
            </a:extLst>
          </p:cNvPr>
          <p:cNvSpPr txBox="1"/>
          <p:nvPr/>
        </p:nvSpPr>
        <p:spPr>
          <a:xfrm>
            <a:off x="603575" y="4172816"/>
            <a:ext cx="78902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steering=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speed=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start_tank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 err="1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left_speed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2400" dirty="0" err="1">
                <a:solidFill>
                  <a:srgbClr val="FF7D00"/>
                </a:solidFill>
                <a:latin typeface="Consolas" panose="020B0609020204030204" pitchFamily="49" charset="0"/>
              </a:rPr>
              <a:t>right</a:t>
            </a:r>
            <a:r>
              <a:rPr lang="en-GB" sz="2400" b="0" i="0" dirty="0" err="1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_speed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start_at_power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FF7D00"/>
                </a:solidFill>
                <a:latin typeface="Consolas" panose="020B0609020204030204" pitchFamily="49" charset="0"/>
              </a:rPr>
              <a:t>power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steering=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start_tank_at_power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 err="1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left_power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2400" dirty="0" err="1">
                <a:solidFill>
                  <a:srgbClr val="FF7D00"/>
                </a:solidFill>
                <a:latin typeface="Consolas" panose="020B0609020204030204" pitchFamily="49" charset="0"/>
              </a:rPr>
              <a:t>right</a:t>
            </a:r>
            <a:r>
              <a:rPr lang="en-GB" sz="2400" b="0" i="0" dirty="0" err="1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_power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0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BD0A-B1A8-294A-83FE-A85B287E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Функции ожидания и задача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2647-7A3C-D645-B1B9-77704CE0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831580" cy="2902155"/>
          </a:xfrm>
        </p:spPr>
        <p:txBody>
          <a:bodyPr>
            <a:normAutofit/>
          </a:bodyPr>
          <a:lstStyle/>
          <a:p>
            <a:r>
              <a:rPr lang="ru-RU" dirty="0"/>
              <a:t>Функции начала движения и остановки выполняются немедленно и используются с другими функциями. Распространенным способом их использования  - совместно с функциями Ожидания. Функции Ожидания позволяют выполнять программу пока некоторое событие не будет выполнено. </a:t>
            </a:r>
            <a:endParaRPr lang="en-US" dirty="0"/>
          </a:p>
          <a:p>
            <a:r>
              <a:rPr lang="ru-RU" dirty="0"/>
              <a:t>Мы будем использовать</a:t>
            </a:r>
            <a:r>
              <a:rPr lang="en-US" dirty="0"/>
              <a:t> </a:t>
            </a:r>
            <a:r>
              <a:rPr lang="en-US" dirty="0" err="1"/>
              <a:t>wait_for_seconds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Эта функция ожидает введенное количество секунд.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1362-5AE5-9F49-B591-B26344D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D1E1-A72B-49F7-9DF4-97A6AC85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936001-85C7-4EC8-B5D8-7A668A3E3719}"/>
              </a:ext>
            </a:extLst>
          </p:cNvPr>
          <p:cNvSpPr/>
          <p:nvPr/>
        </p:nvSpPr>
        <p:spPr>
          <a:xfrm>
            <a:off x="444380" y="4383993"/>
            <a:ext cx="8366333" cy="1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Challenge III:</a:t>
            </a:r>
          </a:p>
          <a:p>
            <a:pPr lvl="1"/>
            <a:r>
              <a:rPr lang="ru-RU" sz="2400" dirty="0">
                <a:solidFill>
                  <a:schemeClr val="tx1"/>
                </a:solidFill>
              </a:rPr>
              <a:t>Используйте функции начала движения, остановки и ожидания, чтобы заставить робота двигаться в течение 3 секунд.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E808F-1DB4-46C4-9FFC-B4F834911E03}"/>
              </a:ext>
            </a:extLst>
          </p:cNvPr>
          <p:cNvSpPr txBox="1"/>
          <p:nvPr/>
        </p:nvSpPr>
        <p:spPr>
          <a:xfrm>
            <a:off x="386994" y="296733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wait_for_seconds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7D00"/>
                </a:solidFill>
                <a:latin typeface="Consolas" panose="020B0609020204030204" pitchFamily="49" charset="0"/>
              </a:rPr>
              <a:t>seconds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4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4E38-CA95-4858-B9E6-F6BB09BE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3: движение в течении 3 секунд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0320-50AE-4E8D-B71F-6F0EAF08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27298"/>
            <a:ext cx="8746864" cy="565297"/>
          </a:xfrm>
        </p:spPr>
        <p:txBody>
          <a:bodyPr>
            <a:normAutofit fontScale="92500"/>
          </a:bodyPr>
          <a:lstStyle/>
          <a:p>
            <a:r>
              <a:rPr lang="ru-RU" dirty="0"/>
              <a:t>Вы можете двигаться 3 Секунды, используя функции Начала движения и Ожидания?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F7615-8139-9344-8602-E82DD296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5622F6-3847-4825-BD78-99B3DDCD3942}"/>
              </a:ext>
            </a:extLst>
          </p:cNvPr>
          <p:cNvSpPr txBox="1">
            <a:spLocks/>
          </p:cNvSpPr>
          <p:nvPr/>
        </p:nvSpPr>
        <p:spPr>
          <a:xfrm>
            <a:off x="4921287" y="2800392"/>
            <a:ext cx="3730873" cy="22987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Функция </a:t>
            </a:r>
            <a:r>
              <a:rPr lang="en-US" dirty="0"/>
              <a:t>start() </a:t>
            </a:r>
            <a:r>
              <a:rPr lang="ru-RU" dirty="0"/>
              <a:t>начинает движение робота.</a:t>
            </a:r>
            <a:endParaRPr lang="en-US" dirty="0"/>
          </a:p>
          <a:p>
            <a:r>
              <a:rPr lang="ru-RU" dirty="0"/>
              <a:t>После включения моторов программа управление переходит к функции Ожидания. Это занимает 3 секунды.</a:t>
            </a:r>
          </a:p>
          <a:p>
            <a:r>
              <a:rPr lang="ru-RU" dirty="0"/>
              <a:t>Функция </a:t>
            </a:r>
            <a:r>
              <a:rPr lang="en-US" dirty="0"/>
              <a:t>stop() </a:t>
            </a:r>
            <a:r>
              <a:rPr lang="ru-RU" dirty="0"/>
              <a:t>заставляет робота остановиться.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23C0D-4F2D-42F7-886A-492897A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DD23F-AAF1-42F8-9D5F-5FA03F730697}"/>
              </a:ext>
            </a:extLst>
          </p:cNvPr>
          <p:cNvSpPr txBox="1"/>
          <p:nvPr/>
        </p:nvSpPr>
        <p:spPr>
          <a:xfrm>
            <a:off x="261639" y="2800392"/>
            <a:ext cx="52436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'brake’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wait_for_seconds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7D00"/>
                </a:solidFill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sz="1800" b="0" dirty="0">
              <a:solidFill>
                <a:srgbClr val="00877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4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</a:t>
            </a:r>
            <a:r>
              <a:rPr lang="en-US" sz="1600"/>
              <a:t>by Arvind </a:t>
            </a:r>
            <a:r>
              <a:rPr lang="en-US" sz="1600" dirty="0"/>
              <a:t>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5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Узнаем, как заставить нашего робота двигаться вперед и назад.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Узнаем, как использовать функции Движения.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11978-D10A-AD43-B291-F6BC2E55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33710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646E1-403B-4B0C-91D8-2ED42A49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Move()</a:t>
            </a:r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4848039"/>
            <a:ext cx="5962791" cy="1278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unit=</a:t>
            </a:r>
            <a:r>
              <a:rPr lang="en-GB" sz="18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dirty="0">
                <a:solidFill>
                  <a:schemeClr val="tx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steering=</a:t>
            </a:r>
            <a:r>
              <a:rPr lang="en-GB" sz="18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i="0" dirty="0">
                <a:solidFill>
                  <a:srgbClr val="000000"/>
                </a:solidFill>
                <a:effectLst/>
              </a:rPr>
              <a:t>и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speed=</a:t>
            </a:r>
            <a:r>
              <a:rPr lang="en-US" sz="18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значения по умолчанию если они не установлены</a:t>
            </a:r>
            <a:r>
              <a:rPr lang="en-GB" dirty="0">
                <a:solidFill>
                  <a:schemeClr val="tx1"/>
                </a:solidFill>
              </a:rPr>
              <a:t>.  </a:t>
            </a:r>
            <a:r>
              <a:rPr lang="ru-RU" dirty="0">
                <a:solidFill>
                  <a:schemeClr val="tx1"/>
                </a:solidFill>
              </a:rPr>
              <a:t>Когда 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speed=</a:t>
            </a:r>
            <a:r>
              <a:rPr lang="en-US" sz="18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используется значение скорости по умолчанию установленное в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set_default_speed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8C81B-506D-3D44-9337-E4F2B179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F38D5-E0B0-4B8A-9078-E5B14AEB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C06830-8349-40B4-B957-40EBE24477D4}"/>
              </a:ext>
            </a:extLst>
          </p:cNvPr>
          <p:cNvSpPr txBox="1"/>
          <p:nvPr/>
        </p:nvSpPr>
        <p:spPr>
          <a:xfrm>
            <a:off x="184872" y="2442843"/>
            <a:ext cx="8604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unit=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steering=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speed=</a:t>
            </a:r>
            <a:r>
              <a:rPr lang="en-US" sz="24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77A3BB-0722-47F0-BE65-BE0B65092211}"/>
              </a:ext>
            </a:extLst>
          </p:cNvPr>
          <p:cNvSpPr txBox="1"/>
          <p:nvPr/>
        </p:nvSpPr>
        <p:spPr>
          <a:xfrm>
            <a:off x="3101241" y="2854079"/>
            <a:ext cx="15779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'in'</a:t>
            </a:r>
          </a:p>
          <a:p>
            <a:pPr algn="ctr"/>
            <a:r>
              <a:rPr lang="en-GB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'rotations'</a:t>
            </a:r>
          </a:p>
          <a:p>
            <a:pPr algn="ctr"/>
            <a:r>
              <a:rPr lang="en-GB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 'seconds'</a:t>
            </a:r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FDB18B-0963-44C9-A504-DA78F3C102A8}"/>
              </a:ext>
            </a:extLst>
          </p:cNvPr>
          <p:cNvSpPr txBox="1"/>
          <p:nvPr/>
        </p:nvSpPr>
        <p:spPr>
          <a:xfrm>
            <a:off x="5311925" y="2862081"/>
            <a:ext cx="1577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-100 to</a:t>
            </a:r>
            <a:r>
              <a:rPr lang="en-GB" dirty="0">
                <a:solidFill>
                  <a:srgbClr val="FF7D00"/>
                </a:solidFill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1F38B-72F1-4946-81DE-ED771B563ECF}"/>
              </a:ext>
            </a:extLst>
          </p:cNvPr>
          <p:cNvSpPr txBox="1"/>
          <p:nvPr/>
        </p:nvSpPr>
        <p:spPr>
          <a:xfrm>
            <a:off x="7111971" y="2847091"/>
            <a:ext cx="1577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-100 to</a:t>
            </a:r>
            <a:r>
              <a:rPr lang="en-GB" dirty="0">
                <a:solidFill>
                  <a:srgbClr val="FF7D00"/>
                </a:solidFill>
                <a:latin typeface="Consolas" panose="020B0609020204030204" pitchFamily="49" charset="0"/>
              </a:rPr>
              <a:t> </a:t>
            </a:r>
            <a:r>
              <a:rPr lang="en-GB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dirty="0">
              <a:solidFill>
                <a:srgbClr val="FF7D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3693E-ACD6-44EA-ACA0-2B00C388DDE3}"/>
              </a:ext>
            </a:extLst>
          </p:cNvPr>
          <p:cNvSpPr txBox="1"/>
          <p:nvPr/>
        </p:nvSpPr>
        <p:spPr>
          <a:xfrm>
            <a:off x="254482" y="1570851"/>
            <a:ext cx="2392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Продолжительность/Расстояние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368123-4579-4F37-90E1-7AE396BC865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450511" y="2217182"/>
            <a:ext cx="311822" cy="31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300A980-5536-4D7A-8D74-145652812B16}"/>
              </a:ext>
            </a:extLst>
          </p:cNvPr>
          <p:cNvSpPr txBox="1"/>
          <p:nvPr/>
        </p:nvSpPr>
        <p:spPr>
          <a:xfrm>
            <a:off x="2421455" y="1296295"/>
            <a:ext cx="2001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Единицы измерения для </a:t>
            </a:r>
            <a:r>
              <a:rPr lang="en-GB" sz="18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18C4AA-1449-445D-BF04-C83A6B38353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422119" y="2219625"/>
            <a:ext cx="99557" cy="327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B4C65B-C049-4C8E-A489-6000270B4284}"/>
              </a:ext>
            </a:extLst>
          </p:cNvPr>
          <p:cNvSpPr txBox="1"/>
          <p:nvPr/>
        </p:nvSpPr>
        <p:spPr>
          <a:xfrm>
            <a:off x="4381254" y="1145194"/>
            <a:ext cx="2001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Направление и значения для управления роботом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E88BDA-61DE-47E1-B0CA-75919F24476A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381918" y="2345523"/>
            <a:ext cx="1" cy="188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49D165-C28C-4201-B71A-E5BEA24C2CF9}"/>
              </a:ext>
            </a:extLst>
          </p:cNvPr>
          <p:cNvSpPr txBox="1"/>
          <p:nvPr/>
        </p:nvSpPr>
        <p:spPr>
          <a:xfrm>
            <a:off x="6440610" y="1858698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Скорость мотора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770107-8A30-4E80-8855-2E7A93DF279B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441274" y="2228030"/>
            <a:ext cx="0" cy="318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5">
            <a:extLst>
              <a:ext uri="{FF2B5EF4-FFF2-40B4-BE49-F238E27FC236}">
                <a16:creationId xmlns:a16="http://schemas.microsoft.com/office/drawing/2014/main" id="{08CDC762-E6CD-43FB-ABBE-0FB5FC294A3B}"/>
              </a:ext>
            </a:extLst>
          </p:cNvPr>
          <p:cNvSpPr/>
          <p:nvPr/>
        </p:nvSpPr>
        <p:spPr>
          <a:xfrm>
            <a:off x="6398320" y="3650651"/>
            <a:ext cx="2505845" cy="2308428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b="1" u="sng" dirty="0">
                <a:solidFill>
                  <a:schemeClr val="tx1"/>
                </a:solidFill>
              </a:rPr>
              <a:t>Настройка конфигурации</a:t>
            </a:r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Чтобы использовать эту функцию , необходимо установить скорость, способ, порты моторов, размер колес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1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Move_tank</a:t>
            </a:r>
            <a:r>
              <a:rPr lang="en-US" b="1" dirty="0"/>
              <a:t>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E0704-5C0C-A942-81C6-9C6A8360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E4F0-D83D-404C-8F51-49520D6F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B29265-46C5-401E-8FFF-C1657767398F}"/>
              </a:ext>
            </a:extLst>
          </p:cNvPr>
          <p:cNvSpPr txBox="1"/>
          <p:nvPr/>
        </p:nvSpPr>
        <p:spPr>
          <a:xfrm>
            <a:off x="77978" y="2487729"/>
            <a:ext cx="8936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move_tank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unit=</a:t>
            </a:r>
            <a:r>
              <a:rPr lang="en-GB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left_speed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right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_speed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DD57F-9C38-4BD2-9B84-AC3507524E1B}"/>
              </a:ext>
            </a:extLst>
          </p:cNvPr>
          <p:cNvSpPr txBox="1"/>
          <p:nvPr/>
        </p:nvSpPr>
        <p:spPr>
          <a:xfrm>
            <a:off x="2954593" y="2779799"/>
            <a:ext cx="15779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'in'</a:t>
            </a:r>
          </a:p>
          <a:p>
            <a:pPr algn="ctr"/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rotations'</a:t>
            </a:r>
          </a:p>
          <a:p>
            <a:pPr algn="ctr"/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 'seconds'</a:t>
            </a:r>
          </a:p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C8F72A-1FFD-4869-A49B-AB864D66B834}"/>
              </a:ext>
            </a:extLst>
          </p:cNvPr>
          <p:cNvSpPr txBox="1"/>
          <p:nvPr/>
        </p:nvSpPr>
        <p:spPr>
          <a:xfrm>
            <a:off x="5092874" y="2826892"/>
            <a:ext cx="15779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-100 to</a:t>
            </a:r>
            <a:r>
              <a:rPr lang="en-GB" sz="1600" dirty="0">
                <a:solidFill>
                  <a:srgbClr val="FF7D00"/>
                </a:solidFill>
                <a:latin typeface="Consolas" panose="020B0609020204030204" pitchFamily="49" charset="0"/>
              </a:rPr>
              <a:t>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1600" dirty="0">
              <a:solidFill>
                <a:srgbClr val="FF7D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95443A-64B5-4391-AB59-7DE50691618B}"/>
              </a:ext>
            </a:extLst>
          </p:cNvPr>
          <p:cNvSpPr txBox="1"/>
          <p:nvPr/>
        </p:nvSpPr>
        <p:spPr>
          <a:xfrm>
            <a:off x="508512" y="1585677"/>
            <a:ext cx="236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Продолжительность/Расстояние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4B8180-65EE-4ABC-BCB1-1F3E73FDD40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688619" y="2232008"/>
            <a:ext cx="295900" cy="31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38B995-23BC-493D-8D6C-926CA6810C34}"/>
              </a:ext>
            </a:extLst>
          </p:cNvPr>
          <p:cNvSpPr txBox="1"/>
          <p:nvPr/>
        </p:nvSpPr>
        <p:spPr>
          <a:xfrm>
            <a:off x="2823024" y="1429852"/>
            <a:ext cx="148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Единицы измерения для </a:t>
            </a:r>
            <a:r>
              <a:rPr lang="en-GB" sz="18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amount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809E10-3B80-4324-87BD-EB4E602362B3}"/>
              </a:ext>
            </a:extLst>
          </p:cNvPr>
          <p:cNvCxnSpPr>
            <a:cxnSpLocks/>
          </p:cNvCxnSpPr>
          <p:nvPr/>
        </p:nvCxnSpPr>
        <p:spPr>
          <a:xfrm flipH="1">
            <a:off x="3348683" y="2300328"/>
            <a:ext cx="98853" cy="259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623437-38CB-43F4-933E-62985E4E7A16}"/>
              </a:ext>
            </a:extLst>
          </p:cNvPr>
          <p:cNvSpPr txBox="1"/>
          <p:nvPr/>
        </p:nvSpPr>
        <p:spPr>
          <a:xfrm>
            <a:off x="4308112" y="1505674"/>
            <a:ext cx="200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Скорость левого мотора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E75938-7BD8-4E92-991D-3814709BAFEA}"/>
              </a:ext>
            </a:extLst>
          </p:cNvPr>
          <p:cNvCxnSpPr>
            <a:cxnSpLocks/>
          </p:cNvCxnSpPr>
          <p:nvPr/>
        </p:nvCxnSpPr>
        <p:spPr>
          <a:xfrm flipH="1">
            <a:off x="5202196" y="2213085"/>
            <a:ext cx="106580" cy="335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761F5E-B8BB-4D95-B80A-05FDB1CE99DC}"/>
              </a:ext>
            </a:extLst>
          </p:cNvPr>
          <p:cNvSpPr txBox="1"/>
          <p:nvPr/>
        </p:nvSpPr>
        <p:spPr>
          <a:xfrm>
            <a:off x="6526685" y="1570113"/>
            <a:ext cx="200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Скорость правого мотора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E5BD4E-231A-4980-97AA-2D5EC472DAF5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365604" y="2216444"/>
            <a:ext cx="161745" cy="332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2F970CD-9689-4F03-B00E-64D668BEB65E}"/>
              </a:ext>
            </a:extLst>
          </p:cNvPr>
          <p:cNvSpPr txBox="1"/>
          <p:nvPr/>
        </p:nvSpPr>
        <p:spPr>
          <a:xfrm>
            <a:off x="7365604" y="2819323"/>
            <a:ext cx="15779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-100 to</a:t>
            </a:r>
            <a:r>
              <a:rPr lang="en-GB" sz="1600" dirty="0">
                <a:solidFill>
                  <a:srgbClr val="FF7D00"/>
                </a:solidFill>
                <a:latin typeface="Consolas" panose="020B0609020204030204" pitchFamily="49" charset="0"/>
              </a:rPr>
              <a:t>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1600" dirty="0">
              <a:solidFill>
                <a:srgbClr val="FF7D00"/>
              </a:solidFill>
            </a:endParaRPr>
          </a:p>
        </p:txBody>
      </p:sp>
      <p:sp>
        <p:nvSpPr>
          <p:cNvPr id="32" name="Content Placeholder 54">
            <a:extLst>
              <a:ext uri="{FF2B5EF4-FFF2-40B4-BE49-F238E27FC236}">
                <a16:creationId xmlns:a16="http://schemas.microsoft.com/office/drawing/2014/main" id="{44A2685C-A492-4ED8-BDAF-E11C956F1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4848039"/>
            <a:ext cx="5962791" cy="12781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unit=</a:t>
            </a:r>
            <a:r>
              <a:rPr lang="en-GB" sz="18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GB" dirty="0">
                <a:solidFill>
                  <a:schemeClr val="tx1"/>
                </a:solidFill>
              </a:rPr>
              <a:t>,</a:t>
            </a:r>
            <a:r>
              <a:rPr lang="en-GB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left_speed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ru-RU" sz="1800" b="0" dirty="0">
                <a:solidFill>
                  <a:schemeClr val="tx1"/>
                </a:solidFill>
                <a:effectLst/>
              </a:rPr>
              <a:t> и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right_speed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значения по умолчанию если они не установлены</a:t>
            </a:r>
            <a:r>
              <a:rPr lang="en-GB" dirty="0">
                <a:solidFill>
                  <a:schemeClr val="tx1"/>
                </a:solidFill>
              </a:rPr>
              <a:t>.  </a:t>
            </a:r>
            <a:r>
              <a:rPr lang="ru-RU" dirty="0">
                <a:solidFill>
                  <a:schemeClr val="tx1"/>
                </a:solidFill>
              </a:rPr>
              <a:t>Когда </a:t>
            </a:r>
            <a:r>
              <a:rPr lang="en-GB" dirty="0" err="1">
                <a:solidFill>
                  <a:schemeClr val="tx1"/>
                </a:solidFill>
              </a:rPr>
              <a:t>left_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800" b="0" dirty="0">
                <a:solidFill>
                  <a:srgbClr val="0078CC"/>
                </a:solidFill>
                <a:effectLst/>
              </a:rPr>
              <a:t> </a:t>
            </a:r>
            <a:r>
              <a:rPr lang="ru-RU" sz="1800" b="0" dirty="0">
                <a:solidFill>
                  <a:schemeClr val="tx1"/>
                </a:solidFill>
                <a:effectLst/>
              </a:rPr>
              <a:t>и/или</a:t>
            </a:r>
            <a:r>
              <a:rPr lang="en-US" sz="1800" b="0" dirty="0">
                <a:solidFill>
                  <a:srgbClr val="0078CC"/>
                </a:solidFill>
                <a:effectLst/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right_speed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используется значение скорости по умолчанию установленное в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set_default_speed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dirty="0">
                <a:solidFill>
                  <a:schemeClr val="tx1"/>
                </a:solidFill>
                <a:effectLst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08CDC762-E6CD-43FB-ABBE-0FB5FC294A3B}"/>
              </a:ext>
            </a:extLst>
          </p:cNvPr>
          <p:cNvSpPr/>
          <p:nvPr/>
        </p:nvSpPr>
        <p:spPr>
          <a:xfrm>
            <a:off x="6398320" y="3650651"/>
            <a:ext cx="2505845" cy="2308428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b="1" u="sng" dirty="0">
                <a:solidFill>
                  <a:schemeClr val="tx1"/>
                </a:solidFill>
              </a:rPr>
              <a:t>Настройка конфигурации</a:t>
            </a:r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Чтобы использовать эту функцию , необходимо установить скорость, способ, порты моторов, размер колес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2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Отрицательные значения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F23C5-E722-482C-81B4-A10CDEFA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218203"/>
            <a:ext cx="8746864" cy="5184221"/>
          </a:xfrm>
        </p:spPr>
        <p:txBody>
          <a:bodyPr>
            <a:normAutofit/>
          </a:bodyPr>
          <a:lstStyle/>
          <a:p>
            <a:r>
              <a:rPr lang="ru-RU" dirty="0"/>
              <a:t>Вы можете задать отрицательные значения для скорости или мощности.</a:t>
            </a:r>
          </a:p>
          <a:p>
            <a:r>
              <a:rPr lang="ru-RU" dirty="0"/>
              <a:t>Это заставит робота двигаться назад.</a:t>
            </a:r>
          </a:p>
          <a:p>
            <a:r>
              <a:rPr lang="ru-RU" dirty="0"/>
              <a:t>Если будут отрицательными два значения (например, скорость и мощность, или мощность и направление), робот будет двигаться вперед.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F4E7-EE89-C347-970F-E96D5843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150840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678" y="2730215"/>
            <a:ext cx="2088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</a:rPr>
              <a:t>Отрицательная скорость = назад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281" y="5187556"/>
            <a:ext cx="240350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0B900"/>
                </a:solidFill>
              </a:rPr>
              <a:t>Положительная скорость = вперед</a:t>
            </a:r>
            <a:endParaRPr lang="en-US" sz="2000" dirty="0">
              <a:solidFill>
                <a:srgbClr val="00B9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EBE016-BE62-4BD1-992B-82FC26542DBB}"/>
              </a:ext>
            </a:extLst>
          </p:cNvPr>
          <p:cNvCxnSpPr/>
          <p:nvPr/>
        </p:nvCxnSpPr>
        <p:spPr>
          <a:xfrm>
            <a:off x="7042838" y="4281029"/>
            <a:ext cx="810883" cy="0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2C973-39E4-417E-B17D-3705DDEFFE7A}"/>
              </a:ext>
            </a:extLst>
          </p:cNvPr>
          <p:cNvGrpSpPr/>
          <p:nvPr/>
        </p:nvGrpSpPr>
        <p:grpSpPr>
          <a:xfrm>
            <a:off x="5843837" y="3595145"/>
            <a:ext cx="1199001" cy="1371767"/>
            <a:chOff x="6507213" y="1384746"/>
            <a:chExt cx="1199001" cy="137176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FFEBF5-0E3C-4C88-9AC1-4555E08BEDF5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D62880-A80D-4CE6-9241-61FB1D468B93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5">
                <a:extLst>
                  <a:ext uri="{FF2B5EF4-FFF2-40B4-BE49-F238E27FC236}">
                    <a16:creationId xmlns:a16="http://schemas.microsoft.com/office/drawing/2014/main" id="{B17B35FB-CE7D-48C3-B4BB-D50EFB264F42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0" name="Rounded Rectangle 16">
                <a:extLst>
                  <a:ext uri="{FF2B5EF4-FFF2-40B4-BE49-F238E27FC236}">
                    <a16:creationId xmlns:a16="http://schemas.microsoft.com/office/drawing/2014/main" id="{5167DA0E-8AE4-480D-BC12-3A1A53209B5A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C29A447-A107-4518-B6A5-17A8DEBCA5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FC9C23-6C40-4D29-9C61-5E5B33B6F835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7E8F6F-9AB9-4779-AAB9-D314ADB2EA4E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pic>
        <p:nvPicPr>
          <p:cNvPr id="22" name="Picture 21" descr="A close up of a toy&#10;&#10;Description automatically generated">
            <a:extLst>
              <a:ext uri="{FF2B5EF4-FFF2-40B4-BE49-F238E27FC236}">
                <a16:creationId xmlns:a16="http://schemas.microsoft.com/office/drawing/2014/main" id="{7B731B5D-4F51-4CA0-B1D3-B9D51BED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13" y="3385407"/>
            <a:ext cx="3417766" cy="25633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3C99A6-D095-4C3B-BCC2-8E5F1E9D402A}"/>
              </a:ext>
            </a:extLst>
          </p:cNvPr>
          <p:cNvCxnSpPr>
            <a:cxnSpLocks/>
          </p:cNvCxnSpPr>
          <p:nvPr/>
        </p:nvCxnSpPr>
        <p:spPr>
          <a:xfrm>
            <a:off x="3501660" y="5161782"/>
            <a:ext cx="1015385" cy="418143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D7AF88-6E53-433D-8342-F8161C3A69D5}"/>
              </a:ext>
            </a:extLst>
          </p:cNvPr>
          <p:cNvCxnSpPr>
            <a:cxnSpLocks/>
          </p:cNvCxnSpPr>
          <p:nvPr/>
        </p:nvCxnSpPr>
        <p:spPr>
          <a:xfrm>
            <a:off x="350254" y="3730401"/>
            <a:ext cx="1015385" cy="41814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448C77-68F2-4089-BC27-8C2C2EF45647}"/>
              </a:ext>
            </a:extLst>
          </p:cNvPr>
          <p:cNvCxnSpPr/>
          <p:nvPr/>
        </p:nvCxnSpPr>
        <p:spPr>
          <a:xfrm>
            <a:off x="5005614" y="4273087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CD992-7521-4E3E-ADAE-BB7E00E7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6694E-0260-4CB9-B6FF-BF6DF49AD840}"/>
              </a:ext>
            </a:extLst>
          </p:cNvPr>
          <p:cNvSpPr txBox="1"/>
          <p:nvPr/>
        </p:nvSpPr>
        <p:spPr>
          <a:xfrm>
            <a:off x="4114313" y="2783614"/>
            <a:ext cx="209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FF0000"/>
                </a:solidFill>
              </a:rPr>
              <a:t>Отрицательная скорость = назад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CB1DAF-97B6-4A6F-AB9D-4F39E63FC260}"/>
              </a:ext>
            </a:extLst>
          </p:cNvPr>
          <p:cNvSpPr txBox="1"/>
          <p:nvPr/>
        </p:nvSpPr>
        <p:spPr>
          <a:xfrm>
            <a:off x="6633320" y="2802635"/>
            <a:ext cx="228880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0B900"/>
                </a:solidFill>
              </a:rPr>
              <a:t>Положительная скорость = вперед</a:t>
            </a:r>
            <a:endParaRPr lang="en-US" sz="2000" dirty="0">
              <a:solidFill>
                <a:srgbClr val="00B900"/>
              </a:solidFill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D31E-1201-4998-B442-987CBEC8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1: перемещение на 10 см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442C-A843-40FB-A542-3CC3918F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765914" cy="5082601"/>
          </a:xfrm>
        </p:spPr>
        <p:txBody>
          <a:bodyPr/>
          <a:lstStyle/>
          <a:p>
            <a:r>
              <a:rPr lang="ru-RU" dirty="0"/>
              <a:t>Переместите робота 10 сантиметров.</a:t>
            </a:r>
          </a:p>
          <a:p>
            <a:r>
              <a:rPr lang="ru-RU" dirty="0"/>
              <a:t>Основные шаги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Настройте Вашего робота.</a:t>
            </a:r>
            <a:endParaRPr lang="en-US" dirty="0"/>
          </a:p>
          <a:p>
            <a:pPr lvl="1"/>
            <a:r>
              <a:rPr lang="ru-RU" dirty="0"/>
              <a:t>Используйте функцию </a:t>
            </a:r>
            <a:r>
              <a:rPr lang="en-US" dirty="0" err="1"/>
              <a:t>MotorPairs</a:t>
            </a:r>
            <a:r>
              <a:rPr lang="en-US" dirty="0"/>
              <a:t>(move() </a:t>
            </a:r>
            <a:r>
              <a:rPr lang="ru-RU" dirty="0"/>
              <a:t>или </a:t>
            </a:r>
            <a:r>
              <a:rPr lang="en-US" dirty="0" err="1"/>
              <a:t>move_tank</a:t>
            </a:r>
            <a:r>
              <a:rPr lang="en-US" dirty="0"/>
              <a:t>()) </a:t>
            </a:r>
            <a:r>
              <a:rPr lang="ru-RU" dirty="0"/>
              <a:t>и двигайтесь для 10 см.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ACE1F-D85A-40F9-907A-B7F1FE4C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64602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pic>
        <p:nvPicPr>
          <p:cNvPr id="7" name="Picture 6" descr="ruler_0_10.jpg">
            <a:extLst>
              <a:ext uri="{FF2B5EF4-FFF2-40B4-BE49-F238E27FC236}">
                <a16:creationId xmlns:a16="http://schemas.microsoft.com/office/drawing/2014/main" id="{6DED3043-D23F-471F-9457-CAB54D183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42" y="4044205"/>
            <a:ext cx="3484790" cy="11381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FBFD51-A8E7-4A89-8876-9ABB79033EBD}"/>
              </a:ext>
            </a:extLst>
          </p:cNvPr>
          <p:cNvCxnSpPr/>
          <p:nvPr/>
        </p:nvCxnSpPr>
        <p:spPr>
          <a:xfrm>
            <a:off x="3267275" y="3820307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0FF8D-0EC6-4AB8-8059-B8D060072F92}"/>
              </a:ext>
            </a:extLst>
          </p:cNvPr>
          <p:cNvGrpSpPr/>
          <p:nvPr/>
        </p:nvGrpSpPr>
        <p:grpSpPr>
          <a:xfrm rot="5400000">
            <a:off x="2588720" y="3425008"/>
            <a:ext cx="660559" cy="790597"/>
            <a:chOff x="6310708" y="2223671"/>
            <a:chExt cx="809489" cy="898563"/>
          </a:xfrm>
        </p:grpSpPr>
        <p:sp>
          <p:nvSpPr>
            <p:cNvPr id="11" name="Rounded Rectangle 27">
              <a:extLst>
                <a:ext uri="{FF2B5EF4-FFF2-40B4-BE49-F238E27FC236}">
                  <a16:creationId xmlns:a16="http://schemas.microsoft.com/office/drawing/2014/main" id="{52EE3054-7E19-40DE-AC59-D31CA52E609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" name="Rounded Rectangle 28">
              <a:extLst>
                <a:ext uri="{FF2B5EF4-FFF2-40B4-BE49-F238E27FC236}">
                  <a16:creationId xmlns:a16="http://schemas.microsoft.com/office/drawing/2014/main" id="{876E759B-F669-440B-A52E-A00BD074D03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3" name="Rounded Rectangle 29">
              <a:extLst>
                <a:ext uri="{FF2B5EF4-FFF2-40B4-BE49-F238E27FC236}">
                  <a16:creationId xmlns:a16="http://schemas.microsoft.com/office/drawing/2014/main" id="{A6602A43-95A9-4B7E-A79A-2FF8A6432376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DFED27-6552-4D8F-9EA0-9EAF4BCF9A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8CF89-1996-4F5D-9A63-FEC12F3A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3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8DAC-8B7C-4246-8370-0E4C82E9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1: 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3BB9-7D65-486A-B564-15E1D3B4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166696" cy="5082601"/>
          </a:xfrm>
        </p:spPr>
        <p:txBody>
          <a:bodyPr/>
          <a:lstStyle/>
          <a:p>
            <a:r>
              <a:rPr lang="ru-RU" dirty="0"/>
              <a:t>Настройте робота.</a:t>
            </a:r>
            <a:endParaRPr lang="en-US" dirty="0"/>
          </a:p>
          <a:p>
            <a:r>
              <a:rPr lang="ru-RU" dirty="0"/>
              <a:t>Если Вы используете малые колеса </a:t>
            </a:r>
            <a:r>
              <a:rPr lang="en-US" dirty="0"/>
              <a:t>SPIKE Prime </a:t>
            </a:r>
            <a:r>
              <a:rPr lang="ru-RU" dirty="0"/>
              <a:t>на </a:t>
            </a:r>
            <a:r>
              <a:rPr lang="en-US" dirty="0"/>
              <a:t>Droid Bot IV</a:t>
            </a:r>
            <a:r>
              <a:rPr lang="ru-RU" dirty="0"/>
              <a:t>, установите одно вращение на 17.5 см. </a:t>
            </a:r>
          </a:p>
          <a:p>
            <a:r>
              <a:rPr lang="ru-RU" dirty="0"/>
              <a:t>Если Вы используете большие колеса </a:t>
            </a:r>
            <a:r>
              <a:rPr lang="en-US" dirty="0"/>
              <a:t>SPIKE Prime</a:t>
            </a:r>
            <a:r>
              <a:rPr lang="ru-RU" dirty="0"/>
              <a:t> на ППП, установите одно вращение на 27.6 см. </a:t>
            </a:r>
          </a:p>
          <a:p>
            <a:r>
              <a:rPr lang="ru-RU" dirty="0"/>
              <a:t>Двигайтесь на 10 см.</a:t>
            </a:r>
            <a:r>
              <a:rPr lang="en-US" dirty="0"/>
              <a:t> </a:t>
            </a:r>
            <a:r>
              <a:rPr lang="ru-RU" dirty="0"/>
              <a:t>Расстояние в сантиметрах доступно в функции </a:t>
            </a:r>
            <a:r>
              <a:rPr lang="en-US" dirty="0" err="1"/>
              <a:t>move_tank</a:t>
            </a:r>
            <a:r>
              <a:rPr lang="en-US" dirty="0"/>
              <a:t>().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19F01-22AB-497B-8D19-F0955AD2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A9C0-043C-4412-AAA1-634929C8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AE51E-CA20-49F5-B9A8-091BA9E3D12E}"/>
              </a:ext>
            </a:extLst>
          </p:cNvPr>
          <p:cNvSpPr txBox="1"/>
          <p:nvPr/>
        </p:nvSpPr>
        <p:spPr>
          <a:xfrm>
            <a:off x="1024588" y="3795312"/>
            <a:ext cx="75970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7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Задача </a:t>
            </a:r>
            <a:r>
              <a:rPr lang="en-US" b="1" dirty="0"/>
              <a:t>2</a:t>
            </a:r>
            <a:r>
              <a:rPr lang="ru-RU" b="1" dirty="0"/>
              <a:t>: движение вперед и назад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74749"/>
            <a:ext cx="4555958" cy="4373563"/>
          </a:xfrm>
        </p:spPr>
        <p:txBody>
          <a:bodyPr>
            <a:normAutofit/>
          </a:bodyPr>
          <a:lstStyle/>
          <a:p>
            <a:r>
              <a:rPr lang="ru-RU" sz="2000" dirty="0"/>
              <a:t>Движение робота до финишной черты (1) и обратно на старт (2).</a:t>
            </a:r>
          </a:p>
          <a:p>
            <a:r>
              <a:rPr lang="ru-RU" sz="2000" dirty="0"/>
              <a:t>Основные шаги</a:t>
            </a:r>
            <a:r>
              <a:rPr lang="en-US" sz="2000" dirty="0"/>
              <a:t>:</a:t>
            </a:r>
          </a:p>
          <a:p>
            <a:pPr lvl="1"/>
            <a:r>
              <a:rPr lang="ru-RU" sz="2000" dirty="0"/>
              <a:t>Настройте Вашего робота.</a:t>
            </a:r>
            <a:endParaRPr lang="en-US" sz="2000" dirty="0"/>
          </a:p>
          <a:p>
            <a:pPr lvl="1"/>
            <a:r>
              <a:rPr lang="ru-RU" sz="2000" dirty="0"/>
              <a:t>Используйте функцию </a:t>
            </a:r>
            <a:r>
              <a:rPr lang="en-US" sz="2000" dirty="0" err="1"/>
              <a:t>MotorPair</a:t>
            </a:r>
            <a:r>
              <a:rPr lang="en-US" sz="2000" dirty="0"/>
              <a:t> </a:t>
            </a:r>
            <a:r>
              <a:rPr lang="ru-RU" sz="2000" dirty="0"/>
              <a:t>и продвиньтесь на необходимое расстояние (40 см).</a:t>
            </a:r>
          </a:p>
          <a:p>
            <a:pPr lvl="1"/>
            <a:r>
              <a:rPr lang="ru-RU" sz="2000" dirty="0"/>
              <a:t>Используйте ту же функцию </a:t>
            </a:r>
            <a:r>
              <a:rPr lang="en-US" sz="2000" dirty="0" err="1"/>
              <a:t>MotorPair</a:t>
            </a:r>
            <a:r>
              <a:rPr lang="ru-RU" sz="2000" dirty="0"/>
              <a:t>, чтобы двигаться назад (40 см).</a:t>
            </a:r>
            <a:endParaRPr lang="en-US" sz="2000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43568-9331-7A48-9D07-C332D71B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6346636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636796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323805"/>
            <a:ext cx="2540000" cy="0"/>
          </a:xfrm>
          <a:prstGeom prst="line">
            <a:avLst/>
          </a:prstGeom>
          <a:ln w="76200" cmpd="sng">
            <a:solidFill>
              <a:srgbClr val="00B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1837322"/>
            <a:ext cx="0" cy="335547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1837322"/>
            <a:ext cx="0" cy="335547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6784" y="3204114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23596" y="3236634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9774" y="119961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Финиш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79774" y="5510094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Старт</a:t>
            </a:r>
            <a:endParaRPr lang="en-US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A5F964-DE18-4BBC-BE30-ADC7BFE6EA73}"/>
              </a:ext>
            </a:extLst>
          </p:cNvPr>
          <p:cNvGrpSpPr/>
          <p:nvPr/>
        </p:nvGrpSpPr>
        <p:grpSpPr>
          <a:xfrm>
            <a:off x="6829001" y="5362313"/>
            <a:ext cx="660559" cy="790597"/>
            <a:chOff x="6310708" y="2223671"/>
            <a:chExt cx="809489" cy="898563"/>
          </a:xfrm>
        </p:grpSpPr>
        <p:sp>
          <p:nvSpPr>
            <p:cNvPr id="25" name="Rounded Rectangle 27">
              <a:extLst>
                <a:ext uri="{FF2B5EF4-FFF2-40B4-BE49-F238E27FC236}">
                  <a16:creationId xmlns:a16="http://schemas.microsoft.com/office/drawing/2014/main" id="{CCECC990-4945-40AC-BA0C-52230D3420D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Rounded Rectangle 28">
              <a:extLst>
                <a:ext uri="{FF2B5EF4-FFF2-40B4-BE49-F238E27FC236}">
                  <a16:creationId xmlns:a16="http://schemas.microsoft.com/office/drawing/2014/main" id="{AD8BB0C1-1968-4A21-AA88-400EBF2B8D24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7" name="Rounded Rectangle 29">
              <a:extLst>
                <a:ext uri="{FF2B5EF4-FFF2-40B4-BE49-F238E27FC236}">
                  <a16:creationId xmlns:a16="http://schemas.microsoft.com/office/drawing/2014/main" id="{CF437D3E-63BC-44FF-8419-9074FFD42C3D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73307E1-3E45-4D57-B3DD-1335C9045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DE5293-DF90-4CD6-BE3F-A272C1189A4D}"/>
              </a:ext>
            </a:extLst>
          </p:cNvPr>
          <p:cNvSpPr txBox="1"/>
          <p:nvPr/>
        </p:nvSpPr>
        <p:spPr>
          <a:xfrm>
            <a:off x="6743270" y="3248760"/>
            <a:ext cx="102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  <a:r>
              <a:rPr lang="ru-RU" dirty="0"/>
              <a:t> см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E6FDDF9-C34F-4F2C-BD11-22A9D98E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67A743-CC4F-4AD7-BF57-EB62E23F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09" y="1188525"/>
            <a:ext cx="8554157" cy="4364778"/>
          </a:xfrm>
        </p:spPr>
        <p:txBody>
          <a:bodyPr/>
          <a:lstStyle/>
          <a:p>
            <a:r>
              <a:rPr lang="ru-RU" dirty="0"/>
              <a:t>Настройте робота.</a:t>
            </a:r>
            <a:endParaRPr lang="en-US" dirty="0"/>
          </a:p>
          <a:p>
            <a:r>
              <a:rPr lang="ru-RU" dirty="0"/>
              <a:t>Если Вы используете малые колеса </a:t>
            </a:r>
            <a:r>
              <a:rPr lang="en-US" dirty="0"/>
              <a:t>SPIKE Prime </a:t>
            </a:r>
            <a:r>
              <a:rPr lang="ru-RU" dirty="0"/>
              <a:t>на </a:t>
            </a:r>
            <a:r>
              <a:rPr lang="en-US" dirty="0"/>
              <a:t>Droid Bot IV</a:t>
            </a:r>
            <a:r>
              <a:rPr lang="ru-RU" dirty="0"/>
              <a:t>, установите одно вращение на 17.5 см.</a:t>
            </a:r>
            <a:endParaRPr lang="en-US" dirty="0"/>
          </a:p>
          <a:p>
            <a:r>
              <a:rPr lang="ru-RU" dirty="0"/>
              <a:t>Если Вы используете большие колеса </a:t>
            </a:r>
            <a:r>
              <a:rPr lang="en-US" dirty="0"/>
              <a:t>SPIKE Prime</a:t>
            </a:r>
            <a:r>
              <a:rPr lang="ru-RU" dirty="0"/>
              <a:t> на ППП, установите одно вращение на 27.6 см. </a:t>
            </a:r>
          </a:p>
          <a:p>
            <a:r>
              <a:rPr lang="ru-RU" dirty="0"/>
              <a:t>Робот двигается на 40 см вперед и на 40 см назад.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C4BBE-C908-4D9B-8994-FA0CF89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</a:t>
            </a:r>
            <a:r>
              <a:rPr lang="en-US" b="1" dirty="0"/>
              <a:t>2</a:t>
            </a:r>
            <a:r>
              <a:rPr lang="ru-RU" b="1" dirty="0"/>
              <a:t>: решение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252CE-D7C8-4ED1-B7D3-717F3874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59E78-879E-4754-AEB1-C1494464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576AD-8D31-46B7-B7F3-118E46D51D8B}"/>
              </a:ext>
            </a:extLst>
          </p:cNvPr>
          <p:cNvSpPr txBox="1"/>
          <p:nvPr/>
        </p:nvSpPr>
        <p:spPr>
          <a:xfrm>
            <a:off x="1160485" y="3518037"/>
            <a:ext cx="7380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24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-40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5128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8645</TotalTime>
  <Words>1202</Words>
  <Application>Microsoft Macintosh PowerPoint</Application>
  <PresentationFormat>On-screen Show (4:3)</PresentationFormat>
  <Paragraphs>141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Consolas</vt:lpstr>
      <vt:lpstr>Corbel</vt:lpstr>
      <vt:lpstr>Gill Sans MT</vt:lpstr>
      <vt:lpstr>Helvetica Neue</vt:lpstr>
      <vt:lpstr>Wingdings 2</vt:lpstr>
      <vt:lpstr>Custom Design</vt:lpstr>
      <vt:lpstr>beginner</vt:lpstr>
      <vt:lpstr>1_Custom Design</vt:lpstr>
      <vt:lpstr>Dividend</vt:lpstr>
      <vt:lpstr>ДВИЖЕНИЕ ПРЯМО</vt:lpstr>
      <vt:lpstr>ЦЕЛЬ УРОКА</vt:lpstr>
      <vt:lpstr>Move()</vt:lpstr>
      <vt:lpstr>Move_tank()</vt:lpstr>
      <vt:lpstr>Отрицательные значения</vt:lpstr>
      <vt:lpstr>Задача 1: перемещение на 10 см</vt:lpstr>
      <vt:lpstr>Задача 1: решение</vt:lpstr>
      <vt:lpstr>Задача 2: движение вперед и назад</vt:lpstr>
      <vt:lpstr>Задача 2: решение</vt:lpstr>
      <vt:lpstr>ФУНКЦИИ начала движения и остановки</vt:lpstr>
      <vt:lpstr>Функции ожидания и задача 3</vt:lpstr>
      <vt:lpstr>Задача 3: движение в течении 3 секунд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Srinivasan Seshan</cp:lastModifiedBy>
  <cp:revision>140</cp:revision>
  <cp:lastPrinted>2016-07-04T14:38:40Z</cp:lastPrinted>
  <dcterms:created xsi:type="dcterms:W3CDTF">2014-08-07T02:19:13Z</dcterms:created>
  <dcterms:modified xsi:type="dcterms:W3CDTF">2020-11-21T16:21:56Z</dcterms:modified>
</cp:coreProperties>
</file>