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282" r:id="rId4"/>
    <p:sldId id="276" r:id="rId5"/>
    <p:sldId id="279" r:id="rId6"/>
    <p:sldId id="283" r:id="rId7"/>
    <p:sldId id="284" r:id="rId8"/>
    <p:sldId id="285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5455"/>
    <a:srgbClr val="FFD500"/>
    <a:srgbClr val="0EAE9F"/>
    <a:srgbClr val="13B09B"/>
    <a:srgbClr val="0290F8"/>
    <a:srgbClr val="FE59D0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07" d="100"/>
          <a:sy n="107" d="100"/>
        </p:scale>
        <p:origin x="126" y="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Color 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use the Color Sensor</a:t>
            </a:r>
          </a:p>
          <a:p>
            <a:r>
              <a:rPr lang="en-US" dirty="0"/>
              <a:t>Learn how to use the Wait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close up of a camera&#10;&#10;Description automatically generated">
            <a:extLst>
              <a:ext uri="{FF2B5EF4-FFF2-40B4-BE49-F238E27FC236}">
                <a16:creationId xmlns:a16="http://schemas.microsoft.com/office/drawing/2014/main" id="{A6854CAB-B318-4725-BF04-792430779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94" t="10806" r="19474" b="11579"/>
          <a:stretch/>
        </p:blipFill>
        <p:spPr>
          <a:xfrm>
            <a:off x="6266047" y="3821274"/>
            <a:ext cx="2541070" cy="236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7B91-5784-4E91-9C03-6CCEE60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Color sensor?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37FE9-7847-4B91-95F5-564B8DE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C57D-BB07-475A-9A11-D44BE04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6EA95B-5BBE-4D2F-881C-EC2D7679C66A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4984803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the software, the sensor can detect color or reflectivity</a:t>
            </a:r>
          </a:p>
          <a:p>
            <a:r>
              <a:rPr lang="en-US" dirty="0"/>
              <a:t>Unlike the EV3, reflectivity is with white light, not a red light.</a:t>
            </a:r>
          </a:p>
          <a:p>
            <a:r>
              <a:rPr lang="en-US" dirty="0"/>
              <a:t>The sensor can detect 8 colors and no color</a:t>
            </a:r>
          </a:p>
          <a:p>
            <a:r>
              <a:rPr lang="en-US" dirty="0"/>
              <a:t>Optimal reading distance according to the specs: 16 mm (depending on object size, color, and surface)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19A62D-BB9F-4216-A66B-2EC2AA539524}"/>
              </a:ext>
            </a:extLst>
          </p:cNvPr>
          <p:cNvSpPr/>
          <p:nvPr/>
        </p:nvSpPr>
        <p:spPr>
          <a:xfrm>
            <a:off x="6092793" y="1323446"/>
            <a:ext cx="1780674" cy="2160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>
                <a:solidFill>
                  <a:schemeClr val="tx1"/>
                </a:solidFill>
              </a:rPr>
              <a:t>Detectable Colors</a:t>
            </a:r>
          </a:p>
          <a:p>
            <a:r>
              <a:rPr lang="en-US" sz="1400" dirty="0">
                <a:solidFill>
                  <a:schemeClr val="tx1"/>
                </a:solidFill>
              </a:rPr>
              <a:t>Black (0)</a:t>
            </a:r>
          </a:p>
          <a:p>
            <a:r>
              <a:rPr lang="en-US" sz="1400" dirty="0">
                <a:solidFill>
                  <a:schemeClr val="tx1"/>
                </a:solidFill>
              </a:rPr>
              <a:t>Violet (1)</a:t>
            </a:r>
          </a:p>
          <a:p>
            <a:r>
              <a:rPr lang="en-US" sz="1400" dirty="0">
                <a:solidFill>
                  <a:schemeClr val="tx1"/>
                </a:solidFill>
              </a:rPr>
              <a:t>Blue (3)</a:t>
            </a:r>
          </a:p>
          <a:p>
            <a:r>
              <a:rPr lang="en-US" sz="1400" dirty="0">
                <a:solidFill>
                  <a:schemeClr val="tx1"/>
                </a:solidFill>
              </a:rPr>
              <a:t>Cyan (4)</a:t>
            </a:r>
          </a:p>
          <a:p>
            <a:r>
              <a:rPr lang="en-US" sz="1400" dirty="0">
                <a:solidFill>
                  <a:schemeClr val="tx1"/>
                </a:solidFill>
              </a:rPr>
              <a:t>Green (5)</a:t>
            </a:r>
          </a:p>
          <a:p>
            <a:r>
              <a:rPr lang="en-US" sz="1400" dirty="0">
                <a:solidFill>
                  <a:schemeClr val="tx1"/>
                </a:solidFill>
              </a:rPr>
              <a:t>Yellow (7)</a:t>
            </a:r>
          </a:p>
          <a:p>
            <a:r>
              <a:rPr lang="en-US" sz="1400" dirty="0">
                <a:solidFill>
                  <a:schemeClr val="tx1"/>
                </a:solidFill>
              </a:rPr>
              <a:t>Red (9)</a:t>
            </a:r>
          </a:p>
          <a:p>
            <a:r>
              <a:rPr lang="en-US" sz="1400" dirty="0">
                <a:solidFill>
                  <a:schemeClr val="tx1"/>
                </a:solidFill>
              </a:rPr>
              <a:t>White (10)</a:t>
            </a:r>
          </a:p>
          <a:p>
            <a:r>
              <a:rPr lang="en-US" sz="1400" dirty="0">
                <a:solidFill>
                  <a:schemeClr val="tx1"/>
                </a:solidFill>
              </a:rPr>
              <a:t>No Color (-1)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09F75-CAAA-4CD6-9C7D-2268B083C65C}"/>
              </a:ext>
            </a:extLst>
          </p:cNvPr>
          <p:cNvSpPr txBox="1"/>
          <p:nvPr/>
        </p:nvSpPr>
        <p:spPr>
          <a:xfrm>
            <a:off x="6092793" y="3575762"/>
            <a:ext cx="178067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D8009B"/>
                </a:solidFill>
                <a:effectLst/>
                <a:latin typeface="Menlo"/>
              </a:rPr>
              <a:t>'black'</a:t>
            </a:r>
            <a:endParaRPr lang="en-US" dirty="0"/>
          </a:p>
          <a:p>
            <a:r>
              <a:rPr lang="en-US" b="0" i="0" dirty="0">
                <a:solidFill>
                  <a:srgbClr val="D8009B"/>
                </a:solidFill>
                <a:effectLst/>
                <a:latin typeface="Menlo"/>
              </a:rPr>
              <a:t>'violet'</a:t>
            </a:r>
            <a:endParaRPr lang="en-US" dirty="0"/>
          </a:p>
          <a:p>
            <a:r>
              <a:rPr lang="en-US" b="0" i="0" dirty="0">
                <a:solidFill>
                  <a:srgbClr val="D8009B"/>
                </a:solidFill>
                <a:effectLst/>
                <a:latin typeface="Menlo"/>
              </a:rPr>
              <a:t>'blue'</a:t>
            </a:r>
            <a:endParaRPr lang="en-US" dirty="0"/>
          </a:p>
          <a:p>
            <a:r>
              <a:rPr lang="en-US" b="0" i="0" dirty="0">
                <a:solidFill>
                  <a:srgbClr val="D8009B"/>
                </a:solidFill>
                <a:effectLst/>
                <a:latin typeface="Menlo"/>
              </a:rPr>
              <a:t>'cyan'</a:t>
            </a:r>
            <a:endParaRPr lang="en-US" dirty="0"/>
          </a:p>
          <a:p>
            <a:r>
              <a:rPr lang="en-US" b="0" i="0" dirty="0">
                <a:solidFill>
                  <a:srgbClr val="D8009B"/>
                </a:solidFill>
                <a:effectLst/>
                <a:latin typeface="Menlo"/>
              </a:rPr>
              <a:t>'green'</a:t>
            </a:r>
            <a:endParaRPr lang="en-US" dirty="0"/>
          </a:p>
          <a:p>
            <a:r>
              <a:rPr lang="en-US" b="0" i="0" dirty="0">
                <a:solidFill>
                  <a:srgbClr val="D8009B"/>
                </a:solidFill>
                <a:effectLst/>
                <a:latin typeface="Menlo"/>
              </a:rPr>
              <a:t>'yellow'</a:t>
            </a:r>
            <a:endParaRPr lang="en-US" dirty="0"/>
          </a:p>
          <a:p>
            <a:r>
              <a:rPr lang="en-US" b="0" i="0" dirty="0">
                <a:solidFill>
                  <a:srgbClr val="D8009B"/>
                </a:solidFill>
                <a:effectLst/>
                <a:latin typeface="Menlo"/>
              </a:rPr>
              <a:t>'red'</a:t>
            </a:r>
          </a:p>
          <a:p>
            <a:r>
              <a:rPr lang="en-US" b="0" i="0" dirty="0">
                <a:solidFill>
                  <a:srgbClr val="D8009B"/>
                </a:solidFill>
                <a:effectLst/>
                <a:latin typeface="Menlo"/>
              </a:rPr>
              <a:t>'white'</a:t>
            </a:r>
            <a:endParaRPr lang="en-US" dirty="0"/>
          </a:p>
          <a:p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5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8EB0-F9C5-AB4F-9AD6-09996149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ADB and sensing color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30102-B120-3D4E-8B7C-17212685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A29DE-AD26-5346-97E9-5824D580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8F8AD0-0360-C948-9835-941AA723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803906" cy="5082601"/>
          </a:xfrm>
        </p:spPr>
        <p:txBody>
          <a:bodyPr/>
          <a:lstStyle/>
          <a:p>
            <a:r>
              <a:rPr lang="en-US" i="1" dirty="0"/>
              <a:t>The color sensor on ADB is mounted at about 8mm off the ground, but the optimal distance for mounting the sensor according to the specs is 16mm.</a:t>
            </a:r>
          </a:p>
          <a:p>
            <a:r>
              <a:rPr lang="en-US" dirty="0"/>
              <a:t>When using this robot design, Black does not read correctly in Color Mode using electrical tape lines or a FIRST LEGO League challenge mat.</a:t>
            </a:r>
            <a:endParaRPr lang="en-US" i="1" dirty="0"/>
          </a:p>
          <a:p>
            <a:r>
              <a:rPr lang="en-US" dirty="0"/>
              <a:t>See the next slide for modifications. The build instructions are also provided as a separate file on our site.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B3923E-EABC-40AE-9B9A-8FF6CA72C3CD}"/>
              </a:ext>
            </a:extLst>
          </p:cNvPr>
          <p:cNvCxnSpPr>
            <a:cxnSpLocks/>
          </p:cNvCxnSpPr>
          <p:nvPr/>
        </p:nvCxnSpPr>
        <p:spPr>
          <a:xfrm flipH="1">
            <a:off x="6492240" y="4721352"/>
            <a:ext cx="2265292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443128-939F-45F9-8FAD-09FC2AE658B9}"/>
              </a:ext>
            </a:extLst>
          </p:cNvPr>
          <p:cNvCxnSpPr>
            <a:cxnSpLocks/>
          </p:cNvCxnSpPr>
          <p:nvPr/>
        </p:nvCxnSpPr>
        <p:spPr>
          <a:xfrm>
            <a:off x="6894576" y="3483864"/>
            <a:ext cx="0" cy="10515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3F34BE-ADF9-4A68-809F-AEF4085F1687}"/>
              </a:ext>
            </a:extLst>
          </p:cNvPr>
          <p:cNvSpPr txBox="1"/>
          <p:nvPr/>
        </p:nvSpPr>
        <p:spPr>
          <a:xfrm>
            <a:off x="6967729" y="3779365"/>
            <a:ext cx="209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16mm</a:t>
            </a:r>
          </a:p>
          <a:p>
            <a:r>
              <a:rPr lang="en-US" sz="1600" dirty="0"/>
              <a:t>2M (2 LEGO Modules)</a:t>
            </a:r>
          </a:p>
        </p:txBody>
      </p:sp>
      <p:pic>
        <p:nvPicPr>
          <p:cNvPr id="21" name="Picture 20" descr="A picture containing sitting, white&#10;&#10;Description automatically generated">
            <a:extLst>
              <a:ext uri="{FF2B5EF4-FFF2-40B4-BE49-F238E27FC236}">
                <a16:creationId xmlns:a16="http://schemas.microsoft.com/office/drawing/2014/main" id="{EF025105-2982-49AD-B77D-F54D93E89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008" y="1343097"/>
            <a:ext cx="3364992" cy="25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1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84A2-6883-4D4E-8376-59216E1E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Modifications to ADB</a:t>
            </a:r>
          </a:p>
        </p:txBody>
      </p:sp>
      <p:pic>
        <p:nvPicPr>
          <p:cNvPr id="7" name="Content Placeholder 6" descr="A close up of a toy&#10;&#10;Description automatically generated">
            <a:extLst>
              <a:ext uri="{FF2B5EF4-FFF2-40B4-BE49-F238E27FC236}">
                <a16:creationId xmlns:a16="http://schemas.microsoft.com/office/drawing/2014/main" id="{19A6380D-79F6-4CD8-B3B4-F517D1B30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723" y="1683946"/>
            <a:ext cx="3441700" cy="258127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AC78E-D7A6-4E1A-98DF-76A236E1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935AF-76B1-41A5-9536-B207C0D7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C6311823-7018-48B9-AEB3-11C330D0A3A4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8767036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 instructions for modifying the front bumper of ADB so that the color sensors are raised one LEGO module up are included on this website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F5A8D2-1AC5-4FE7-9964-792662623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561" y="1818884"/>
            <a:ext cx="3310599" cy="2311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DA82C0-EB9C-4D53-8C4E-91F77D9F8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467" y="3977101"/>
            <a:ext cx="3151094" cy="2209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E3A621-A906-49CA-8533-D48857877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0809" y="3977101"/>
            <a:ext cx="2894013" cy="209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7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B529-6322-4163-B7BB-C26CB145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program with a color Sensor?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9D69-8080-49F0-83A7-CE01031A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>
            <a:normAutofit/>
          </a:bodyPr>
          <a:lstStyle/>
          <a:p>
            <a:r>
              <a:rPr lang="en-US" dirty="0"/>
              <a:t>Before using the sensor, it must be initialized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ColorSensor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two modes you can program the color sensor in: Color Mode and Reflected light mode</a:t>
            </a:r>
          </a:p>
          <a:p>
            <a:r>
              <a:rPr lang="en-US" dirty="0"/>
              <a:t>We will use color mode in this lesson</a:t>
            </a:r>
          </a:p>
          <a:p>
            <a:pPr marL="0" indent="0">
              <a:buNone/>
            </a:pPr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color.wait_until_color</a:t>
            </a:r>
            <a:r>
              <a:rPr lang="en-GB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 err="1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D42F2-83E1-4B1D-AF71-E324E769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D2E8-265D-4F74-8563-4CE93FD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5034FB-3DC5-4561-86FF-294ED4DE21CC}"/>
              </a:ext>
            </a:extLst>
          </p:cNvPr>
          <p:cNvSpPr txBox="1"/>
          <p:nvPr/>
        </p:nvSpPr>
        <p:spPr>
          <a:xfrm>
            <a:off x="12839" y="2232202"/>
            <a:ext cx="1308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for the sensor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FBD734-88F5-47C8-89E2-6ACECFC35F7D}"/>
              </a:ext>
            </a:extLst>
          </p:cNvPr>
          <p:cNvSpPr txBox="1"/>
          <p:nvPr/>
        </p:nvSpPr>
        <p:spPr>
          <a:xfrm>
            <a:off x="3560363" y="2233527"/>
            <a:ext cx="60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81259E-9CF6-4596-AE5E-7519AEA40A00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67261" y="1949816"/>
            <a:ext cx="2" cy="282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CDA309-4926-4F96-9DB1-81A4D771A0E9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3863370" y="1953834"/>
            <a:ext cx="0" cy="2796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69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1B8-A124-4A93-ABD5-B22BFFE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CDA4-F61B-43CC-8476-7FAC9E40B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your robot to move straight until the color sensor sees black</a:t>
            </a:r>
          </a:p>
          <a:p>
            <a:r>
              <a:rPr lang="en-US" dirty="0"/>
              <a:t>You will need to use the Wait For block and the Boolean block of the color sensor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Basic steps: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movement motors</a:t>
            </a:r>
            <a:r>
              <a:rPr lang="en-US" dirty="0"/>
              <a:t> for your robot (A and E for Droid Bot IV and ADB robot)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stop action </a:t>
            </a:r>
            <a:r>
              <a:rPr lang="en-US" dirty="0"/>
              <a:t>to brake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% speed </a:t>
            </a:r>
            <a:r>
              <a:rPr lang="en-US" dirty="0"/>
              <a:t>for your robot</a:t>
            </a:r>
          </a:p>
          <a:p>
            <a:pPr lvl="1"/>
            <a:r>
              <a:rPr lang="en-US" b="1" dirty="0"/>
              <a:t>Initialize</a:t>
            </a:r>
            <a:r>
              <a:rPr lang="en-US" dirty="0"/>
              <a:t> the color sensor</a:t>
            </a:r>
          </a:p>
          <a:p>
            <a:pPr lvl="1"/>
            <a:r>
              <a:rPr lang="en-US" dirty="0"/>
              <a:t>Start </a:t>
            </a:r>
            <a:r>
              <a:rPr lang="en-US" b="1" dirty="0"/>
              <a:t>moving straight</a:t>
            </a:r>
          </a:p>
          <a:p>
            <a:pPr lvl="1"/>
            <a:r>
              <a:rPr lang="en-US" dirty="0"/>
              <a:t>Use the </a:t>
            </a:r>
            <a:r>
              <a:rPr lang="en-US" b="1" dirty="0" err="1"/>
              <a:t>wait_until_color</a:t>
            </a:r>
            <a:r>
              <a:rPr lang="en-US" b="1" dirty="0"/>
              <a:t>() function </a:t>
            </a:r>
            <a:r>
              <a:rPr lang="en-US" dirty="0"/>
              <a:t>to detect when the color sensor sees black</a:t>
            </a:r>
          </a:p>
          <a:p>
            <a:pPr lvl="1"/>
            <a:r>
              <a:rPr lang="en-US" b="1" dirty="0"/>
              <a:t>Stop moving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25A48-9D7A-4696-B0C8-B6078A4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22AC-DD5B-4539-BD50-F97C1AB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FE062-17E6-4C41-B3F6-7791DB981724}"/>
              </a:ext>
            </a:extLst>
          </p:cNvPr>
          <p:cNvSpPr txBox="1"/>
          <p:nvPr/>
        </p:nvSpPr>
        <p:spPr>
          <a:xfrm>
            <a:off x="1137330" y="2430064"/>
            <a:ext cx="63584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color.wait_until_color</a:t>
            </a:r>
            <a:r>
              <a:rPr lang="en-GB" sz="2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2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sz="2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2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068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4540F6A-45E9-40E3-B7A9-BCE5BF157B85}"/>
              </a:ext>
            </a:extLst>
          </p:cNvPr>
          <p:cNvSpPr txBox="1"/>
          <p:nvPr/>
        </p:nvSpPr>
        <p:spPr>
          <a:xfrm>
            <a:off x="390649" y="2667853"/>
            <a:ext cx="628220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'brake’</a:t>
            </a:r>
            <a:r>
              <a:rPr lang="en-GB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motor_pair.set_default_speed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400" b="0" dirty="0">
              <a:solidFill>
                <a:srgbClr val="00877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ColorSensor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877B"/>
              </a:solidFill>
              <a:latin typeface="Consolas" panose="020B0609020204030204" pitchFamily="49" charset="0"/>
            </a:endParaRPr>
          </a:p>
          <a:p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wait_until_color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'black'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dirty="0"/>
          </a:p>
          <a:p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motor_pair.stop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E1277-A831-4459-A239-C8A79F38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271D-6A4E-4703-ACE7-47069DC4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F872-D7AC-41E0-81C5-4001602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08C73F-1DFF-4F38-A340-1052EBD9AA70}"/>
              </a:ext>
            </a:extLst>
          </p:cNvPr>
          <p:cNvSpPr/>
          <p:nvPr/>
        </p:nvSpPr>
        <p:spPr>
          <a:xfrm>
            <a:off x="175260" y="1298162"/>
            <a:ext cx="874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 previous lessons, you learnt how to configure your robot. (See Configuring Your Robot Lesson)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3A8B7-C3F6-412E-8916-EFE81A3A0981}"/>
              </a:ext>
            </a:extLst>
          </p:cNvPr>
          <p:cNvSpPr txBox="1"/>
          <p:nvPr/>
        </p:nvSpPr>
        <p:spPr>
          <a:xfrm>
            <a:off x="6516694" y="3244334"/>
            <a:ext cx="183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Configure robot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D6B834-55C5-418C-A4C7-89A5F46E965F}"/>
              </a:ext>
            </a:extLst>
          </p:cNvPr>
          <p:cNvSpPr txBox="1"/>
          <p:nvPr/>
        </p:nvSpPr>
        <p:spPr>
          <a:xfrm>
            <a:off x="3531750" y="4190147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Start moving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500D6B-76C4-4EDD-9470-9D173EB7296B}"/>
              </a:ext>
            </a:extLst>
          </p:cNvPr>
          <p:cNvSpPr txBox="1"/>
          <p:nvPr/>
        </p:nvSpPr>
        <p:spPr>
          <a:xfrm>
            <a:off x="5743300" y="4401067"/>
            <a:ext cx="2405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Wait until the color sensor sees black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14CFF-A957-4D55-ADEF-B627C5E4A19F}"/>
              </a:ext>
            </a:extLst>
          </p:cNvPr>
          <p:cNvSpPr txBox="1"/>
          <p:nvPr/>
        </p:nvSpPr>
        <p:spPr>
          <a:xfrm>
            <a:off x="3400701" y="4913507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Stop moving</a:t>
            </a:r>
          </a:p>
        </p:txBody>
      </p:sp>
    </p:spTree>
    <p:extLst>
      <p:ext uri="{BB962C8B-B14F-4D97-AF65-F5344CB8AC3E}">
        <p14:creationId xmlns:p14="http://schemas.microsoft.com/office/powerpoint/2010/main" val="268863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1158</TotalTime>
  <Words>747</Words>
  <Application>Microsoft Office PowerPoint</Application>
  <PresentationFormat>On-screen Show (4:3)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Gill Sans MT</vt:lpstr>
      <vt:lpstr>Helvetica Neue</vt:lpstr>
      <vt:lpstr>Menlo</vt:lpstr>
      <vt:lpstr>Wingdings 2</vt:lpstr>
      <vt:lpstr>Dividend</vt:lpstr>
      <vt:lpstr>Introduction to Color sensor</vt:lpstr>
      <vt:lpstr>Lesson Objectives</vt:lpstr>
      <vt:lpstr>What is a Color sensor?</vt:lpstr>
      <vt:lpstr>NOTE: ADB and sensing color</vt:lpstr>
      <vt:lpstr>Modifications to ADB</vt:lpstr>
      <vt:lpstr>How do you program with a color Sensor?</vt:lpstr>
      <vt:lpstr>Challenge 1</vt:lpstr>
      <vt:lpstr>Challenge 1: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Arvind Seshan</cp:lastModifiedBy>
  <cp:revision>162</cp:revision>
  <dcterms:created xsi:type="dcterms:W3CDTF">2016-07-04T02:35:12Z</dcterms:created>
  <dcterms:modified xsi:type="dcterms:W3CDTF">2020-11-09T01:49:15Z</dcterms:modified>
</cp:coreProperties>
</file>