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89" r:id="rId4"/>
    <p:sldId id="290" r:id="rId5"/>
    <p:sldId id="292" r:id="rId6"/>
    <p:sldId id="293" r:id="rId7"/>
    <p:sldId id="294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3" d="100"/>
          <a:sy n="83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56246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lltutorials.com/Worksheet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Pseudo-code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r>
              <a:rPr lang="en-US" dirty="0"/>
              <a:t> de la </a:t>
            </a:r>
            <a:r>
              <a:rPr lang="en-US" dirty="0" err="1"/>
              <a:t>leçon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pPr algn="just"/>
            <a:r>
              <a:rPr lang="fr-FR" dirty="0"/>
              <a:t>Apprenez ce que signifie le pseudo-code </a:t>
            </a:r>
          </a:p>
          <a:p>
            <a:pPr algn="just"/>
            <a:r>
              <a:rPr lang="fr-FR" dirty="0"/>
              <a:t>Découvrez pourquoi vous utilisez le pseudo-code </a:t>
            </a:r>
          </a:p>
          <a:p>
            <a:pPr algn="just"/>
            <a:r>
              <a:rPr lang="fr-FR" dirty="0"/>
              <a:t>Apprenez à écrire un pseudo-code pour une tâche commune </a:t>
            </a:r>
          </a:p>
          <a:p>
            <a:pPr algn="just"/>
            <a:r>
              <a:rPr lang="fr-FR" dirty="0"/>
              <a:t>Apprenez à planifier des programmes pour la </a:t>
            </a:r>
            <a:r>
              <a:rPr lang="fr-FR" dirty="0" err="1"/>
              <a:t>FLL</a:t>
            </a:r>
            <a:r>
              <a:rPr lang="fr-FR" dirty="0"/>
              <a:t> (FIRST Lego League)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5B61-813E-4C05-AB7B-F578D6E7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Qu'est-ce</a:t>
            </a:r>
            <a:r>
              <a:rPr lang="en-US" dirty="0"/>
              <a:t> que le pseudo-code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9C2D-A97F-404D-B1D3-9C256B368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609958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dirty="0"/>
              <a:t>Les robots suivent les instructions que les gens leur donnent. Ils ont besoin d'instructions détaillées, étape par étape, pour accomplir une tâche</a:t>
            </a:r>
          </a:p>
          <a:p>
            <a:pPr algn="just"/>
            <a:r>
              <a:rPr lang="fr-FR" dirty="0"/>
              <a:t>Il s'agit d'un ensemble de notes détaillées que le programmeur peut utiliser pour écrire le code lorsqu'il est prêt Il n'est écrit dans aucun langage de programmation particulier</a:t>
            </a:r>
          </a:p>
          <a:p>
            <a:pPr algn="just"/>
            <a:r>
              <a:rPr lang="fr-FR" dirty="0"/>
              <a:t>Le pseudo-code peut être en partie en français et en partie code</a:t>
            </a:r>
          </a:p>
          <a:p>
            <a:pPr algn="just"/>
            <a:r>
              <a:rPr lang="fr-FR" dirty="0"/>
              <a:t>Le pseudocode permet au programmeur de communiquer son plan à d'autres</a:t>
            </a:r>
          </a:p>
          <a:p>
            <a:pPr algn="just"/>
            <a:r>
              <a:rPr lang="fr-FR" dirty="0"/>
              <a:t>Le pseudo-code est suffisamment détaillé pour créer le code réel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11A9B-8272-4892-84F4-9E0AFAB4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BCB11-E069-480E-A856-85017C9C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8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5F20-8C89-4ABC-A0E9-C4E8AEDB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le pseudo-code est-il important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6E067-BDE8-4555-B2F1-307AF36CA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 algn="just">
              <a:buFont typeface="Arial" charset="0"/>
              <a:buChar char="•"/>
            </a:pPr>
            <a:r>
              <a:rPr lang="fr-FR" sz="2400" dirty="0"/>
              <a:t>Un bon moyen d'apprendre l'importance d'un bon pseudo-code est d'essayer d'écrire des instructions pour quelque chose de simple : </a:t>
            </a:r>
            <a:endParaRPr lang="en-US" sz="2400" dirty="0"/>
          </a:p>
          <a:p>
            <a:pPr marL="720725" lvl="2" indent="-360363" algn="just">
              <a:buFont typeface="Wingdings" panose="05000000000000000000" pitchFamily="2" charset="2"/>
              <a:buChar char="q"/>
            </a:pPr>
            <a:r>
              <a:rPr lang="fr-FR" sz="1800" dirty="0"/>
              <a:t>Comment faire un sandwich, comment décorer un gâteau, comment planter une graine, etc.  </a:t>
            </a:r>
          </a:p>
          <a:p>
            <a:pPr marL="720725" lvl="2" indent="-360363" algn="just">
              <a:buFont typeface="Wingdings" panose="05000000000000000000" pitchFamily="2" charset="2"/>
              <a:buChar char="q"/>
            </a:pPr>
            <a:r>
              <a:rPr lang="fr-FR" sz="1800" dirty="0"/>
              <a:t>Les élèves doivent écrire les instructions et l'enseignant doit ensuite les suivre</a:t>
            </a:r>
          </a:p>
          <a:p>
            <a:pPr marL="720725" lvl="2" indent="-360363" algn="just">
              <a:buFont typeface="Wingdings" panose="05000000000000000000" pitchFamily="2" charset="2"/>
              <a:buChar char="q"/>
            </a:pPr>
            <a:r>
              <a:rPr lang="fr-FR" sz="1800" dirty="0"/>
              <a:t>Enfin, comparez les résultats</a:t>
            </a:r>
            <a:endParaRPr lang="en-US" sz="1800" dirty="0"/>
          </a:p>
          <a:p>
            <a:pPr marL="342900" indent="-342900" algn="just">
              <a:buFont typeface="Arial" charset="0"/>
              <a:buChar char="•"/>
            </a:pPr>
            <a:r>
              <a:rPr lang="fr-FR" sz="2400" dirty="0"/>
              <a:t>Quelques exemples de réponses d'élèves pour savoir comment faire un sandwich au beurre de cacahuète et à la gelée :</a:t>
            </a:r>
            <a:endParaRPr lang="en-US" sz="2400" dirty="0"/>
          </a:p>
          <a:p>
            <a:pPr marL="720725" lvl="2" indent="-360363" algn="just"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rgbClr val="00B0F0"/>
                </a:solidFill>
              </a:rPr>
              <a:t>L'élève 1 a écrit : "Mettez le beurre de cacahuètes sur le pain".  Le professeur a donc placé le pot entier sur les tranches de pain</a:t>
            </a:r>
          </a:p>
          <a:p>
            <a:pPr marL="720725" lvl="2" indent="-360363" algn="just"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rgbClr val="00B0F0"/>
                </a:solidFill>
              </a:rPr>
              <a:t>L'élève 2 a écrit : "Prenez du pain et étalez le beurre de cacahuètes dessus". Le professeur a donc étalé le beurre d'arachide sur tout le pain</a:t>
            </a:r>
          </a:p>
          <a:p>
            <a:pPr marL="720725" lvl="2" indent="-360363" algn="just"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rgbClr val="00B0F0"/>
                </a:solidFill>
              </a:rPr>
              <a:t>L'élève 3 a écrit : "Prenez 2 tranches de pain et étalez du beurre de cacahuète et de la gelée sur celles-ci".  L'enseignant a donc étalé du beurre de cacahuète et de la gelée sur les deux côtés des deux tranches</a:t>
            </a:r>
            <a:endParaRPr lang="en-US" sz="1800" dirty="0">
              <a:solidFill>
                <a:srgbClr val="00B0F0"/>
              </a:solidFill>
            </a:endParaRPr>
          </a:p>
          <a:p>
            <a:pPr marL="342900" lvl="0" indent="-342900" algn="just">
              <a:buFont typeface="Arial" charset="0"/>
              <a:buChar char="•"/>
            </a:pPr>
            <a:r>
              <a:rPr lang="fr-FR" sz="2400" dirty="0"/>
              <a:t>Il est important de bien communiquer les instructions. Plus vos instructions sont détaillées et exactes, meilleurs seront les résultats</a:t>
            </a:r>
            <a:endParaRPr lang="en-US" sz="2400" dirty="0"/>
          </a:p>
          <a:p>
            <a:pPr algn="just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561EB-1B4B-4AED-BB72-2CF54936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95952-25D9-4310-BBA5-B97AD0BB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214A2-49D8-491D-A5CE-DB06EFC1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Comment écrire un pseudo-code pour un robot 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A5247-3673-463C-9CD6-E8DC4DF2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097FB-F649-4DD3-B599-FF0D3243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BA6952-A3F8-4885-8D12-9050F89FA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269991"/>
            <a:ext cx="8831580" cy="2612485"/>
          </a:xfrm>
        </p:spPr>
        <p:txBody>
          <a:bodyPr/>
          <a:lstStyle/>
          <a:p>
            <a:pPr marL="342900" indent="-342900" algn="just">
              <a:buAutoNum type="arabicPeriod"/>
            </a:pPr>
            <a:r>
              <a:rPr lang="fr-FR" dirty="0"/>
              <a:t>Écrivez l'objectif du programme ? Que doit faire le robot ?</a:t>
            </a:r>
          </a:p>
          <a:p>
            <a:pPr marL="342900" indent="-342900" algn="just">
              <a:buAutoNum type="arabicPeriod"/>
            </a:pPr>
            <a:r>
              <a:rPr lang="fr-FR" dirty="0"/>
              <a:t>Réfléchissez à la manière dont le robot atteindra cet objectif. Quelles sont les étapes spécifiques ?</a:t>
            </a:r>
          </a:p>
          <a:p>
            <a:pPr marL="342900" indent="-342900" algn="just">
              <a:buAutoNum type="arabicPeriod"/>
            </a:pPr>
            <a:r>
              <a:rPr lang="fr-FR" dirty="0"/>
              <a:t>Notez chaque étape que le robot doit franchir. Commencez à l'étape 1 et continuez</a:t>
            </a:r>
          </a:p>
          <a:p>
            <a:pPr marL="342900" indent="-342900" algn="just">
              <a:buAutoNum type="arabicPeriod"/>
            </a:pPr>
            <a:r>
              <a:rPr lang="fr-FR" dirty="0"/>
              <a:t>Veillez à noter si le robot doit répéter une tâche</a:t>
            </a:r>
          </a:p>
          <a:p>
            <a:pPr marL="342900" indent="-342900" algn="just">
              <a:buAutoNum type="arabicPeriod"/>
            </a:pPr>
            <a:r>
              <a:rPr lang="fr-FR" dirty="0"/>
              <a:t>Le robot continue-t-il à effectuer la tâche pour toujours ou bien celle-ci se termine-t-elle?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B373E6-0F56-4EA8-ABFF-845D4FE11C8C}"/>
              </a:ext>
            </a:extLst>
          </p:cNvPr>
          <p:cNvSpPr/>
          <p:nvPr/>
        </p:nvSpPr>
        <p:spPr>
          <a:xfrm>
            <a:off x="175260" y="4356340"/>
            <a:ext cx="8746864" cy="174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dirty="0">
                <a:solidFill>
                  <a:schemeClr val="tx1"/>
                </a:solidFill>
              </a:rPr>
              <a:t>Un jeu amusant à essayer....</a:t>
            </a:r>
            <a:r>
              <a:rPr lang="fr-FR" b="1" dirty="0">
                <a:solidFill>
                  <a:schemeClr val="tx1"/>
                </a:solidFill>
              </a:rPr>
              <a:t>Robot humain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fr-FR" dirty="0">
                <a:solidFill>
                  <a:schemeClr val="tx1"/>
                </a:solidFill>
              </a:rPr>
              <a:t>Êtes-vous doué pour donner des instructions à un robot ?</a:t>
            </a:r>
          </a:p>
          <a:p>
            <a:pPr algn="just"/>
            <a:r>
              <a:rPr lang="fr-FR" dirty="0">
                <a:solidFill>
                  <a:schemeClr val="tx1"/>
                </a:solidFill>
              </a:rPr>
              <a:t>Choisissez un élève de votre équipe ou de votre classe pour être le robot.</a:t>
            </a:r>
          </a:p>
          <a:p>
            <a:pPr algn="just"/>
            <a:r>
              <a:rPr lang="fr-FR" dirty="0">
                <a:solidFill>
                  <a:schemeClr val="tx1"/>
                </a:solidFill>
              </a:rPr>
              <a:t>Demandez à l'élève de se déplacer dans une salle de classe très fréquentée, avec des obstacles, en utilisant uniquement les instructions spécifiées par les autres élèves.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50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6F2B-BFC4-4668-B56E-1A339107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Défi</a:t>
            </a:r>
            <a:r>
              <a:rPr lang="en-US" dirty="0"/>
              <a:t> du pseudo-code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9FB1B-AAB5-4F94-8574-B650148D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5656425" cy="4141413"/>
          </a:xfrm>
        </p:spPr>
        <p:txBody>
          <a:bodyPr>
            <a:normAutofit/>
          </a:bodyPr>
          <a:lstStyle/>
          <a:p>
            <a:pPr lvl="0"/>
            <a:r>
              <a:rPr lang="fr-FR" dirty="0">
                <a:solidFill>
                  <a:schemeClr val="tx1"/>
                </a:solidFill>
              </a:rPr>
              <a:t>Le robot doit faire le tour d'une boîte carrée une fois. Il commence à la ligne et fait face au nord. Il finira sur la ligne face au nord.</a:t>
            </a:r>
          </a:p>
          <a:p>
            <a:pPr lvl="0"/>
            <a:r>
              <a:rPr lang="fr-FR" dirty="0">
                <a:solidFill>
                  <a:schemeClr val="tx1"/>
                </a:solidFill>
              </a:rPr>
              <a:t>Écrivez le pseudo-code pour ce programme</a:t>
            </a:r>
          </a:p>
          <a:p>
            <a:pPr lvl="0"/>
            <a:r>
              <a:rPr lang="fr-FR" dirty="0">
                <a:solidFill>
                  <a:schemeClr val="tx1"/>
                </a:solidFill>
              </a:rPr>
              <a:t>Pseudo-code Solution</a:t>
            </a:r>
          </a:p>
          <a:p>
            <a:pPr marL="720725" lvl="1" indent="-360363">
              <a:buFont typeface="Wingdings" panose="05000000000000000000" pitchFamily="2" charset="2"/>
              <a:buChar char="q"/>
            </a:pPr>
            <a:r>
              <a:rPr lang="fr-FR" dirty="0"/>
              <a:t>Étape 1 : Avancez de 20 centimètres</a:t>
            </a:r>
          </a:p>
          <a:p>
            <a:pPr marL="720725" lvl="1" indent="-360363">
              <a:buFont typeface="Wingdings" panose="05000000000000000000" pitchFamily="2" charset="2"/>
              <a:buChar char="q"/>
            </a:pPr>
            <a:r>
              <a:rPr lang="fr-FR" dirty="0"/>
              <a:t>Étape 2 : Tournez à gauche à 90 degrés</a:t>
            </a:r>
          </a:p>
          <a:p>
            <a:pPr marL="720725" lvl="1" indent="-360363">
              <a:buFont typeface="Wingdings" panose="05000000000000000000" pitchFamily="2" charset="2"/>
              <a:buChar char="q"/>
            </a:pPr>
            <a:r>
              <a:rPr lang="fr-FR" dirty="0"/>
              <a:t>Étape 3 : Répétez les étapes 1 et 2 quatre fois au total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D3E54-5FC7-46A3-BE08-D5C1CC49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33BBE-1DE5-43CD-9241-3AF48026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7FC4C-5E57-4D33-B015-DB928ABCC77A}"/>
              </a:ext>
            </a:extLst>
          </p:cNvPr>
          <p:cNvSpPr/>
          <p:nvPr/>
        </p:nvSpPr>
        <p:spPr>
          <a:xfrm>
            <a:off x="5881859" y="2591386"/>
            <a:ext cx="1281723" cy="1172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18579A-C4F7-4423-83EF-10A8000C8D20}"/>
              </a:ext>
            </a:extLst>
          </p:cNvPr>
          <p:cNvCxnSpPr/>
          <p:nvPr/>
        </p:nvCxnSpPr>
        <p:spPr>
          <a:xfrm>
            <a:off x="7233928" y="3763694"/>
            <a:ext cx="10628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C002910-298E-495A-A41A-5AE36CF25C7E}"/>
              </a:ext>
            </a:extLst>
          </p:cNvPr>
          <p:cNvSpPr/>
          <p:nvPr/>
        </p:nvSpPr>
        <p:spPr>
          <a:xfrm>
            <a:off x="317634" y="5342231"/>
            <a:ext cx="809484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fr-FR" b="1" dirty="0"/>
              <a:t>Vous pouvez écrire ce pseudo-code sur un morceau de papier ou même dans un bloc de commentaires à l'intérieur de votre logiciel SPIKE Prime (voir la prochaine leçon sur l'ajout de commentaire au code)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82F959-BF33-4735-B0B2-EA0C06D52752}"/>
              </a:ext>
            </a:extLst>
          </p:cNvPr>
          <p:cNvCxnSpPr>
            <a:cxnSpLocks/>
          </p:cNvCxnSpPr>
          <p:nvPr/>
        </p:nvCxnSpPr>
        <p:spPr>
          <a:xfrm rot="16200000">
            <a:off x="7343264" y="3257718"/>
            <a:ext cx="810883" cy="0"/>
          </a:xfrm>
          <a:prstGeom prst="straightConnector1">
            <a:avLst/>
          </a:prstGeom>
          <a:ln w="76200">
            <a:solidFill>
              <a:srgbClr val="00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DF7C44-AAEE-42D4-900E-A2A7DBA42450}"/>
              </a:ext>
            </a:extLst>
          </p:cNvPr>
          <p:cNvGrpSpPr/>
          <p:nvPr/>
        </p:nvGrpSpPr>
        <p:grpSpPr>
          <a:xfrm rot="16200000">
            <a:off x="7127096" y="3726401"/>
            <a:ext cx="1199001" cy="1371767"/>
            <a:chOff x="6507213" y="1384746"/>
            <a:chExt cx="1199001" cy="137176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B0FBB86-AC58-4B98-A5CD-BED76BA700BF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4" name="Rounded Rectangle 14">
                <a:extLst>
                  <a:ext uri="{FF2B5EF4-FFF2-40B4-BE49-F238E27FC236}">
                    <a16:creationId xmlns:a16="http://schemas.microsoft.com/office/drawing/2014/main" id="{B1809636-7DF5-48A0-970D-30EAAA0D8F66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5">
                <a:extLst>
                  <a:ext uri="{FF2B5EF4-FFF2-40B4-BE49-F238E27FC236}">
                    <a16:creationId xmlns:a16="http://schemas.microsoft.com/office/drawing/2014/main" id="{5E17526F-92C2-4EAD-8514-F601DADB0191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6">
                <a:extLst>
                  <a:ext uri="{FF2B5EF4-FFF2-40B4-BE49-F238E27FC236}">
                    <a16:creationId xmlns:a16="http://schemas.microsoft.com/office/drawing/2014/main" id="{4C1433E3-B8E8-4C36-9634-8649011D864E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3B7D8D8-F3F4-41FA-ACB9-A81CA86529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C880EB-0ECF-4794-9DCA-314CAEFBA23D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5C7A81-F32B-4E4D-851D-F5AC3F40BD3B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533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72B67D-6EC6-4871-9BDF-25EF304DF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80" y="1323054"/>
            <a:ext cx="4333562" cy="3234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B39CB-447B-4B0C-BC91-2F18A33F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 pour les 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FB8D-085E-4E86-88CF-77431B52C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3990192" cy="5082601"/>
          </a:xfrm>
        </p:spPr>
        <p:txBody>
          <a:bodyPr/>
          <a:lstStyle/>
          <a:p>
            <a:r>
              <a:rPr lang="fr-FR" dirty="0"/>
              <a:t>Si vous avez une série de missions à accomplir pour votre robot, la planification à l'avance peut être d'une grande aide.</a:t>
            </a:r>
          </a:p>
          <a:p>
            <a:r>
              <a:rPr lang="fr-FR" dirty="0"/>
              <a:t>Vous pouvez dessiner le chemin que votre robot doit suivre et ensuite rédiger les instructions pour le robot étape par étape</a:t>
            </a:r>
          </a:p>
          <a:p>
            <a:r>
              <a:rPr lang="fr-FR" dirty="0"/>
              <a:t>FLLTutorials.com fournit chaque saison un plan de route et des fiches de pseudo-code pour les équipes de la </a:t>
            </a:r>
            <a:r>
              <a:rPr lang="fr-FR" dirty="0" err="1"/>
              <a:t>FLL</a:t>
            </a:r>
            <a:r>
              <a:rPr lang="fr-FR" dirty="0"/>
              <a:t> (FIRST LEGO League)</a:t>
            </a:r>
            <a:r>
              <a:rPr lang="en-US" dirty="0"/>
              <a:t> </a:t>
            </a:r>
            <a:r>
              <a:rPr lang="en-US" sz="1600" dirty="0"/>
              <a:t>(</a:t>
            </a:r>
            <a:r>
              <a:rPr lang="es-419" sz="1600" dirty="0">
                <a:hlinkClick r:id="rId3"/>
              </a:rPr>
              <a:t>http://flltutorials.com/Worksheets.html</a:t>
            </a:r>
            <a:r>
              <a:rPr lang="es-419" sz="1600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97376-C878-44E8-BABC-8BC5267C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FC871-25D8-484E-B320-4CAD8740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405EB-A612-4331-A958-FE583FBA0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994" y="3128211"/>
            <a:ext cx="3990191" cy="30244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557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Générique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fr-FR" sz="1600" dirty="0"/>
              <a:t>Cette leçon a été créée par Sanjay </a:t>
            </a:r>
            <a:r>
              <a:rPr lang="fr-FR" sz="1600" dirty="0" err="1"/>
              <a:t>Seshan</a:t>
            </a:r>
            <a:r>
              <a:rPr lang="fr-FR" sz="1600" dirty="0"/>
              <a:t> et </a:t>
            </a:r>
            <a:r>
              <a:rPr lang="fr-FR" sz="1600" dirty="0" err="1"/>
              <a:t>Arvind</a:t>
            </a:r>
            <a:r>
              <a:rPr lang="fr-FR" sz="1600" dirty="0"/>
              <a:t> </a:t>
            </a:r>
            <a:r>
              <a:rPr lang="fr-FR" sz="1600" dirty="0" err="1"/>
              <a:t>Seshan</a:t>
            </a:r>
            <a:r>
              <a:rPr lang="fr-FR" sz="1600" dirty="0"/>
              <a:t> pour « SPIKE Prime </a:t>
            </a:r>
            <a:r>
              <a:rPr lang="fr-FR" sz="1600" dirty="0" err="1"/>
              <a:t>Lessons</a:t>
            </a:r>
            <a:r>
              <a:rPr lang="fr-FR" sz="1600" dirty="0"/>
              <a:t> »</a:t>
            </a:r>
          </a:p>
          <a:p>
            <a:r>
              <a:rPr lang="fr-FR" sz="1600" dirty="0"/>
              <a:t>D'autres leçons sont disponibles à l'adresse suivante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" y="5862802"/>
            <a:ext cx="8831580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Ce travail est autorisé dans le cadre d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  <a:hlinkClick r:id="rId3"/>
              </a:rPr>
              <a:t>’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une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</TotalTime>
  <Words>879</Words>
  <Application>Microsoft Office PowerPoint</Application>
  <PresentationFormat>Affichage à l'écran (4:3)</PresentationFormat>
  <Paragraphs>66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</vt:lpstr>
      <vt:lpstr>Wingdings 2</vt:lpstr>
      <vt:lpstr>Dividend</vt:lpstr>
      <vt:lpstr>Pseudo-code</vt:lpstr>
      <vt:lpstr>Objectifs de la leçon</vt:lpstr>
      <vt:lpstr>Qu'est-ce que le pseudo-code ?</vt:lpstr>
      <vt:lpstr>Pourquoi le pseudo-code est-il important ?</vt:lpstr>
      <vt:lpstr>Comment écrire un pseudo-code pour un robot ?</vt:lpstr>
      <vt:lpstr>Défi du pseudo-code</vt:lpstr>
      <vt:lpstr>Pseudo-code pour les missions</vt:lpstr>
      <vt:lpstr>Générique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Sofia BEN SOUDA</cp:lastModifiedBy>
  <cp:revision>118</cp:revision>
  <dcterms:created xsi:type="dcterms:W3CDTF">2016-07-04T02:35:12Z</dcterms:created>
  <dcterms:modified xsi:type="dcterms:W3CDTF">2020-07-31T17:10:41Z</dcterms:modified>
</cp:coreProperties>
</file>