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356" r:id="rId4"/>
    <p:sldId id="376" r:id="rId5"/>
    <p:sldId id="377" r:id="rId6"/>
    <p:sldId id="378" r:id="rId7"/>
    <p:sldId id="379" r:id="rId8"/>
    <p:sldId id="382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E9"/>
    <a:srgbClr val="FFD500"/>
    <a:srgbClr val="0EAE9F"/>
    <a:srgbClr val="13B09B"/>
    <a:srgbClr val="0290F8"/>
    <a:srgbClr val="FE59D0"/>
    <a:srgbClr val="F55455"/>
    <a:srgbClr val="FF9732"/>
    <a:srgbClr val="02B64E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83" d="100"/>
          <a:sy n="83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</a:t>
            </a:r>
            <a:r>
              <a:rPr lang="en-US" sz="3200"/>
              <a:t>PRIME LESSONS</a:t>
            </a:r>
            <a:endParaRPr lang="en-US" sz="320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D6915B8-6F82-4EBD-B2FE-F2FE0EB0E6D4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C676C3A-CE1A-4B6E-B3CE-D5679F65E8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E2B29BD3-15C9-4229-96F5-13739AAB2B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F4420241-4B7A-467B-9367-52FB1AEA67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9BE97EBC-77DF-4A2B-990C-67D9BADB0B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Techniques </a:t>
            </a:r>
            <a:r>
              <a:rPr lang="en-US" dirty="0"/>
              <a:t>de </a:t>
            </a:r>
            <a:r>
              <a:rPr lang="en-US" dirty="0" err="1"/>
              <a:t>débuggage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r>
              <a:rPr lang="en-US" dirty="0"/>
              <a:t> de la </a:t>
            </a:r>
            <a:r>
              <a:rPr lang="en-US" dirty="0" err="1"/>
              <a:t>leçon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pPr algn="just"/>
            <a:r>
              <a:rPr lang="fr-FR" dirty="0"/>
              <a:t>Apprenez l'importance du </a:t>
            </a:r>
            <a:r>
              <a:rPr lang="fr-FR" dirty="0" err="1"/>
              <a:t>debuggage</a:t>
            </a:r>
            <a:endParaRPr lang="fr-FR" dirty="0"/>
          </a:p>
          <a:p>
            <a:pPr algn="just"/>
            <a:r>
              <a:rPr lang="fr-FR" dirty="0"/>
              <a:t>Apprenez quelques techniques pour débugger votre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Pourquoi</a:t>
            </a:r>
            <a:r>
              <a:rPr lang="en-US" dirty="0"/>
              <a:t> </a:t>
            </a:r>
            <a:r>
              <a:rPr lang="en-US" dirty="0" err="1"/>
              <a:t>Débugger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Le </a:t>
            </a:r>
            <a:r>
              <a:rPr lang="fr-FR" dirty="0" err="1"/>
              <a:t>debuggage</a:t>
            </a:r>
            <a:r>
              <a:rPr lang="fr-FR" dirty="0"/>
              <a:t> est une stratégie utile pour déterminer où, dans votre programme, quelque chose ne va pas ou ce qui a mal tourné</a:t>
            </a:r>
          </a:p>
          <a:p>
            <a:pPr algn="just"/>
            <a:r>
              <a:rPr lang="fr-FR" dirty="0"/>
              <a:t>Lorsque votre code commence à devenir long ou compliqué (par exemple en utilisant des capteurs), il peut devenir difficile de savoir où vous vous trouvez dans le programme</a:t>
            </a:r>
          </a:p>
          <a:p>
            <a:pPr algn="just"/>
            <a:r>
              <a:rPr lang="fr-FR" dirty="0"/>
              <a:t>Les diapositives suivantes vous montrent quelques moyens de savoir où vous en êtes dans votre programme ou de connaître les valeurs que vos capteurs voient</a:t>
            </a:r>
          </a:p>
          <a:p>
            <a:pPr algn="just"/>
            <a:r>
              <a:rPr lang="fr-FR" dirty="0"/>
              <a:t>Vous verrez que ces techniques peuvent être TRÈS UTILES pour n'importe quel programmeur.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4" name="Process 3"/>
          <p:cNvSpPr/>
          <p:nvPr/>
        </p:nvSpPr>
        <p:spPr>
          <a:xfrm>
            <a:off x="175260" y="4234015"/>
            <a:ext cx="1430090" cy="1029773"/>
          </a:xfrm>
          <a:prstGeom prst="flowChartProcess">
            <a:avLst/>
          </a:prstGeom>
          <a:solidFill>
            <a:srgbClr val="F5C20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Localiser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l'erreur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Process 4"/>
          <p:cNvSpPr/>
          <p:nvPr/>
        </p:nvSpPr>
        <p:spPr>
          <a:xfrm>
            <a:off x="2062980" y="4222572"/>
            <a:ext cx="1327124" cy="1029773"/>
          </a:xfrm>
          <a:prstGeom prst="flowChartProcess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Penser</a:t>
            </a:r>
            <a:r>
              <a:rPr lang="en-US" dirty="0"/>
              <a:t> à la solution</a:t>
            </a:r>
          </a:p>
        </p:txBody>
      </p:sp>
      <p:sp>
        <p:nvSpPr>
          <p:cNvPr id="6" name="Process 5"/>
          <p:cNvSpPr/>
          <p:nvPr/>
        </p:nvSpPr>
        <p:spPr>
          <a:xfrm>
            <a:off x="5670480" y="4226228"/>
            <a:ext cx="1327124" cy="1029773"/>
          </a:xfrm>
          <a:prstGeom prst="flowChartProcess">
            <a:avLst/>
          </a:prstGeom>
          <a:solidFill>
            <a:srgbClr val="1BCFE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Re-tester le </a:t>
            </a:r>
            <a:r>
              <a:rPr lang="en-US" dirty="0" err="1">
                <a:solidFill>
                  <a:schemeClr val="tx1"/>
                </a:solidFill>
              </a:rPr>
              <a:t>programme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Process 6"/>
          <p:cNvSpPr/>
          <p:nvPr/>
        </p:nvSpPr>
        <p:spPr>
          <a:xfrm>
            <a:off x="3862844" y="4226229"/>
            <a:ext cx="1327124" cy="1029773"/>
          </a:xfrm>
          <a:prstGeom prst="flowChartProces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Fixer </a:t>
            </a:r>
            <a:r>
              <a:rPr lang="en-US" dirty="0" err="1"/>
              <a:t>l’erreur</a:t>
            </a:r>
            <a:endParaRPr lang="en-US" dirty="0"/>
          </a:p>
        </p:txBody>
      </p:sp>
      <p:cxnSp>
        <p:nvCxnSpPr>
          <p:cNvPr id="11" name="Elbow Connector 10"/>
          <p:cNvCxnSpPr>
            <a:stCxn id="6" idx="2"/>
            <a:endCxn id="4" idx="2"/>
          </p:cNvCxnSpPr>
          <p:nvPr/>
        </p:nvCxnSpPr>
        <p:spPr>
          <a:xfrm rot="5400000">
            <a:off x="3608281" y="2538026"/>
            <a:ext cx="7787" cy="5443737"/>
          </a:xfrm>
          <a:prstGeom prst="bentConnector3">
            <a:avLst>
              <a:gd name="adj1" fmla="val 30356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1605350" y="4737459"/>
            <a:ext cx="457630" cy="11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>
            <a:off x="3390104" y="4737459"/>
            <a:ext cx="472740" cy="3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6" idx="1"/>
          </p:cNvCxnSpPr>
          <p:nvPr/>
        </p:nvCxnSpPr>
        <p:spPr>
          <a:xfrm flipV="1">
            <a:off x="5189968" y="4741115"/>
            <a:ext cx="4805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6" idx="3"/>
            <a:endCxn id="19" idx="1"/>
          </p:cNvCxnSpPr>
          <p:nvPr/>
        </p:nvCxnSpPr>
        <p:spPr>
          <a:xfrm>
            <a:off x="6997604" y="4741115"/>
            <a:ext cx="468260" cy="2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rocess 18"/>
          <p:cNvSpPr/>
          <p:nvPr/>
        </p:nvSpPr>
        <p:spPr>
          <a:xfrm>
            <a:off x="7465864" y="4474296"/>
            <a:ext cx="1456260" cy="53777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VIVEMENT</a:t>
            </a:r>
            <a:r>
              <a:rPr lang="en-US" dirty="0"/>
              <a:t> 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3C7A5-E9FE-49F7-80E1-00459B40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Attendre que le bouton soit enfoncé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" y="1258728"/>
            <a:ext cx="8746864" cy="4654528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600" dirty="0"/>
              <a:t>Placez un bouton "Attendre ... J'</a:t>
            </a:r>
            <a:r>
              <a:rPr lang="fr-FR" sz="1600" dirty="0" err="1"/>
              <a:t>usqu'à</a:t>
            </a:r>
            <a:r>
              <a:rPr lang="fr-FR" sz="1600" dirty="0"/>
              <a:t>" dans votre programme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/>
              <a:t>Placez-les en attente d'une pression sur un bouton tous les blocs ou deux près de l'endroit où le robot ne fonctionne pas correctement 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/>
              <a:t>Cela peut vous aider à identifier le bloc qui provoque la défaillance du robot</a:t>
            </a:r>
          </a:p>
          <a:p>
            <a:pPr marL="285750" indent="-285750">
              <a:buFont typeface="Arial"/>
              <a:buChar char="•"/>
            </a:pPr>
            <a:r>
              <a:rPr lang="fr-FR" sz="1600" dirty="0"/>
              <a:t>Le robot s'arrête et "attend que vous appuyiez sur le bouton"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288326"/>
            <a:ext cx="4870585" cy="365125"/>
          </a:xfr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71A9A-8310-4DD6-925D-F81C45EE8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53" y="3537871"/>
            <a:ext cx="541972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9D6D3-77E7-4DA4-8641-F39234BD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Alertes visuelles : LUMIÈRE du bouton central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7722" y="1505616"/>
            <a:ext cx="4206963" cy="465452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fr-FR" dirty="0"/>
              <a:t>Placez ces blocs à des étapes critiques de votre programme</a:t>
            </a:r>
          </a:p>
          <a:p>
            <a:pPr marL="285750" indent="-285750">
              <a:buFont typeface="Arial"/>
              <a:buChar char="•"/>
            </a:pPr>
            <a:r>
              <a:rPr lang="fr-FR" dirty="0"/>
              <a:t>Vous pourrez alors visualiser le bloc en cours et déterminer où se trouve l'erreur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ED4BB-20D2-4284-A6BE-C23AD1411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9" y="1411414"/>
            <a:ext cx="4210050" cy="28098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81B6-C960-48BC-AC95-F06D6EC9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65266"/>
            <a:ext cx="8746864" cy="752706"/>
          </a:xfrm>
        </p:spPr>
        <p:txBody>
          <a:bodyPr/>
          <a:lstStyle/>
          <a:p>
            <a:r>
              <a:rPr lang="en-US" dirty="0" err="1"/>
              <a:t>Alertes</a:t>
            </a:r>
            <a:r>
              <a:rPr lang="en-US" dirty="0"/>
              <a:t> </a:t>
            </a:r>
            <a:r>
              <a:rPr lang="en-US" dirty="0" err="1"/>
              <a:t>sonores</a:t>
            </a:r>
            <a:r>
              <a:rPr lang="en-US" dirty="0"/>
              <a:t> : bloc </a:t>
            </a:r>
            <a:r>
              <a:rPr lang="en-US" dirty="0" err="1"/>
              <a:t>sonore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" y="1454028"/>
            <a:ext cx="54589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fr-FR" sz="2000" dirty="0"/>
              <a:t>Vous pouvez insérer des sons différents à intervalles (environ tous les 5 blocs), puis relancer le programme tout en écoutant les bips.</a:t>
            </a:r>
          </a:p>
          <a:p>
            <a:pPr marL="285750" indent="-285750" algn="just">
              <a:buFont typeface="Arial"/>
              <a:buChar char="•"/>
            </a:pPr>
            <a:r>
              <a:rPr lang="fr-FR" sz="2000" dirty="0"/>
              <a:t>Ces sons peuvent vous aider à réduire le nombre d'endroits où quelque chose ne va pas dans le programme.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C88014-4477-4529-95EB-7D9B2F045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918" y="2116462"/>
            <a:ext cx="3124200" cy="10477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AB7BD-4792-4512-B9B2-12BF28A3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6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FE96ED-5B4A-42F1-BD88-D7D2AFCF3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44" y="3264408"/>
            <a:ext cx="4002329" cy="2818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Impression à l'écran : Bloc Lumière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86793" y="3652129"/>
            <a:ext cx="5065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/>
              <a:t>Remplacez le "1" peut également être utile pour afficher les données</a:t>
            </a:r>
          </a:p>
          <a:p>
            <a:pPr marL="742950" lvl="1" indent="-285750">
              <a:buFont typeface="Arial"/>
              <a:buChar char="•"/>
            </a:pPr>
            <a:r>
              <a:rPr lang="fr-FR" dirty="0"/>
              <a:t>Le bloc "</a:t>
            </a:r>
            <a:r>
              <a:rPr lang="fr-FR" dirty="0" err="1"/>
              <a:t>Motor</a:t>
            </a:r>
            <a:r>
              <a:rPr lang="fr-FR" dirty="0"/>
              <a:t> </a:t>
            </a:r>
            <a:r>
              <a:rPr lang="fr-FR" dirty="0" err="1"/>
              <a:t>Degrees</a:t>
            </a:r>
            <a:r>
              <a:rPr lang="fr-FR" dirty="0"/>
              <a:t>" vous permet de voir de combien de degrés le moteur s'est déplacé</a:t>
            </a:r>
          </a:p>
          <a:p>
            <a:pPr marL="742950" lvl="1" indent="-285750">
              <a:buFont typeface="Arial"/>
              <a:buChar char="•"/>
            </a:pPr>
            <a:r>
              <a:rPr lang="fr-FR" dirty="0"/>
              <a:t>Le bloc "</a:t>
            </a:r>
            <a:r>
              <a:rPr lang="fr-FR" dirty="0" err="1"/>
              <a:t>Color</a:t>
            </a:r>
            <a:r>
              <a:rPr lang="fr-FR" dirty="0"/>
              <a:t> </a:t>
            </a:r>
            <a:r>
              <a:rPr lang="fr-FR" dirty="0" err="1"/>
              <a:t>Sensor</a:t>
            </a:r>
            <a:r>
              <a:rPr lang="fr-FR" dirty="0"/>
              <a:t>" vous permet de voir quelle couleur est lue par le capteur</a:t>
            </a:r>
          </a:p>
          <a:p>
            <a:pPr marL="742950" lvl="1" indent="-285750">
              <a:buFont typeface="Arial"/>
              <a:buChar char="•"/>
            </a:pPr>
            <a:r>
              <a:rPr lang="fr-FR" dirty="0"/>
              <a:t>Le bloc "Distance </a:t>
            </a:r>
            <a:r>
              <a:rPr lang="fr-FR" dirty="0" err="1"/>
              <a:t>Sensor</a:t>
            </a:r>
            <a:r>
              <a:rPr lang="fr-FR" dirty="0"/>
              <a:t>" vous permet de voir à quelle distance se trouve l'objet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F37BED-E35F-4522-B993-28671ECF8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14" y="1356146"/>
            <a:ext cx="3153091" cy="17468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77E298-8431-554B-8505-52588174CB6E}"/>
              </a:ext>
            </a:extLst>
          </p:cNvPr>
          <p:cNvCxnSpPr/>
          <p:nvPr/>
        </p:nvCxnSpPr>
        <p:spPr>
          <a:xfrm flipV="1">
            <a:off x="1693123" y="3897568"/>
            <a:ext cx="0" cy="50391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9E72D2-A4B0-4BF4-99D5-F609DCCD53D6}"/>
              </a:ext>
            </a:extLst>
          </p:cNvPr>
          <p:cNvSpPr txBox="1"/>
          <p:nvPr/>
        </p:nvSpPr>
        <p:spPr>
          <a:xfrm>
            <a:off x="3261262" y="1541197"/>
            <a:ext cx="5660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fr-FR" sz="2000" dirty="0"/>
              <a:t>Utilisez un bloc lumineux, pour afficher des informations sur la matrice lumineuse du LED</a:t>
            </a:r>
          </a:p>
          <a:p>
            <a:pPr marL="285750" indent="-285750" algn="just">
              <a:buFont typeface="Arial"/>
              <a:buChar char="•"/>
            </a:pPr>
            <a:r>
              <a:rPr lang="fr-FR" sz="2000" dirty="0"/>
              <a:t>Vous pouvez afficher une forme personnalisée ou écrire quelque chose à l'écran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A8478-8E9B-4F62-9D31-0C6DC5E7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4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Vidéo</a:t>
            </a:r>
            <a:r>
              <a:rPr lang="en-US" dirty="0"/>
              <a:t> et </a:t>
            </a:r>
            <a:r>
              <a:rPr lang="en-US" dirty="0" err="1"/>
              <a:t>commentaires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985257" cy="4654528"/>
          </a:xfrm>
        </p:spPr>
        <p:txBody>
          <a:bodyPr>
            <a:norm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fr-FR" sz="2400" dirty="0"/>
              <a:t>L'enregistrement de votre robot et sa lecture peuvent être très utiles pour le </a:t>
            </a:r>
            <a:r>
              <a:rPr lang="fr-FR" sz="2400" dirty="0" err="1"/>
              <a:t>debuggage</a:t>
            </a:r>
            <a:r>
              <a:rPr lang="fr-FR" sz="2400" dirty="0"/>
              <a:t>. Certains téléphones portables ont un mode ralenti qui peut vous aider à diagnostiquer les problèmes.</a:t>
            </a:r>
          </a:p>
          <a:p>
            <a:pPr marL="285750" indent="-285750" algn="just">
              <a:buFont typeface="Arial"/>
              <a:buChar char="•"/>
            </a:pPr>
            <a:r>
              <a:rPr lang="fr-FR" sz="2400" dirty="0"/>
              <a:t>Les commentaires sont également un moyen utile de </a:t>
            </a:r>
            <a:r>
              <a:rPr lang="fr-FR" sz="2400" dirty="0" err="1"/>
              <a:t>debuggage</a:t>
            </a:r>
            <a:r>
              <a:rPr lang="fr-FR" sz="2400" dirty="0"/>
              <a:t>. Utilisez-les pour vous souvenir d'anciennes valeurs que vous avez peut-être saisies dans le bloc.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897" y="1592431"/>
            <a:ext cx="2765298" cy="1957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9D7B76-0C96-436A-A026-F2523C4587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39" t="38356" r="4650" b="18445"/>
          <a:stretch/>
        </p:blipFill>
        <p:spPr>
          <a:xfrm>
            <a:off x="6013862" y="3625862"/>
            <a:ext cx="1801368" cy="1887970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2C6E6-8AE0-4C6E-B6BA-BD05A18D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0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Générique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fr-FR" sz="1600" dirty="0"/>
              <a:t>Cette leçon a été créée par Sanjay </a:t>
            </a:r>
            <a:r>
              <a:rPr lang="fr-FR" sz="1600" dirty="0" err="1"/>
              <a:t>Seshan</a:t>
            </a:r>
            <a:r>
              <a:rPr lang="fr-FR" sz="1600" dirty="0"/>
              <a:t> et </a:t>
            </a:r>
            <a:r>
              <a:rPr lang="fr-FR" sz="1600" dirty="0" err="1"/>
              <a:t>Arvind</a:t>
            </a:r>
            <a:r>
              <a:rPr lang="fr-FR" sz="1600" dirty="0"/>
              <a:t> </a:t>
            </a:r>
            <a:r>
              <a:rPr lang="fr-FR" sz="1600" dirty="0" err="1"/>
              <a:t>Seshan</a:t>
            </a:r>
            <a:r>
              <a:rPr lang="fr-FR" sz="1600" dirty="0"/>
              <a:t> pour « SPIKE Prime </a:t>
            </a:r>
            <a:r>
              <a:rPr lang="fr-FR" sz="1600" dirty="0" err="1"/>
              <a:t>Lessons</a:t>
            </a:r>
            <a:r>
              <a:rPr lang="fr-FR" sz="1600" dirty="0"/>
              <a:t> »</a:t>
            </a:r>
          </a:p>
          <a:p>
            <a:r>
              <a:rPr lang="fr-FR" sz="1600" dirty="0"/>
              <a:t>D'autres leçons sont disponibles à l'adresse suivante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" y="5862802"/>
            <a:ext cx="8831580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Ce travail est autorisé dans le cadre d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  <a:hlinkClick r:id="rId3"/>
              </a:rPr>
              <a:t>’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une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</TotalTime>
  <Words>668</Words>
  <Application>Microsoft Office PowerPoint</Application>
  <PresentationFormat>Affichage à l'écran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Techniques de débuggage</vt:lpstr>
      <vt:lpstr>Objectifs de la leçon</vt:lpstr>
      <vt:lpstr>Pourquoi Débugger ?</vt:lpstr>
      <vt:lpstr>Attendre que le bouton soit enfoncé</vt:lpstr>
      <vt:lpstr>Alertes visuelles : LUMIÈRE du bouton central</vt:lpstr>
      <vt:lpstr>Alertes sonores : bloc sonore</vt:lpstr>
      <vt:lpstr>Impression à l'écran : Bloc Lumière</vt:lpstr>
      <vt:lpstr>Vidéo et commentaires</vt:lpstr>
      <vt:lpstr>Générique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Sofia BEN SOUDA</cp:lastModifiedBy>
  <cp:revision>131</cp:revision>
  <dcterms:created xsi:type="dcterms:W3CDTF">2016-07-04T02:35:12Z</dcterms:created>
  <dcterms:modified xsi:type="dcterms:W3CDTF">2020-08-02T16:16:24Z</dcterms:modified>
</cp:coreProperties>
</file>