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2"/>
  </p:notesMasterIdLst>
  <p:handoutMasterIdLst>
    <p:handoutMasterId r:id="rId13"/>
  </p:handoutMasterIdLst>
  <p:sldIdLst>
    <p:sldId id="275" r:id="rId2"/>
    <p:sldId id="257" r:id="rId3"/>
    <p:sldId id="276" r:id="rId4"/>
    <p:sldId id="283" r:id="rId5"/>
    <p:sldId id="284" r:id="rId6"/>
    <p:sldId id="285" r:id="rId7"/>
    <p:sldId id="286" r:id="rId8"/>
    <p:sldId id="277" r:id="rId9"/>
    <p:sldId id="287" r:id="rId10"/>
    <p:sldId id="28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28" d="100"/>
          <a:sy n="128"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ru-RU" sz="3200" b="1" dirty="0"/>
              <a:t>УРОКИ ПО </a:t>
            </a:r>
            <a:r>
              <a:rPr lang="en-US" sz="3200" b="1" dirty="0"/>
              <a:t>SPIKE PRIME</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16CE0C2C-A338-43D5-90F1-BF7071173968}"/>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40E17ABA-DD47-4025-9FB7-6A121C3A11D7}"/>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47DC46DE-9313-4F0E-95CB-37F020E98FE7}"/>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B3343712-4FE9-49ED-8F90-2AE9B8CBE21F}"/>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8677ED9B-193C-4EAC-9732-5456885CA22B}"/>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2736764"/>
            <a:ext cx="5815852" cy="1504844"/>
          </a:xfrm>
        </p:spPr>
        <p:txBody>
          <a:bodyPr/>
          <a:lstStyle/>
          <a:p>
            <a:r>
              <a:rPr lang="ru-RU" b="1" dirty="0" err="1"/>
              <a:t>ЦИКЛы</a:t>
            </a:r>
            <a:br>
              <a:rPr lang="ru-RU" dirty="0"/>
            </a:br>
            <a:endParaRPr lang="en-US" sz="2400" dirty="0"/>
          </a:p>
        </p:txBody>
      </p:sp>
      <p:sp>
        <p:nvSpPr>
          <p:cNvPr id="3" name="TextBox 2">
            <a:extLst>
              <a:ext uri="{FF2B5EF4-FFF2-40B4-BE49-F238E27FC236}">
                <a16:creationId xmlns:a16="http://schemas.microsoft.com/office/drawing/2014/main" id="{8613C618-BE4E-4AD7-9CD9-0AB9F17BD5D4}"/>
              </a:ext>
            </a:extLst>
          </p:cNvPr>
          <p:cNvSpPr txBox="1"/>
          <p:nvPr/>
        </p:nvSpPr>
        <p:spPr>
          <a:xfrm>
            <a:off x="6058605" y="737053"/>
            <a:ext cx="29112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By the Makers of EV3Lessons</a:t>
            </a:r>
          </a:p>
          <a:p>
            <a:endParaRPr lang="en-US" dirty="0"/>
          </a:p>
        </p:txBody>
      </p:sp>
      <p:sp>
        <p:nvSpPr>
          <p:cNvPr id="4" name="Subtitle 2">
            <a:extLst>
              <a:ext uri="{FF2B5EF4-FFF2-40B4-BE49-F238E27FC236}">
                <a16:creationId xmlns:a16="http://schemas.microsoft.com/office/drawing/2014/main" id="{211BF9D1-6614-46BD-A5B9-F242E4ED3910}"/>
              </a:ext>
            </a:extLst>
          </p:cNvPr>
          <p:cNvSpPr txBox="1">
            <a:spLocks/>
          </p:cNvSpPr>
          <p:nvPr/>
        </p:nvSpPr>
        <p:spPr>
          <a:xfrm>
            <a:off x="316712" y="3800535"/>
            <a:ext cx="5741894" cy="59032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cap="all" dirty="0">
                <a:solidFill>
                  <a:schemeClr val="accent2"/>
                </a:solidFill>
              </a:rPr>
              <a:t>By </a:t>
            </a:r>
            <a:r>
              <a:rPr lang="en-US" sz="1600" cap="all" dirty="0" err="1">
                <a:solidFill>
                  <a:schemeClr val="accent2"/>
                </a:solidFill>
              </a:rPr>
              <a:t>Arvind</a:t>
            </a:r>
            <a:r>
              <a:rPr lang="en-US" sz="1600" cap="all" dirty="0">
                <a:solidFill>
                  <a:schemeClr val="accent2"/>
                </a:solidFill>
              </a:rPr>
              <a:t> </a:t>
            </a:r>
            <a:r>
              <a:rPr lang="en-US" sz="1600" cap="all" dirty="0" err="1">
                <a:solidFill>
                  <a:schemeClr val="accent2"/>
                </a:solidFill>
              </a:rPr>
              <a:t>Seshan</a:t>
            </a:r>
            <a:endParaRPr lang="en-US" sz="1600" cap="all" dirty="0">
              <a:solidFill>
                <a:schemeClr val="accent2"/>
              </a:solidFill>
            </a:endParaRP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a:t>
            </a:r>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419105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ЦЕЛЬ УРОКА</a:t>
            </a:r>
            <a:endParaRPr lang="en-US" dirty="0"/>
          </a:p>
        </p:txBody>
      </p:sp>
      <p:sp>
        <p:nvSpPr>
          <p:cNvPr id="3" name="Content Placeholder 2"/>
          <p:cNvSpPr>
            <a:spLocks noGrp="1"/>
          </p:cNvSpPr>
          <p:nvPr>
            <p:ph idx="1"/>
          </p:nvPr>
        </p:nvSpPr>
        <p:spPr>
          <a:xfrm>
            <a:off x="155088" y="1140007"/>
            <a:ext cx="8831580" cy="2409220"/>
          </a:xfrm>
        </p:spPr>
        <p:txBody>
          <a:bodyPr/>
          <a:lstStyle/>
          <a:p>
            <a:r>
              <a:rPr lang="ru-RU" dirty="0"/>
              <a:t>Узнаем, как повторить действие используя циклы.</a:t>
            </a:r>
            <a:endParaRPr lang="en-US" dirty="0"/>
          </a:p>
        </p:txBody>
      </p:sp>
      <p:sp>
        <p:nvSpPr>
          <p:cNvPr id="4" name="Footer Placeholder 3"/>
          <p:cNvSpPr>
            <a:spLocks noGrp="1"/>
          </p:cNvSpPr>
          <p:nvPr>
            <p:ph type="ftr" sz="quarter" idx="11"/>
          </p:nvPr>
        </p:nvSpPr>
        <p:spPr>
          <a:xfrm>
            <a:off x="88409" y="6321349"/>
            <a:ext cx="7188154" cy="365125"/>
          </a:xfrm>
        </p:spPr>
        <p:txBody>
          <a:bodyPr/>
          <a:lstStyle/>
          <a:p>
            <a:r>
              <a:rPr lang="en-US" dirty="0"/>
              <a:t>Copyright © 2020 SPIKE Prime Lessons (primelessons.org) CC-BY-NC-SA. </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DFAF-A684-4430-96DD-0272D6E42621}"/>
              </a:ext>
            </a:extLst>
          </p:cNvPr>
          <p:cNvSpPr>
            <a:spLocks noGrp="1"/>
          </p:cNvSpPr>
          <p:nvPr>
            <p:ph type="title"/>
          </p:nvPr>
        </p:nvSpPr>
        <p:spPr/>
        <p:txBody>
          <a:bodyPr/>
          <a:lstStyle/>
          <a:p>
            <a:r>
              <a:rPr lang="ru-RU" b="1" dirty="0"/>
              <a:t>Повторение кода</a:t>
            </a:r>
            <a:endParaRPr lang="en-US" b="1" dirty="0"/>
          </a:p>
        </p:txBody>
      </p:sp>
      <p:sp>
        <p:nvSpPr>
          <p:cNvPr id="3" name="Content Placeholder 2">
            <a:extLst>
              <a:ext uri="{FF2B5EF4-FFF2-40B4-BE49-F238E27FC236}">
                <a16:creationId xmlns:a16="http://schemas.microsoft.com/office/drawing/2014/main" id="{1545B322-4A52-46AA-8325-CC94EF0D1E6E}"/>
              </a:ext>
            </a:extLst>
          </p:cNvPr>
          <p:cNvSpPr>
            <a:spLocks noGrp="1"/>
          </p:cNvSpPr>
          <p:nvPr>
            <p:ph idx="1"/>
          </p:nvPr>
        </p:nvSpPr>
        <p:spPr>
          <a:xfrm>
            <a:off x="155088" y="1140006"/>
            <a:ext cx="8831580" cy="2728109"/>
          </a:xfrm>
        </p:spPr>
        <p:txBody>
          <a:bodyPr>
            <a:normAutofit fontScale="92500" lnSpcReduction="20000"/>
          </a:bodyPr>
          <a:lstStyle/>
          <a:p>
            <a:r>
              <a:rPr lang="ru-RU" dirty="0"/>
              <a:t>Мы хотим, чтобы робот повторял действие несколько раз:</a:t>
            </a:r>
            <a:r>
              <a:rPr lang="en-US" dirty="0"/>
              <a:t> </a:t>
            </a:r>
          </a:p>
          <a:p>
            <a:pPr lvl="1"/>
            <a:r>
              <a:rPr lang="ru-RU" dirty="0"/>
              <a:t>Мы бы скопировали нужные функции несколько раз?</a:t>
            </a:r>
          </a:p>
          <a:p>
            <a:pPr lvl="1"/>
            <a:r>
              <a:rPr lang="ru-RU" dirty="0"/>
              <a:t>Что, если Мы хотим повторить действие всегда?</a:t>
            </a:r>
            <a:endParaRPr lang="en-US" dirty="0"/>
          </a:p>
          <a:p>
            <a:r>
              <a:rPr lang="ru-RU" dirty="0"/>
              <a:t>Мы можем использовать циклы, чтобы повторить действие несколько раз или пока не будет выполнено условие.</a:t>
            </a:r>
          </a:p>
          <a:p>
            <a:r>
              <a:rPr lang="ru-RU" dirty="0"/>
              <a:t>Циклы делают задачу многократного повторения простой. </a:t>
            </a:r>
          </a:p>
          <a:p>
            <a:r>
              <a:rPr lang="ru-RU" dirty="0"/>
              <a:t>Дополнительное преимущество - то, что цикл может закончиться когда Мы захотим (определенное количество раз, повторять всегда, особое условие, и т.д.).</a:t>
            </a:r>
          </a:p>
          <a:p>
            <a:r>
              <a:rPr lang="ru-RU" dirty="0"/>
              <a:t>Есть два типа циклов: цикл </a:t>
            </a:r>
            <a:r>
              <a:rPr lang="en-US" dirty="0"/>
              <a:t>for </a:t>
            </a:r>
            <a:r>
              <a:rPr lang="ru-RU" dirty="0"/>
              <a:t>и цикл</a:t>
            </a:r>
            <a:r>
              <a:rPr lang="en-US" dirty="0"/>
              <a:t> while</a:t>
            </a:r>
            <a:r>
              <a:rPr lang="ru-RU" dirty="0"/>
              <a:t>.</a:t>
            </a:r>
          </a:p>
        </p:txBody>
      </p:sp>
      <p:sp>
        <p:nvSpPr>
          <p:cNvPr id="4" name="Footer Placeholder 3">
            <a:extLst>
              <a:ext uri="{FF2B5EF4-FFF2-40B4-BE49-F238E27FC236}">
                <a16:creationId xmlns:a16="http://schemas.microsoft.com/office/drawing/2014/main" id="{1143C30F-5C3B-4D40-B83F-EDE97F88B011}"/>
              </a:ext>
            </a:extLst>
          </p:cNvPr>
          <p:cNvSpPr>
            <a:spLocks noGrp="1"/>
          </p:cNvSpPr>
          <p:nvPr>
            <p:ph type="ftr" sz="quarter" idx="11"/>
          </p:nvPr>
        </p:nvSpPr>
        <p:spPr>
          <a:xfrm>
            <a:off x="88409" y="6321349"/>
            <a:ext cx="7098002" cy="365125"/>
          </a:xfrm>
        </p:spPr>
        <p:txBody>
          <a:bodyPr/>
          <a:lstStyle/>
          <a:p>
            <a:r>
              <a:rPr lang="en-US" dirty="0"/>
              <a:t>Copyright © 2020 SPIKE Prime Lessons (primelessons.org) CC-BY-NC-SA. </a:t>
            </a:r>
          </a:p>
        </p:txBody>
      </p:sp>
      <p:sp>
        <p:nvSpPr>
          <p:cNvPr id="5" name="Slide Number Placeholder 4">
            <a:extLst>
              <a:ext uri="{FF2B5EF4-FFF2-40B4-BE49-F238E27FC236}">
                <a16:creationId xmlns:a16="http://schemas.microsoft.com/office/drawing/2014/main" id="{42F46F1A-0070-4B1A-8974-7FA1B1E64C2B}"/>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26638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430E-912F-4F67-A298-D5B9926E38F4}"/>
              </a:ext>
            </a:extLst>
          </p:cNvPr>
          <p:cNvSpPr>
            <a:spLocks noGrp="1"/>
          </p:cNvSpPr>
          <p:nvPr>
            <p:ph type="title"/>
          </p:nvPr>
        </p:nvSpPr>
        <p:spPr/>
        <p:txBody>
          <a:bodyPr/>
          <a:lstStyle/>
          <a:p>
            <a:r>
              <a:rPr lang="ru-RU" b="1" dirty="0"/>
              <a:t>Цикл </a:t>
            </a:r>
            <a:r>
              <a:rPr lang="en-US" b="1" dirty="0"/>
              <a:t>For</a:t>
            </a:r>
          </a:p>
        </p:txBody>
      </p:sp>
      <p:sp>
        <p:nvSpPr>
          <p:cNvPr id="3" name="Content Placeholder 2">
            <a:extLst>
              <a:ext uri="{FF2B5EF4-FFF2-40B4-BE49-F238E27FC236}">
                <a16:creationId xmlns:a16="http://schemas.microsoft.com/office/drawing/2014/main" id="{D5232B14-95FD-46E1-85A9-71BBCE2806FA}"/>
              </a:ext>
            </a:extLst>
          </p:cNvPr>
          <p:cNvSpPr>
            <a:spLocks noGrp="1"/>
          </p:cNvSpPr>
          <p:nvPr>
            <p:ph idx="1"/>
          </p:nvPr>
        </p:nvSpPr>
        <p:spPr/>
        <p:txBody>
          <a:bodyPr/>
          <a:lstStyle/>
          <a:p>
            <a:r>
              <a:rPr lang="ru-RU" dirty="0"/>
              <a:t>Цикл </a:t>
            </a:r>
            <a:r>
              <a:rPr lang="en-US" dirty="0"/>
              <a:t>for </a:t>
            </a:r>
            <a:r>
              <a:rPr lang="ru-RU" dirty="0"/>
              <a:t>используется для последовательного повторения.</a:t>
            </a:r>
            <a:endParaRPr lang="en-US" dirty="0"/>
          </a:p>
          <a:p>
            <a:pPr marL="0" indent="0">
              <a:buNone/>
            </a:pPr>
            <a:r>
              <a:rPr lang="en-GB" b="0" dirty="0">
                <a:solidFill>
                  <a:srgbClr val="000000"/>
                </a:solidFill>
                <a:effectLst/>
                <a:latin typeface="Consolas" panose="020B0609020204030204" pitchFamily="49" charset="0"/>
              </a:rPr>
              <a:t>numbers = </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1</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9</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13</a:t>
            </a:r>
            <a:r>
              <a:rPr lang="en-GB" b="0" dirty="0">
                <a:solidFill>
                  <a:srgbClr val="00877B"/>
                </a:solidFill>
                <a:effectLst/>
                <a:latin typeface="Consolas" panose="020B0609020204030204" pitchFamily="49" charset="0"/>
              </a:rPr>
              <a:t>]</a:t>
            </a:r>
            <a:endParaRPr lang="en-GB" b="0" dirty="0">
              <a:solidFill>
                <a:srgbClr val="000000"/>
              </a:solidFill>
              <a:effectLst/>
              <a:latin typeface="Consolas" panose="020B0609020204030204" pitchFamily="49" charset="0"/>
            </a:endParaRP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number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numbers:</a:t>
            </a:r>
          </a:p>
          <a:p>
            <a:pPr marL="0" indent="0">
              <a:buNone/>
            </a:pPr>
            <a:r>
              <a:rPr lang="en-GB" b="0" dirty="0">
                <a:solidFill>
                  <a:srgbClr val="0078CC"/>
                </a:solidFill>
                <a:effectLst/>
                <a:latin typeface="Consolas" panose="020B0609020204030204" pitchFamily="49" charset="0"/>
              </a:rPr>
              <a:t>	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number</a:t>
            </a:r>
            <a:r>
              <a:rPr lang="en-GB" b="0" dirty="0">
                <a:solidFill>
                  <a:srgbClr val="00877B"/>
                </a:solidFill>
                <a:effectLst/>
                <a:latin typeface="Consolas" panose="020B0609020204030204" pitchFamily="49" charset="0"/>
              </a:rPr>
              <a:t>)</a:t>
            </a:r>
          </a:p>
          <a:p>
            <a:pPr marL="0" indent="0">
              <a:buNone/>
            </a:pPr>
            <a:r>
              <a:rPr lang="ru-RU" dirty="0"/>
              <a:t>Вывод</a:t>
            </a:r>
            <a:r>
              <a:rPr lang="en-US" dirty="0"/>
              <a:t>:</a:t>
            </a:r>
          </a:p>
          <a:p>
            <a:pPr marL="0" indent="0">
              <a:buNone/>
            </a:pPr>
            <a:r>
              <a:rPr lang="en-US" dirty="0"/>
              <a:t>1</a:t>
            </a:r>
          </a:p>
          <a:p>
            <a:pPr marL="0" indent="0">
              <a:buNone/>
            </a:pPr>
            <a:r>
              <a:rPr lang="en-US" dirty="0"/>
              <a:t>4</a:t>
            </a:r>
          </a:p>
          <a:p>
            <a:pPr marL="0" indent="0">
              <a:buNone/>
            </a:pPr>
            <a:r>
              <a:rPr lang="en-US" dirty="0"/>
              <a:t>9</a:t>
            </a:r>
          </a:p>
          <a:p>
            <a:pPr marL="0" indent="0">
              <a:buNone/>
            </a:pPr>
            <a:r>
              <a:rPr lang="en-US" dirty="0"/>
              <a:t>13</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7FD80479-EA61-4750-B83A-A8DDE0ECAC70}"/>
              </a:ext>
            </a:extLst>
          </p:cNvPr>
          <p:cNvSpPr>
            <a:spLocks noGrp="1"/>
          </p:cNvSpPr>
          <p:nvPr>
            <p:ph type="ftr" sz="quarter" idx="11"/>
          </p:nvPr>
        </p:nvSpPr>
        <p:spPr/>
        <p:txBody>
          <a:bodyPr/>
          <a:lstStyle/>
          <a:p>
            <a:r>
              <a:rPr lang="en-GB" dirty="0"/>
              <a:t>Copyright © 2020 SPIKE Prime Lessons (primelessons.org) CC-BY-NC-SA. </a:t>
            </a:r>
            <a:endParaRPr lang="en-US" dirty="0"/>
          </a:p>
        </p:txBody>
      </p:sp>
      <p:sp>
        <p:nvSpPr>
          <p:cNvPr id="5" name="Slide Number Placeholder 4">
            <a:extLst>
              <a:ext uri="{FF2B5EF4-FFF2-40B4-BE49-F238E27FC236}">
                <a16:creationId xmlns:a16="http://schemas.microsoft.com/office/drawing/2014/main" id="{90DC40BE-F4DB-499F-A5C8-307A0F690927}"/>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71A7DE43-B6C9-4323-86D9-BF2CDC89ACAC}"/>
              </a:ext>
            </a:extLst>
          </p:cNvPr>
          <p:cNvSpPr/>
          <p:nvPr/>
        </p:nvSpPr>
        <p:spPr>
          <a:xfrm>
            <a:off x="5304280" y="2870421"/>
            <a:ext cx="2735249" cy="124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Примечание</a:t>
            </a:r>
            <a:r>
              <a:rPr lang="en-US" dirty="0">
                <a:solidFill>
                  <a:sysClr val="windowText" lastClr="000000"/>
                </a:solidFill>
              </a:rPr>
              <a:t>:</a:t>
            </a:r>
          </a:p>
          <a:p>
            <a:pPr algn="ctr"/>
            <a:r>
              <a:rPr lang="ru-RU" dirty="0">
                <a:solidFill>
                  <a:sysClr val="windowText" lastClr="000000"/>
                </a:solidFill>
              </a:rPr>
              <a:t>Не забудь сделать отступ в коде, который находится в цикле.</a:t>
            </a:r>
            <a:endParaRPr lang="en-US" dirty="0">
              <a:solidFill>
                <a:sysClr val="windowText" lastClr="000000"/>
              </a:solidFill>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46879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21-DE06-4F74-9E8E-EE47099E75ED}"/>
              </a:ext>
            </a:extLst>
          </p:cNvPr>
          <p:cNvSpPr>
            <a:spLocks noGrp="1"/>
          </p:cNvSpPr>
          <p:nvPr>
            <p:ph type="title"/>
          </p:nvPr>
        </p:nvSpPr>
        <p:spPr/>
        <p:txBody>
          <a:bodyPr/>
          <a:lstStyle/>
          <a:p>
            <a:r>
              <a:rPr lang="ru-RU" b="1" dirty="0"/>
              <a:t>ЦИКЛ </a:t>
            </a:r>
            <a:r>
              <a:rPr lang="en-US" b="1" dirty="0"/>
              <a:t>For </a:t>
            </a:r>
            <a:r>
              <a:rPr lang="ru-RU" b="1" dirty="0"/>
              <a:t>с ДИАПАЗОНОМ</a:t>
            </a:r>
            <a:r>
              <a:rPr lang="en-US" b="1" dirty="0"/>
              <a:t>()</a:t>
            </a:r>
          </a:p>
        </p:txBody>
      </p:sp>
      <p:sp>
        <p:nvSpPr>
          <p:cNvPr id="3" name="Content Placeholder 2">
            <a:extLst>
              <a:ext uri="{FF2B5EF4-FFF2-40B4-BE49-F238E27FC236}">
                <a16:creationId xmlns:a16="http://schemas.microsoft.com/office/drawing/2014/main" id="{6C60B0E3-2CA8-476F-BF68-0A5C8B2F518C}"/>
              </a:ext>
            </a:extLst>
          </p:cNvPr>
          <p:cNvSpPr>
            <a:spLocks noGrp="1"/>
          </p:cNvSpPr>
          <p:nvPr>
            <p:ph idx="1"/>
          </p:nvPr>
        </p:nvSpPr>
        <p:spPr/>
        <p:txBody>
          <a:bodyPr>
            <a:normAutofit/>
          </a:bodyPr>
          <a:lstStyle/>
          <a:p>
            <a:r>
              <a:rPr lang="ru-RU" dirty="0"/>
              <a:t>Если Вы хотите чтобы цикл выполнялся определённое число раз</a:t>
            </a:r>
            <a:r>
              <a:rPr lang="en-US" dirty="0"/>
              <a:t>, </a:t>
            </a:r>
            <a:r>
              <a:rPr lang="ru-RU" dirty="0"/>
              <a:t>Вы можете использовать функцию с диапазоном ().</a:t>
            </a:r>
            <a:endParaRPr lang="en-US" dirty="0"/>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a:p>
            <a:r>
              <a:rPr lang="ru-RU" dirty="0"/>
              <a:t>Обратите внимание, что диапазон функции начинается с 0</a:t>
            </a:r>
            <a:r>
              <a:rPr lang="en-US" dirty="0"/>
              <a:t>. </a:t>
            </a:r>
            <a:r>
              <a:rPr lang="ru-RU" dirty="0"/>
              <a:t>Вы также можете установить начальное значение.</a:t>
            </a:r>
            <a:endParaRPr lang="en-US" dirty="0"/>
          </a:p>
          <a:p>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b="0" dirty="0">
              <a:solidFill>
                <a:srgbClr val="000000"/>
              </a:solidFill>
              <a:effectLst/>
            </a:endParaRPr>
          </a:p>
          <a:p>
            <a:r>
              <a:rPr lang="ru-RU" dirty="0">
                <a:solidFill>
                  <a:srgbClr val="000000"/>
                </a:solidFill>
              </a:rPr>
              <a:t>Заметьте, что число 4 не включено</a:t>
            </a:r>
            <a:r>
              <a:rPr lang="en-GB" b="0" dirty="0">
                <a:solidFill>
                  <a:srgbClr val="000000"/>
                </a:solidFill>
                <a:effectLst/>
              </a:rPr>
              <a:t>. </a:t>
            </a:r>
            <a:r>
              <a:rPr lang="ru-RU" dirty="0">
                <a:solidFill>
                  <a:srgbClr val="000000"/>
                </a:solidFill>
              </a:rPr>
              <a:t>Диапазон () функции исключает максимум, который Вы устанавливаете</a:t>
            </a:r>
            <a:r>
              <a:rPr lang="en-GB" b="0" dirty="0">
                <a:solidFill>
                  <a:srgbClr val="000000"/>
                </a:solidFill>
                <a:effectLst/>
              </a:rPr>
              <a:t>.</a:t>
            </a:r>
          </a:p>
          <a:p>
            <a:r>
              <a:rPr lang="ru-RU" dirty="0">
                <a:solidFill>
                  <a:srgbClr val="000000"/>
                </a:solidFill>
              </a:rPr>
              <a:t>Наконец, Вы можете увеличить шаг.</a:t>
            </a:r>
            <a:endParaRPr lang="en-GB" b="0" dirty="0">
              <a:solidFill>
                <a:srgbClr val="000000"/>
              </a:solidFill>
              <a:effectLst/>
            </a:endParaRP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7</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2</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3B4B5800-A02D-40EA-B0AD-B8A7929B8FE7}"/>
              </a:ext>
            </a:extLst>
          </p:cNvPr>
          <p:cNvSpPr>
            <a:spLocks noGrp="1"/>
          </p:cNvSpPr>
          <p:nvPr>
            <p:ph type="ftr" sz="quarter" idx="11"/>
          </p:nvPr>
        </p:nvSpPr>
        <p:spPr/>
        <p:txBody>
          <a:bodyPr/>
          <a:lstStyle/>
          <a:p>
            <a:r>
              <a:rPr lang="en-GB" dirty="0"/>
              <a:t>Copyright © 2020 SPIKE Prime Lessons (primelessons.org) CC-BY-NC-SA. </a:t>
            </a:r>
            <a:endParaRPr lang="en-US" dirty="0"/>
          </a:p>
        </p:txBody>
      </p:sp>
      <p:sp>
        <p:nvSpPr>
          <p:cNvPr id="5" name="Slide Number Placeholder 4">
            <a:extLst>
              <a:ext uri="{FF2B5EF4-FFF2-40B4-BE49-F238E27FC236}">
                <a16:creationId xmlns:a16="http://schemas.microsoft.com/office/drawing/2014/main" id="{456F7C9B-9C8F-43E5-99F1-B7FDC5D01F89}"/>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6" name="TextBox 5">
            <a:extLst>
              <a:ext uri="{FF2B5EF4-FFF2-40B4-BE49-F238E27FC236}">
                <a16:creationId xmlns:a16="http://schemas.microsoft.com/office/drawing/2014/main" id="{74E617C2-50CB-419B-BCBC-34B579B5C7F2}"/>
              </a:ext>
            </a:extLst>
          </p:cNvPr>
          <p:cNvSpPr txBox="1"/>
          <p:nvPr/>
        </p:nvSpPr>
        <p:spPr>
          <a:xfrm>
            <a:off x="2260694" y="5840203"/>
            <a:ext cx="1230261" cy="307777"/>
          </a:xfrm>
          <a:prstGeom prst="rect">
            <a:avLst/>
          </a:prstGeom>
          <a:noFill/>
        </p:spPr>
        <p:txBody>
          <a:bodyPr wrap="square" rtlCol="0">
            <a:spAutoFit/>
          </a:bodyPr>
          <a:lstStyle/>
          <a:p>
            <a:pPr algn="ctr"/>
            <a:r>
              <a:rPr lang="ru-RU" sz="1400" dirty="0"/>
              <a:t>Шаг</a:t>
            </a:r>
            <a:endParaRPr lang="en-US" sz="1400" dirty="0"/>
          </a:p>
        </p:txBody>
      </p:sp>
      <p:sp>
        <p:nvSpPr>
          <p:cNvPr id="8" name="TextBox 7">
            <a:extLst>
              <a:ext uri="{FF2B5EF4-FFF2-40B4-BE49-F238E27FC236}">
                <a16:creationId xmlns:a16="http://schemas.microsoft.com/office/drawing/2014/main" id="{56888BBD-9AC0-4286-9564-7622BACFD9F8}"/>
              </a:ext>
            </a:extLst>
          </p:cNvPr>
          <p:cNvSpPr txBox="1"/>
          <p:nvPr/>
        </p:nvSpPr>
        <p:spPr>
          <a:xfrm>
            <a:off x="4609769" y="1513346"/>
            <a:ext cx="894522" cy="1169551"/>
          </a:xfrm>
          <a:prstGeom prst="rect">
            <a:avLst/>
          </a:prstGeom>
          <a:noFill/>
        </p:spPr>
        <p:txBody>
          <a:bodyPr wrap="square">
            <a:spAutoFit/>
          </a:bodyPr>
          <a:lstStyle/>
          <a:p>
            <a:pPr marL="0" indent="0">
              <a:buNone/>
            </a:pPr>
            <a:r>
              <a:rPr lang="ru-RU" sz="1400" dirty="0">
                <a:solidFill>
                  <a:srgbClr val="000000"/>
                </a:solidFill>
                <a:latin typeface="Consolas" panose="020B0609020204030204" pitchFamily="49" charset="0"/>
              </a:rPr>
              <a:t>Вывод</a:t>
            </a:r>
            <a:r>
              <a:rPr lang="en-GB" sz="1400" dirty="0">
                <a:solidFill>
                  <a:srgbClr val="000000"/>
                </a:solidFill>
                <a:latin typeface="Consolas" panose="020B0609020204030204" pitchFamily="49" charset="0"/>
              </a:rPr>
              <a:t>:</a:t>
            </a:r>
          </a:p>
          <a:p>
            <a:pPr marL="0" indent="0">
              <a:buNone/>
            </a:pPr>
            <a:r>
              <a:rPr lang="en-US" sz="1400" dirty="0"/>
              <a:t>0</a:t>
            </a:r>
          </a:p>
          <a:p>
            <a:pPr marL="0" indent="0">
              <a:buNone/>
            </a:pPr>
            <a:r>
              <a:rPr lang="en-US" sz="1400" dirty="0"/>
              <a:t>1</a:t>
            </a:r>
          </a:p>
          <a:p>
            <a:pPr marL="0" indent="0">
              <a:buNone/>
            </a:pPr>
            <a:r>
              <a:rPr lang="en-US" sz="1400" dirty="0"/>
              <a:t>2</a:t>
            </a:r>
          </a:p>
          <a:p>
            <a:pPr marL="0" indent="0">
              <a:buNone/>
            </a:pPr>
            <a:r>
              <a:rPr lang="en-US" sz="1400" dirty="0"/>
              <a:t>3</a:t>
            </a:r>
          </a:p>
        </p:txBody>
      </p:sp>
      <p:sp>
        <p:nvSpPr>
          <p:cNvPr id="10" name="TextBox 9">
            <a:extLst>
              <a:ext uri="{FF2B5EF4-FFF2-40B4-BE49-F238E27FC236}">
                <a16:creationId xmlns:a16="http://schemas.microsoft.com/office/drawing/2014/main" id="{58F64FE2-41E4-43A3-826D-5B659E2F3DA0}"/>
              </a:ext>
            </a:extLst>
          </p:cNvPr>
          <p:cNvSpPr txBox="1"/>
          <p:nvPr/>
        </p:nvSpPr>
        <p:spPr>
          <a:xfrm>
            <a:off x="3851337" y="3067905"/>
            <a:ext cx="934278" cy="738664"/>
          </a:xfrm>
          <a:prstGeom prst="rect">
            <a:avLst/>
          </a:prstGeom>
          <a:noFill/>
        </p:spPr>
        <p:txBody>
          <a:bodyPr wrap="square">
            <a:spAutoFit/>
          </a:bodyPr>
          <a:lstStyle/>
          <a:p>
            <a:pPr marL="0" indent="0">
              <a:buNone/>
            </a:pPr>
            <a:r>
              <a:rPr lang="ru-RU" sz="1400" dirty="0">
                <a:solidFill>
                  <a:srgbClr val="000000"/>
                </a:solidFill>
              </a:rPr>
              <a:t>Вывод</a:t>
            </a:r>
            <a:r>
              <a:rPr lang="en-GB" sz="1400" dirty="0">
                <a:solidFill>
                  <a:srgbClr val="000000"/>
                </a:solidFill>
              </a:rPr>
              <a:t>:</a:t>
            </a:r>
          </a:p>
          <a:p>
            <a:pPr marL="0" indent="0">
              <a:buNone/>
            </a:pPr>
            <a:r>
              <a:rPr lang="en-GB" sz="1400" dirty="0">
                <a:solidFill>
                  <a:srgbClr val="000000"/>
                </a:solidFill>
              </a:rPr>
              <a:t>2</a:t>
            </a:r>
          </a:p>
          <a:p>
            <a:pPr marL="0" indent="0">
              <a:buNone/>
            </a:pPr>
            <a:r>
              <a:rPr lang="ru-RU" sz="1400" b="0" dirty="0">
                <a:solidFill>
                  <a:srgbClr val="000000"/>
                </a:solidFill>
                <a:effectLst/>
              </a:rPr>
              <a:t>3</a:t>
            </a:r>
            <a:endParaRPr lang="en-GB" sz="1400" b="0" dirty="0">
              <a:solidFill>
                <a:srgbClr val="000000"/>
              </a:solidFill>
              <a:effectLst/>
            </a:endParaRPr>
          </a:p>
        </p:txBody>
      </p:sp>
      <p:sp>
        <p:nvSpPr>
          <p:cNvPr id="12" name="TextBox 11">
            <a:extLst>
              <a:ext uri="{FF2B5EF4-FFF2-40B4-BE49-F238E27FC236}">
                <a16:creationId xmlns:a16="http://schemas.microsoft.com/office/drawing/2014/main" id="{A3FCADD7-A5B6-48EA-B370-1A3C5E3F5283}"/>
              </a:ext>
            </a:extLst>
          </p:cNvPr>
          <p:cNvSpPr txBox="1"/>
          <p:nvPr/>
        </p:nvSpPr>
        <p:spPr>
          <a:xfrm>
            <a:off x="7311833" y="5004877"/>
            <a:ext cx="1315941" cy="954107"/>
          </a:xfrm>
          <a:prstGeom prst="rect">
            <a:avLst/>
          </a:prstGeom>
          <a:noFill/>
        </p:spPr>
        <p:txBody>
          <a:bodyPr wrap="square">
            <a:spAutoFit/>
          </a:bodyPr>
          <a:lstStyle/>
          <a:p>
            <a:pPr marL="0" indent="0">
              <a:buNone/>
            </a:pPr>
            <a:r>
              <a:rPr lang="ru-RU" sz="1400" dirty="0">
                <a:solidFill>
                  <a:srgbClr val="000000"/>
                </a:solidFill>
                <a:latin typeface="Consolas" panose="020B0609020204030204" pitchFamily="49" charset="0"/>
              </a:rPr>
              <a:t>Вывод</a:t>
            </a:r>
            <a:r>
              <a:rPr lang="en-GB" sz="1400" dirty="0">
                <a:solidFill>
                  <a:srgbClr val="000000"/>
                </a:solidFill>
                <a:latin typeface="Consolas" panose="020B0609020204030204" pitchFamily="49" charset="0"/>
              </a:rPr>
              <a:t>:</a:t>
            </a:r>
          </a:p>
          <a:p>
            <a:pPr marL="0" indent="0">
              <a:buNone/>
            </a:pPr>
            <a:r>
              <a:rPr lang="en-GB" sz="1400" dirty="0">
                <a:solidFill>
                  <a:srgbClr val="000000"/>
                </a:solidFill>
              </a:rPr>
              <a:t>2</a:t>
            </a:r>
          </a:p>
          <a:p>
            <a:pPr marL="0" indent="0">
              <a:buNone/>
            </a:pPr>
            <a:r>
              <a:rPr lang="en-GB" sz="1400" b="0" dirty="0">
                <a:solidFill>
                  <a:srgbClr val="000000"/>
                </a:solidFill>
                <a:effectLst/>
              </a:rPr>
              <a:t>4</a:t>
            </a:r>
          </a:p>
          <a:p>
            <a:pPr marL="0" indent="0">
              <a:buNone/>
            </a:pPr>
            <a:r>
              <a:rPr lang="en-GB" sz="1400" dirty="0">
                <a:solidFill>
                  <a:srgbClr val="000000"/>
                </a:solidFill>
              </a:rPr>
              <a:t>6</a:t>
            </a:r>
            <a:endParaRPr lang="en-GB" sz="1400" b="0" dirty="0">
              <a:solidFill>
                <a:srgbClr val="000000"/>
              </a:solidFill>
              <a:effectLst/>
            </a:endParaRPr>
          </a:p>
        </p:txBody>
      </p:sp>
      <p:cxnSp>
        <p:nvCxnSpPr>
          <p:cNvPr id="14" name="Straight Arrow Connector 13">
            <a:extLst>
              <a:ext uri="{FF2B5EF4-FFF2-40B4-BE49-F238E27FC236}">
                <a16:creationId xmlns:a16="http://schemas.microsoft.com/office/drawing/2014/main" id="{40704EDE-97C9-40F1-A421-C3771FA364BE}"/>
              </a:ext>
            </a:extLst>
          </p:cNvPr>
          <p:cNvCxnSpPr>
            <a:cxnSpLocks/>
          </p:cNvCxnSpPr>
          <p:nvPr/>
        </p:nvCxnSpPr>
        <p:spPr>
          <a:xfrm flipH="1" flipV="1">
            <a:off x="2978811" y="5496003"/>
            <a:ext cx="96306" cy="3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279165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8D89-ABDC-495B-9D03-E2F45EBA7CA7}"/>
              </a:ext>
            </a:extLst>
          </p:cNvPr>
          <p:cNvSpPr>
            <a:spLocks noGrp="1"/>
          </p:cNvSpPr>
          <p:nvPr>
            <p:ph type="title"/>
          </p:nvPr>
        </p:nvSpPr>
        <p:spPr/>
        <p:txBody>
          <a:bodyPr/>
          <a:lstStyle/>
          <a:p>
            <a:r>
              <a:rPr lang="ru-RU" b="1" dirty="0"/>
              <a:t>ЦИКЛ </a:t>
            </a:r>
            <a:r>
              <a:rPr lang="en-US" b="1" dirty="0"/>
              <a:t>While</a:t>
            </a:r>
          </a:p>
        </p:txBody>
      </p:sp>
      <p:sp>
        <p:nvSpPr>
          <p:cNvPr id="3" name="Content Placeholder 2">
            <a:extLst>
              <a:ext uri="{FF2B5EF4-FFF2-40B4-BE49-F238E27FC236}">
                <a16:creationId xmlns:a16="http://schemas.microsoft.com/office/drawing/2014/main" id="{BECE90B0-50E4-4471-A409-D44E16396257}"/>
              </a:ext>
            </a:extLst>
          </p:cNvPr>
          <p:cNvSpPr>
            <a:spLocks noGrp="1"/>
          </p:cNvSpPr>
          <p:nvPr>
            <p:ph idx="1"/>
          </p:nvPr>
        </p:nvSpPr>
        <p:spPr/>
        <p:txBody>
          <a:bodyPr/>
          <a:lstStyle/>
          <a:p>
            <a:r>
              <a:rPr lang="ru-RU" dirty="0"/>
              <a:t>Цикл </a:t>
            </a:r>
            <a:r>
              <a:rPr lang="en-US" dirty="0"/>
              <a:t>While </a:t>
            </a:r>
            <a:r>
              <a:rPr lang="ru-RU" dirty="0"/>
              <a:t>будет выполняться пока условие будет верно.</a:t>
            </a:r>
            <a:endParaRPr lang="en-US" dirty="0"/>
          </a:p>
          <a:p>
            <a:r>
              <a:rPr lang="ru-RU" dirty="0"/>
              <a:t>Это полезно для повторения действия до определенного значения датчика.</a:t>
            </a:r>
            <a:endParaRPr lang="en-US" dirty="0"/>
          </a:p>
          <a:p>
            <a:r>
              <a:rPr lang="ru-RU" dirty="0"/>
              <a:t>Вы также можете использовать цикл определённое число раз.</a:t>
            </a:r>
            <a:endParaRPr lang="en-US" dirty="0"/>
          </a:p>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10</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r>
              <a:rPr lang="ru-RU" dirty="0">
                <a:solidFill>
                  <a:schemeClr val="tx1"/>
                </a:solidFill>
              </a:rPr>
              <a:t>Этот цикл повторится 10 раз.</a:t>
            </a:r>
            <a:endParaRPr lang="en-US" dirty="0">
              <a:solidFill>
                <a:schemeClr val="tx1"/>
              </a:solidFill>
            </a:endParaRPr>
          </a:p>
          <a:p>
            <a:r>
              <a:rPr lang="ru-RU" dirty="0">
                <a:solidFill>
                  <a:schemeClr val="tx1"/>
                </a:solidFill>
              </a:rPr>
              <a:t>Точно так же, как в функции с диапазоном (), Вы можете установить начальную точку, конечную точку и шаг.</a:t>
            </a:r>
            <a:endParaRPr lang="en-US" dirty="0">
              <a:solidFill>
                <a:schemeClr val="tx1"/>
              </a:solidFill>
            </a:endParaRPr>
          </a:p>
          <a:p>
            <a:r>
              <a:rPr lang="ru-RU" dirty="0">
                <a:solidFill>
                  <a:schemeClr val="tx1"/>
                </a:solidFill>
              </a:rPr>
              <a:t>Вы можете использовать этот цикл как бесконечный.</a:t>
            </a:r>
            <a:endParaRPr lang="en-US" dirty="0">
              <a:solidFill>
                <a:schemeClr val="tx1"/>
              </a:solidFill>
            </a:endParaRPr>
          </a:p>
          <a:p>
            <a:pPr marL="0" indent="0">
              <a:buNone/>
            </a:pPr>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78CC"/>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ru-RU" dirty="0">
                <a:solidFill>
                  <a:schemeClr val="tx1"/>
                </a:solidFill>
              </a:rPr>
              <a:t>Задайте условие, которое будет всегда верно и цикл будет повторяться всегда.</a:t>
            </a:r>
            <a:endParaRPr lang="en-US" dirty="0">
              <a:solidFill>
                <a:schemeClr val="tx1"/>
              </a:solidFill>
            </a:endParaRPr>
          </a:p>
          <a:p>
            <a:pPr marL="0" indent="0">
              <a:buNone/>
            </a:pPr>
            <a:endParaRPr lang="en-US" dirty="0"/>
          </a:p>
        </p:txBody>
      </p:sp>
      <p:sp>
        <p:nvSpPr>
          <p:cNvPr id="4" name="Footer Placeholder 3">
            <a:extLst>
              <a:ext uri="{FF2B5EF4-FFF2-40B4-BE49-F238E27FC236}">
                <a16:creationId xmlns:a16="http://schemas.microsoft.com/office/drawing/2014/main" id="{2FB5A010-60A0-4F3B-8F09-6CE7FAB3448E}"/>
              </a:ext>
            </a:extLst>
          </p:cNvPr>
          <p:cNvSpPr>
            <a:spLocks noGrp="1"/>
          </p:cNvSpPr>
          <p:nvPr>
            <p:ph type="ftr" sz="quarter" idx="11"/>
          </p:nvPr>
        </p:nvSpPr>
        <p:spPr/>
        <p:txBody>
          <a:bodyPr/>
          <a:lstStyle/>
          <a:p>
            <a:r>
              <a:rPr lang="en-GB" dirty="0"/>
              <a:t>Copyright © 2020 SPIKE Prime Lessons (primelessons.org) CC-BY-NC-SA.  </a:t>
            </a:r>
            <a:endParaRPr lang="en-US" dirty="0"/>
          </a:p>
        </p:txBody>
      </p:sp>
      <p:sp>
        <p:nvSpPr>
          <p:cNvPr id="5" name="Slide Number Placeholder 4">
            <a:extLst>
              <a:ext uri="{FF2B5EF4-FFF2-40B4-BE49-F238E27FC236}">
                <a16:creationId xmlns:a16="http://schemas.microsoft.com/office/drawing/2014/main" id="{05B1DFA8-0240-4765-803C-9CE8E5A21322}"/>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7" name="TextBox 6">
            <a:extLst>
              <a:ext uri="{FF2B5EF4-FFF2-40B4-BE49-F238E27FC236}">
                <a16:creationId xmlns:a16="http://schemas.microsoft.com/office/drawing/2014/main" id="{EF742159-D775-45FC-9216-6CFF1DCC98D9}"/>
              </a:ext>
            </a:extLst>
          </p:cNvPr>
          <p:cNvSpPr txBox="1"/>
          <p:nvPr/>
        </p:nvSpPr>
        <p:spPr>
          <a:xfrm>
            <a:off x="950179" y="2349610"/>
            <a:ext cx="2179883" cy="369332"/>
          </a:xfrm>
          <a:prstGeom prst="rect">
            <a:avLst/>
          </a:prstGeom>
          <a:noFill/>
        </p:spPr>
        <p:txBody>
          <a:bodyPr wrap="square" rtlCol="0">
            <a:spAutoFit/>
          </a:bodyPr>
          <a:lstStyle/>
          <a:p>
            <a:r>
              <a:rPr lang="ru-RU" b="1" u="sng" dirty="0">
                <a:solidFill>
                  <a:schemeClr val="accent6"/>
                </a:solidFill>
              </a:rPr>
              <a:t>Начальная точка</a:t>
            </a:r>
            <a:endParaRPr lang="en-US" b="1" u="sng" dirty="0">
              <a:solidFill>
                <a:schemeClr val="accent6"/>
              </a:solidFill>
            </a:endParaRPr>
          </a:p>
        </p:txBody>
      </p:sp>
      <p:sp>
        <p:nvSpPr>
          <p:cNvPr id="8" name="TextBox 7">
            <a:extLst>
              <a:ext uri="{FF2B5EF4-FFF2-40B4-BE49-F238E27FC236}">
                <a16:creationId xmlns:a16="http://schemas.microsoft.com/office/drawing/2014/main" id="{4777A020-6D2E-416D-A911-1F0CCFCA11E6}"/>
              </a:ext>
            </a:extLst>
          </p:cNvPr>
          <p:cNvSpPr txBox="1"/>
          <p:nvPr/>
        </p:nvSpPr>
        <p:spPr>
          <a:xfrm>
            <a:off x="2152153" y="2761293"/>
            <a:ext cx="1991478" cy="369332"/>
          </a:xfrm>
          <a:prstGeom prst="rect">
            <a:avLst/>
          </a:prstGeom>
          <a:noFill/>
        </p:spPr>
        <p:txBody>
          <a:bodyPr wrap="square" rtlCol="0">
            <a:spAutoFit/>
          </a:bodyPr>
          <a:lstStyle/>
          <a:p>
            <a:r>
              <a:rPr lang="ru-RU" b="1" u="sng" dirty="0">
                <a:solidFill>
                  <a:schemeClr val="accent6"/>
                </a:solidFill>
              </a:rPr>
              <a:t>Конечная точка</a:t>
            </a:r>
            <a:endParaRPr lang="en-US" b="1" u="sng" dirty="0">
              <a:solidFill>
                <a:schemeClr val="accent6"/>
              </a:solidFill>
            </a:endParaRPr>
          </a:p>
        </p:txBody>
      </p:sp>
      <p:sp>
        <p:nvSpPr>
          <p:cNvPr id="9" name="TextBox 8">
            <a:extLst>
              <a:ext uri="{FF2B5EF4-FFF2-40B4-BE49-F238E27FC236}">
                <a16:creationId xmlns:a16="http://schemas.microsoft.com/office/drawing/2014/main" id="{0118DB9D-681F-4F55-A738-BE04E8565A43}"/>
              </a:ext>
            </a:extLst>
          </p:cNvPr>
          <p:cNvSpPr txBox="1"/>
          <p:nvPr/>
        </p:nvSpPr>
        <p:spPr>
          <a:xfrm>
            <a:off x="1954698" y="3157993"/>
            <a:ext cx="1832777" cy="369332"/>
          </a:xfrm>
          <a:prstGeom prst="rect">
            <a:avLst/>
          </a:prstGeom>
          <a:noFill/>
        </p:spPr>
        <p:txBody>
          <a:bodyPr wrap="square" rtlCol="0">
            <a:spAutoFit/>
          </a:bodyPr>
          <a:lstStyle/>
          <a:p>
            <a:r>
              <a:rPr lang="ru-RU" b="1" u="sng" dirty="0">
                <a:solidFill>
                  <a:schemeClr val="accent6"/>
                </a:solidFill>
              </a:rPr>
              <a:t>Шаг</a:t>
            </a:r>
            <a:endParaRPr lang="en-US" b="1" u="sng" dirty="0">
              <a:solidFill>
                <a:schemeClr val="accent6"/>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133868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1E-354D-4AC7-9B1A-C1A6A12C75F4}"/>
              </a:ext>
            </a:extLst>
          </p:cNvPr>
          <p:cNvSpPr>
            <a:spLocks noGrp="1"/>
          </p:cNvSpPr>
          <p:nvPr>
            <p:ph type="title"/>
          </p:nvPr>
        </p:nvSpPr>
        <p:spPr/>
        <p:txBody>
          <a:bodyPr/>
          <a:lstStyle/>
          <a:p>
            <a:r>
              <a:rPr lang="ru-RU" b="1" dirty="0"/>
              <a:t>Использование цикла </a:t>
            </a:r>
            <a:r>
              <a:rPr lang="en-US" b="1" dirty="0"/>
              <a:t>While</a:t>
            </a:r>
          </a:p>
        </p:txBody>
      </p:sp>
      <p:sp>
        <p:nvSpPr>
          <p:cNvPr id="4" name="Footer Placeholder 3">
            <a:extLst>
              <a:ext uri="{FF2B5EF4-FFF2-40B4-BE49-F238E27FC236}">
                <a16:creationId xmlns:a16="http://schemas.microsoft.com/office/drawing/2014/main" id="{FB18AD53-29C3-4E4B-B4B8-DBEF360C6AA3}"/>
              </a:ext>
            </a:extLst>
          </p:cNvPr>
          <p:cNvSpPr>
            <a:spLocks noGrp="1"/>
          </p:cNvSpPr>
          <p:nvPr>
            <p:ph type="ftr" sz="quarter" idx="11"/>
          </p:nvPr>
        </p:nvSpPr>
        <p:spPr>
          <a:xfrm>
            <a:off x="88409" y="6323265"/>
            <a:ext cx="4870585" cy="365125"/>
          </a:xfrm>
        </p:spPr>
        <p:txBody>
          <a:bodyPr/>
          <a:lstStyle/>
          <a:p>
            <a:r>
              <a:rPr lang="en-GB" dirty="0"/>
              <a:t>Copyright © 2020 SPIKE Prime Lessons (primelessons.org) CC-BY-NC-SA. </a:t>
            </a:r>
            <a:endParaRPr lang="en-US" dirty="0"/>
          </a:p>
        </p:txBody>
      </p:sp>
      <p:sp>
        <p:nvSpPr>
          <p:cNvPr id="5" name="Slide Number Placeholder 4">
            <a:extLst>
              <a:ext uri="{FF2B5EF4-FFF2-40B4-BE49-F238E27FC236}">
                <a16:creationId xmlns:a16="http://schemas.microsoft.com/office/drawing/2014/main" id="{FEF42BF0-7E06-4853-BECA-71FBCBE5A356}"/>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7" name="Content Placeholder 2">
            <a:extLst>
              <a:ext uri="{FF2B5EF4-FFF2-40B4-BE49-F238E27FC236}">
                <a16:creationId xmlns:a16="http://schemas.microsoft.com/office/drawing/2014/main" id="{3E5EDA4D-8A34-4604-AA15-F0ABB9F2EFEF}"/>
              </a:ext>
            </a:extLst>
          </p:cNvPr>
          <p:cNvSpPr txBox="1">
            <a:spLocks/>
          </p:cNvSpPr>
          <p:nvPr/>
        </p:nvSpPr>
        <p:spPr>
          <a:xfrm>
            <a:off x="3557980" y="3808012"/>
            <a:ext cx="4957533" cy="4174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u-RU" b="1" u="sng" dirty="0">
                <a:solidFill>
                  <a:schemeClr val="accent6"/>
                </a:solidFill>
              </a:rPr>
              <a:t>Ждем пока датчик силы не будет нажат</a:t>
            </a:r>
            <a:endParaRPr lang="en-US" b="1" u="sng" dirty="0">
              <a:solidFill>
                <a:schemeClr val="accent6"/>
              </a:solidFill>
            </a:endParaRPr>
          </a:p>
        </p:txBody>
      </p:sp>
      <p:sp>
        <p:nvSpPr>
          <p:cNvPr id="10" name="Content Placeholder 2">
            <a:extLst>
              <a:ext uri="{FF2B5EF4-FFF2-40B4-BE49-F238E27FC236}">
                <a16:creationId xmlns:a16="http://schemas.microsoft.com/office/drawing/2014/main" id="{8D5306E4-2207-45BD-A52D-903BF75BA4DD}"/>
              </a:ext>
            </a:extLst>
          </p:cNvPr>
          <p:cNvSpPr>
            <a:spLocks noGrp="1"/>
          </p:cNvSpPr>
          <p:nvPr>
            <p:ph idx="1"/>
          </p:nvPr>
        </p:nvSpPr>
        <p:spPr>
          <a:xfrm>
            <a:off x="4749687" y="3293655"/>
            <a:ext cx="4022276" cy="399033"/>
          </a:xfrm>
        </p:spPr>
        <p:txBody>
          <a:bodyPr>
            <a:normAutofit/>
          </a:bodyPr>
          <a:lstStyle/>
          <a:p>
            <a:pPr marL="0" indent="0">
              <a:buNone/>
            </a:pPr>
            <a:r>
              <a:rPr lang="ru-RU" b="1" u="sng" dirty="0">
                <a:solidFill>
                  <a:schemeClr val="accent6"/>
                </a:solidFill>
              </a:rPr>
              <a:t>Настраиваем моторы и датчик Силы</a:t>
            </a:r>
            <a:endParaRPr lang="en-US" b="1" u="sng" dirty="0">
              <a:solidFill>
                <a:schemeClr val="accent6"/>
              </a:solidFill>
            </a:endParaRPr>
          </a:p>
        </p:txBody>
      </p:sp>
      <p:sp>
        <p:nvSpPr>
          <p:cNvPr id="3" name="TextBox 2">
            <a:extLst>
              <a:ext uri="{FF2B5EF4-FFF2-40B4-BE49-F238E27FC236}">
                <a16:creationId xmlns:a16="http://schemas.microsoft.com/office/drawing/2014/main" id="{3A7699E4-70B9-4DEA-9160-43D2243123BA}"/>
              </a:ext>
            </a:extLst>
          </p:cNvPr>
          <p:cNvSpPr txBox="1"/>
          <p:nvPr/>
        </p:nvSpPr>
        <p:spPr>
          <a:xfrm>
            <a:off x="110716" y="1138947"/>
            <a:ext cx="8896124" cy="923330"/>
          </a:xfrm>
          <a:prstGeom prst="rect">
            <a:avLst/>
          </a:prstGeom>
          <a:noFill/>
        </p:spPr>
        <p:txBody>
          <a:bodyPr wrap="square" rtlCol="0">
            <a:spAutoFit/>
          </a:bodyPr>
          <a:lstStyle/>
          <a:p>
            <a:r>
              <a:rPr lang="ru-RU" dirty="0"/>
              <a:t>В этом примере робот регулирует скорость моторов на основе значений датчика Силы, пока датчик Силы не будет отпущен. Этот тип цикл отличается от функции ожидания, так как Вы можете выполнять различные действия пока ждете.</a:t>
            </a:r>
            <a:endParaRPr lang="en-US" dirty="0"/>
          </a:p>
        </p:txBody>
      </p:sp>
      <p:sp>
        <p:nvSpPr>
          <p:cNvPr id="11" name="Content Placeholder 2">
            <a:extLst>
              <a:ext uri="{FF2B5EF4-FFF2-40B4-BE49-F238E27FC236}">
                <a16:creationId xmlns:a16="http://schemas.microsoft.com/office/drawing/2014/main" id="{77D6EED6-4D83-4F3D-812B-C239638E471F}"/>
              </a:ext>
            </a:extLst>
          </p:cNvPr>
          <p:cNvSpPr txBox="1">
            <a:spLocks/>
          </p:cNvSpPr>
          <p:nvPr/>
        </p:nvSpPr>
        <p:spPr>
          <a:xfrm>
            <a:off x="2838615" y="4685725"/>
            <a:ext cx="5676899" cy="75503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u-RU" b="1" u="sng" dirty="0">
                <a:solidFill>
                  <a:schemeClr val="accent6"/>
                </a:solidFill>
              </a:rPr>
              <a:t>Регулируем скорость моторов на основе значений датчика Силы, считывая значения через цикл. </a:t>
            </a:r>
            <a:endParaRPr lang="en-US" b="1" u="sng" dirty="0">
              <a:solidFill>
                <a:schemeClr val="accent6"/>
              </a:solidFill>
            </a:endParaRPr>
          </a:p>
        </p:txBody>
      </p:sp>
      <p:sp>
        <p:nvSpPr>
          <p:cNvPr id="14" name="Content Placeholder 2">
            <a:extLst>
              <a:ext uri="{FF2B5EF4-FFF2-40B4-BE49-F238E27FC236}">
                <a16:creationId xmlns:a16="http://schemas.microsoft.com/office/drawing/2014/main" id="{8F3A22C2-71A5-4CB3-8636-ED0346C6A335}"/>
              </a:ext>
            </a:extLst>
          </p:cNvPr>
          <p:cNvSpPr txBox="1">
            <a:spLocks/>
          </p:cNvSpPr>
          <p:nvPr/>
        </p:nvSpPr>
        <p:spPr>
          <a:xfrm>
            <a:off x="3637887" y="4131650"/>
            <a:ext cx="4484347" cy="4174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ru-RU" b="1" u="sng" dirty="0">
                <a:solidFill>
                  <a:schemeClr val="accent6"/>
                </a:solidFill>
              </a:rPr>
              <a:t>Выполняем цикл пока датчик нажат</a:t>
            </a:r>
            <a:endParaRPr lang="en-US" b="1" u="sng" dirty="0">
              <a:solidFill>
                <a:schemeClr val="accent6"/>
              </a:solidFill>
            </a:endParaRPr>
          </a:p>
        </p:txBody>
      </p:sp>
      <p:sp>
        <p:nvSpPr>
          <p:cNvPr id="12" name="TextBox 11">
            <a:extLst>
              <a:ext uri="{FF2B5EF4-FFF2-40B4-BE49-F238E27FC236}">
                <a16:creationId xmlns:a16="http://schemas.microsoft.com/office/drawing/2014/main" id="{1702EE1B-DF03-4291-BD74-F6C224D17AF2}"/>
              </a:ext>
            </a:extLst>
          </p:cNvPr>
          <p:cNvSpPr txBox="1"/>
          <p:nvPr/>
        </p:nvSpPr>
        <p:spPr>
          <a:xfrm>
            <a:off x="175260" y="2976690"/>
            <a:ext cx="6925255" cy="2031325"/>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motor_pair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MotorPair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motor_pair.set_stop_action</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'brake’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force = </a:t>
            </a:r>
            <a:r>
              <a:rPr lang="en-US" b="0" dirty="0" err="1">
                <a:solidFill>
                  <a:srgbClr val="000000"/>
                </a:solidFill>
                <a:effectLst/>
                <a:latin typeface="Consolas" panose="020B0609020204030204" pitchFamily="49" charset="0"/>
              </a:rPr>
              <a:t>ForceSensor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force.wait_until_pressed</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877B"/>
                </a:solidFill>
                <a:effectLst/>
                <a:latin typeface="Consolas" panose="020B0609020204030204" pitchFamily="49" charset="0"/>
              </a:rPr>
              <a:t>(</a:t>
            </a:r>
            <a:r>
              <a:rPr lang="en-US" b="0" dirty="0" err="1">
                <a:solidFill>
                  <a:srgbClr val="000000"/>
                </a:solidFill>
                <a:effectLst/>
                <a:latin typeface="Consolas" panose="020B0609020204030204" pitchFamily="49" charset="0"/>
              </a:rPr>
              <a:t>force.is_pressed</a:t>
            </a:r>
            <a:r>
              <a:rPr lang="en-US" b="0" dirty="0">
                <a:solidFill>
                  <a:srgbClr val="00877B"/>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motor_pair.start</a:t>
            </a:r>
            <a:r>
              <a:rPr lang="en-US" b="0" dirty="0">
                <a:solidFill>
                  <a:srgbClr val="00877B"/>
                </a:solidFill>
                <a:effectLst/>
                <a:latin typeface="Consolas" panose="020B0609020204030204" pitchFamily="49" charset="0"/>
              </a:rPr>
              <a:t>(</a:t>
            </a:r>
            <a:r>
              <a:rPr lang="en-US" b="0" dirty="0">
                <a:solidFill>
                  <a:srgbClr val="FF7D00"/>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force.get_force_percentage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motor_pair.stop</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320492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7C8-E595-4B32-8FAE-AA6168D3F7B9}"/>
              </a:ext>
            </a:extLst>
          </p:cNvPr>
          <p:cNvSpPr>
            <a:spLocks noGrp="1"/>
          </p:cNvSpPr>
          <p:nvPr>
            <p:ph type="title"/>
          </p:nvPr>
        </p:nvSpPr>
        <p:spPr/>
        <p:txBody>
          <a:bodyPr/>
          <a:lstStyle/>
          <a:p>
            <a:r>
              <a:rPr lang="ru-RU" b="1" dirty="0"/>
              <a:t>ЗАДАЧА: ДВИЖЕНИЕ Вокруг коробки</a:t>
            </a:r>
            <a:endParaRPr lang="en-US" b="1" dirty="0"/>
          </a:p>
        </p:txBody>
      </p:sp>
      <p:sp>
        <p:nvSpPr>
          <p:cNvPr id="3" name="Content Placeholder 2">
            <a:extLst>
              <a:ext uri="{FF2B5EF4-FFF2-40B4-BE49-F238E27FC236}">
                <a16:creationId xmlns:a16="http://schemas.microsoft.com/office/drawing/2014/main" id="{EBCBC79F-EC72-4077-B01D-63616E541047}"/>
              </a:ext>
            </a:extLst>
          </p:cNvPr>
          <p:cNvSpPr>
            <a:spLocks noGrp="1"/>
          </p:cNvSpPr>
          <p:nvPr>
            <p:ph idx="1"/>
          </p:nvPr>
        </p:nvSpPr>
        <p:spPr>
          <a:xfrm>
            <a:off x="155087" y="1140006"/>
            <a:ext cx="6109789" cy="5082601"/>
          </a:xfrm>
        </p:spPr>
        <p:txBody>
          <a:bodyPr/>
          <a:lstStyle/>
          <a:p>
            <a:r>
              <a:rPr lang="ru-RU" dirty="0"/>
              <a:t>Необходимо объехать коробку.</a:t>
            </a:r>
          </a:p>
          <a:p>
            <a:r>
              <a:rPr lang="ru-RU" dirty="0"/>
              <a:t>Чтобы сделать это, Мы должны будем двигаться на 20 см вперед и повернуть направо.</a:t>
            </a:r>
          </a:p>
          <a:p>
            <a:r>
              <a:rPr lang="ru-RU" dirty="0"/>
              <a:t>Повторим это действие 4 раза, пока мы не объедем коробку.</a:t>
            </a:r>
          </a:p>
          <a:p>
            <a:r>
              <a:rPr lang="ru-RU" dirty="0"/>
              <a:t>Повторяем эти два действия с помощью двух типов циклов.</a:t>
            </a:r>
            <a:endParaRPr lang="en-US" dirty="0"/>
          </a:p>
        </p:txBody>
      </p:sp>
      <p:sp>
        <p:nvSpPr>
          <p:cNvPr id="4" name="Footer Placeholder 3">
            <a:extLst>
              <a:ext uri="{FF2B5EF4-FFF2-40B4-BE49-F238E27FC236}">
                <a16:creationId xmlns:a16="http://schemas.microsoft.com/office/drawing/2014/main" id="{82A720C5-E4C1-48F9-AD36-FBCA95FE626F}"/>
              </a:ext>
            </a:extLst>
          </p:cNvPr>
          <p:cNvSpPr>
            <a:spLocks noGrp="1"/>
          </p:cNvSpPr>
          <p:nvPr>
            <p:ph type="ftr" sz="quarter" idx="11"/>
          </p:nvPr>
        </p:nvSpPr>
        <p:spPr>
          <a:xfrm>
            <a:off x="88409" y="6321349"/>
            <a:ext cx="6956335" cy="365125"/>
          </a:xfrm>
        </p:spPr>
        <p:txBody>
          <a:bodyPr/>
          <a:lstStyle/>
          <a:p>
            <a:r>
              <a:rPr lang="en-US" dirty="0"/>
              <a:t>Copyright © 2020 SPIKE Prime Lessons (primelessons.org) CC-BY-NC-SA. </a:t>
            </a:r>
          </a:p>
        </p:txBody>
      </p:sp>
      <p:sp>
        <p:nvSpPr>
          <p:cNvPr id="5" name="Slide Number Placeholder 4">
            <a:extLst>
              <a:ext uri="{FF2B5EF4-FFF2-40B4-BE49-F238E27FC236}">
                <a16:creationId xmlns:a16="http://schemas.microsoft.com/office/drawing/2014/main" id="{9B4E8617-CFF9-4DAA-B3F4-FB49E870083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Rectangle 5">
            <a:extLst>
              <a:ext uri="{FF2B5EF4-FFF2-40B4-BE49-F238E27FC236}">
                <a16:creationId xmlns:a16="http://schemas.microsoft.com/office/drawing/2014/main" id="{7F34A9A1-C01B-4DEC-99D1-6DBE3F5D361A}"/>
              </a:ext>
            </a:extLst>
          </p:cNvPr>
          <p:cNvSpPr/>
          <p:nvPr/>
        </p:nvSpPr>
        <p:spPr>
          <a:xfrm>
            <a:off x="6407498" y="1333273"/>
            <a:ext cx="205988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0366588-A02D-416B-888C-64DA86512DEA}"/>
              </a:ext>
            </a:extLst>
          </p:cNvPr>
          <p:cNvSpPr txBox="1"/>
          <p:nvPr/>
        </p:nvSpPr>
        <p:spPr>
          <a:xfrm>
            <a:off x="7044744" y="3162073"/>
            <a:ext cx="1036676" cy="369332"/>
          </a:xfrm>
          <a:prstGeom prst="rect">
            <a:avLst/>
          </a:prstGeom>
          <a:noFill/>
        </p:spPr>
        <p:txBody>
          <a:bodyPr wrap="square" rtlCol="0">
            <a:spAutoFit/>
          </a:bodyPr>
          <a:lstStyle/>
          <a:p>
            <a:r>
              <a:rPr lang="en-US" dirty="0"/>
              <a:t>20</a:t>
            </a:r>
            <a:r>
              <a:rPr lang="ru-RU" dirty="0"/>
              <a:t> см</a:t>
            </a:r>
            <a:endParaRPr lang="en-US" dirty="0"/>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
        <p:nvSpPr>
          <p:cNvPr id="11" name="TextBox 10">
            <a:extLst>
              <a:ext uri="{FF2B5EF4-FFF2-40B4-BE49-F238E27FC236}">
                <a16:creationId xmlns:a16="http://schemas.microsoft.com/office/drawing/2014/main" id="{E8D03E19-7C71-42BD-B85D-BD6207A74517}"/>
              </a:ext>
            </a:extLst>
          </p:cNvPr>
          <p:cNvSpPr txBox="1"/>
          <p:nvPr/>
        </p:nvSpPr>
        <p:spPr>
          <a:xfrm>
            <a:off x="923981" y="5039341"/>
            <a:ext cx="2590496" cy="369332"/>
          </a:xfrm>
          <a:prstGeom prst="rect">
            <a:avLst/>
          </a:prstGeom>
          <a:noFill/>
        </p:spPr>
        <p:txBody>
          <a:bodyPr wrap="square">
            <a:spAutoFit/>
          </a:bodyPr>
          <a:lstStyle/>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F2A90B3-53F8-49E0-8EBB-5E68DABB6F89}"/>
              </a:ext>
            </a:extLst>
          </p:cNvPr>
          <p:cNvSpPr txBox="1"/>
          <p:nvPr/>
        </p:nvSpPr>
        <p:spPr>
          <a:xfrm>
            <a:off x="3642823" y="4993174"/>
            <a:ext cx="476412" cy="461665"/>
          </a:xfrm>
          <a:prstGeom prst="rect">
            <a:avLst/>
          </a:prstGeom>
          <a:noFill/>
        </p:spPr>
        <p:txBody>
          <a:bodyPr wrap="none" rtlCol="0">
            <a:spAutoFit/>
          </a:bodyPr>
          <a:lstStyle/>
          <a:p>
            <a:r>
              <a:rPr lang="en-US" sz="2400" dirty="0">
                <a:solidFill>
                  <a:schemeClr val="accent6"/>
                </a:solidFill>
              </a:rPr>
              <a:t>or</a:t>
            </a:r>
          </a:p>
        </p:txBody>
      </p:sp>
      <p:sp>
        <p:nvSpPr>
          <p:cNvPr id="13" name="TextBox 12">
            <a:extLst>
              <a:ext uri="{FF2B5EF4-FFF2-40B4-BE49-F238E27FC236}">
                <a16:creationId xmlns:a16="http://schemas.microsoft.com/office/drawing/2014/main" id="{87E6647C-EB7D-4E69-894D-B156E327A924}"/>
              </a:ext>
            </a:extLst>
          </p:cNvPr>
          <p:cNvSpPr txBox="1"/>
          <p:nvPr/>
        </p:nvSpPr>
        <p:spPr>
          <a:xfrm>
            <a:off x="4719063" y="4886983"/>
            <a:ext cx="2174718" cy="923330"/>
          </a:xfrm>
          <a:prstGeom prst="rect">
            <a:avLst/>
          </a:prstGeom>
          <a:noFill/>
        </p:spPr>
        <p:txBody>
          <a:bodyPr wrap="square">
            <a:spAutoFit/>
          </a:bodyPr>
          <a:lstStyle/>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4</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438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EAD-3C27-494F-B4C8-43EAB9B12AB2}"/>
              </a:ext>
            </a:extLst>
          </p:cNvPr>
          <p:cNvSpPr>
            <a:spLocks noGrp="1"/>
          </p:cNvSpPr>
          <p:nvPr>
            <p:ph type="title"/>
          </p:nvPr>
        </p:nvSpPr>
        <p:spPr/>
        <p:txBody>
          <a:bodyPr/>
          <a:lstStyle/>
          <a:p>
            <a:r>
              <a:rPr lang="ru-RU" b="1" dirty="0"/>
              <a:t>РЕШЕНИЕ ЗАДАЧИ</a:t>
            </a:r>
            <a:endParaRPr lang="en-US" dirty="0"/>
          </a:p>
        </p:txBody>
      </p:sp>
      <p:sp>
        <p:nvSpPr>
          <p:cNvPr id="3" name="Content Placeholder 2">
            <a:extLst>
              <a:ext uri="{FF2B5EF4-FFF2-40B4-BE49-F238E27FC236}">
                <a16:creationId xmlns:a16="http://schemas.microsoft.com/office/drawing/2014/main" id="{75FE2695-1D9B-43D2-A49B-B4BCEC653D67}"/>
              </a:ext>
            </a:extLst>
          </p:cNvPr>
          <p:cNvSpPr>
            <a:spLocks noGrp="1"/>
          </p:cNvSpPr>
          <p:nvPr>
            <p:ph idx="1"/>
          </p:nvPr>
        </p:nvSpPr>
        <p:spPr>
          <a:xfrm>
            <a:off x="155088" y="1338594"/>
            <a:ext cx="8767036" cy="1786073"/>
          </a:xfrm>
        </p:spPr>
        <p:txBody>
          <a:bodyPr>
            <a:normAutofit/>
          </a:bodyPr>
          <a:lstStyle/>
          <a:p>
            <a:r>
              <a:rPr lang="ru-RU" dirty="0"/>
              <a:t>На предыдущих уроках Мы изучили, как настроить нашего робот. Первый блок настраивает движение моторов и действие при остановке. Эта программа для </a:t>
            </a:r>
            <a:r>
              <a:rPr lang="en-US" dirty="0"/>
              <a:t>Droid Bot IV</a:t>
            </a:r>
          </a:p>
          <a:p>
            <a:r>
              <a:rPr lang="ru-RU" dirty="0"/>
              <a:t>Код движения робота на 20 см и поворот на 90 градусов.</a:t>
            </a:r>
            <a:endParaRPr lang="en-US" dirty="0"/>
          </a:p>
        </p:txBody>
      </p:sp>
      <p:sp>
        <p:nvSpPr>
          <p:cNvPr id="4" name="Footer Placeholder 3">
            <a:extLst>
              <a:ext uri="{FF2B5EF4-FFF2-40B4-BE49-F238E27FC236}">
                <a16:creationId xmlns:a16="http://schemas.microsoft.com/office/drawing/2014/main" id="{A32151A4-003E-4C98-B907-2FD12D4D297E}"/>
              </a:ext>
            </a:extLst>
          </p:cNvPr>
          <p:cNvSpPr>
            <a:spLocks noGrp="1"/>
          </p:cNvSpPr>
          <p:nvPr>
            <p:ph type="ftr" sz="quarter" idx="11"/>
          </p:nvPr>
        </p:nvSpPr>
        <p:spPr/>
        <p:txBody>
          <a:bodyPr/>
          <a:lstStyle/>
          <a:p>
            <a:r>
              <a:rPr lang="en-GB" dirty="0"/>
              <a:t>Copyright © 2020 SPIKE Prime Lessons (primelessons.org) CC-BY-NC-SA.  </a:t>
            </a:r>
            <a:endParaRPr lang="en-US" dirty="0"/>
          </a:p>
        </p:txBody>
      </p:sp>
      <p:sp>
        <p:nvSpPr>
          <p:cNvPr id="5" name="Slide Number Placeholder 4">
            <a:extLst>
              <a:ext uri="{FF2B5EF4-FFF2-40B4-BE49-F238E27FC236}">
                <a16:creationId xmlns:a16="http://schemas.microsoft.com/office/drawing/2014/main" id="{6707E863-4802-4ED1-9F14-043AAC2D3544}"/>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8" name="Content Placeholder 2">
            <a:extLst>
              <a:ext uri="{FF2B5EF4-FFF2-40B4-BE49-F238E27FC236}">
                <a16:creationId xmlns:a16="http://schemas.microsoft.com/office/drawing/2014/main" id="{A5B236D1-946C-45AF-A0AD-D394061BB853}"/>
              </a:ext>
            </a:extLst>
          </p:cNvPr>
          <p:cNvSpPr txBox="1">
            <a:spLocks/>
          </p:cNvSpPr>
          <p:nvPr/>
        </p:nvSpPr>
        <p:spPr>
          <a:xfrm>
            <a:off x="175260" y="3583219"/>
            <a:ext cx="4022276" cy="149731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CB15B26A-95FD-4F38-8BB1-D1E5F60A0212}"/>
              </a:ext>
            </a:extLst>
          </p:cNvPr>
          <p:cNvSpPr txBox="1"/>
          <p:nvPr/>
        </p:nvSpPr>
        <p:spPr>
          <a:xfrm>
            <a:off x="175260" y="3392570"/>
            <a:ext cx="9650986" cy="2554545"/>
          </a:xfrm>
          <a:prstGeom prst="rect">
            <a:avLst/>
          </a:prstGeom>
          <a:noFill/>
        </p:spPr>
        <p:txBody>
          <a:bodyPr wrap="square">
            <a:spAutoFit/>
          </a:bodyPr>
          <a:lstStyle/>
          <a:p>
            <a:r>
              <a:rPr lang="en-GB" sz="1600" b="0" dirty="0">
                <a:solidFill>
                  <a:srgbClr val="0078CC"/>
                </a:solidFill>
                <a:effectLst/>
                <a:latin typeface="Consolas" panose="020B0609020204030204" pitchFamily="49" charset="0"/>
              </a:rPr>
              <a:t>from</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spike.operator</a:t>
            </a:r>
            <a:r>
              <a:rPr lang="en-GB" sz="1600" b="0" dirty="0">
                <a:solidFill>
                  <a:srgbClr val="000000"/>
                </a:solidFill>
                <a:effectLst/>
                <a:latin typeface="Consolas" panose="020B0609020204030204" pitchFamily="49" charset="0"/>
              </a:rPr>
              <a:t> </a:t>
            </a:r>
            <a:r>
              <a:rPr lang="en-GB" sz="1600" b="0" dirty="0">
                <a:solidFill>
                  <a:srgbClr val="0078CC"/>
                </a:solidFill>
                <a:effectLst/>
                <a:latin typeface="Consolas" panose="020B0609020204030204" pitchFamily="49" charset="0"/>
              </a:rPr>
              <a:t>import</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greater_than_or_equal_to</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MotorPair</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motor_pair.set_stop_action</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'brake'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motor_pair.set_motor_rotation</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17.5</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78CC"/>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x </a:t>
            </a:r>
            <a:r>
              <a:rPr lang="en-US" sz="1600" b="0" dirty="0">
                <a:solidFill>
                  <a:srgbClr val="0078CC"/>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a:solidFill>
                  <a:srgbClr val="0078CC"/>
                </a:solidFill>
                <a:effectLst/>
                <a:latin typeface="Consolas" panose="020B0609020204030204" pitchFamily="49" charset="0"/>
              </a:rPr>
              <a:t>range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4</a:t>
            </a:r>
            <a:r>
              <a:rPr lang="en-US" sz="1600" b="0" dirty="0">
                <a:solidFill>
                  <a:srgbClr val="00877B"/>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motor_pair.move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motor_pair.start_tank</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hub.motion_sensor.reset_yaw_angle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wait_until</a:t>
            </a:r>
            <a:r>
              <a:rPr lang="en-US" sz="1600" b="0" dirty="0">
                <a:solidFill>
                  <a:srgbClr val="00877B"/>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hub.motion_sensor.get_yaw_angle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greater_than_or_equal_to</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90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motor_pair.stop</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3EEE4EB-B038-44B1-874A-86639E885EBA}"/>
              </a:ext>
            </a:extLst>
          </p:cNvPr>
          <p:cNvSpPr/>
          <p:nvPr/>
        </p:nvSpPr>
        <p:spPr>
          <a:xfrm>
            <a:off x="6623538" y="3124667"/>
            <a:ext cx="2168770" cy="143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Примечание:</a:t>
            </a:r>
          </a:p>
          <a:p>
            <a:pPr algn="ctr"/>
            <a:r>
              <a:rPr lang="ru-RU" sz="1600" dirty="0">
                <a:solidFill>
                  <a:schemeClr val="tx1"/>
                </a:solidFill>
              </a:rPr>
              <a:t>Не забудьте импортировать необходимые функции</a:t>
            </a:r>
            <a:endParaRPr lang="en-US" sz="160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4251879761"/>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1535</TotalTime>
  <Words>984</Words>
  <Application>Microsoft Macintosh PowerPoint</Application>
  <PresentationFormat>On-screen Show (4:3)</PresentationFormat>
  <Paragraphs>125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Corbel</vt:lpstr>
      <vt:lpstr>Gill Sans MT</vt:lpstr>
      <vt:lpstr>Helvetica Neue</vt:lpstr>
      <vt:lpstr>Wingdings 2</vt:lpstr>
      <vt:lpstr>Dividend</vt:lpstr>
      <vt:lpstr>ЦИКЛы </vt:lpstr>
      <vt:lpstr>ЦЕЛЬ УРОКА</vt:lpstr>
      <vt:lpstr>Повторение кода</vt:lpstr>
      <vt:lpstr>Цикл For</vt:lpstr>
      <vt:lpstr>ЦИКЛ For с ДИАПАЗОНОМ()</vt:lpstr>
      <vt:lpstr>ЦИКЛ While</vt:lpstr>
      <vt:lpstr>Использование цикла While</vt:lpstr>
      <vt:lpstr>ЗАДАЧА: ДВИЖЕНИЕ Вокруг коробки</vt:lpstr>
      <vt:lpstr>РЕШЕНИЕ ЗАДАЧИ</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166</cp:revision>
  <dcterms:created xsi:type="dcterms:W3CDTF">2016-07-04T02:35:12Z</dcterms:created>
  <dcterms:modified xsi:type="dcterms:W3CDTF">2020-12-12T14:20:36Z</dcterms:modified>
</cp:coreProperties>
</file>