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1" r:id="rId1"/>
  </p:sldMasterIdLst>
  <p:notesMasterIdLst>
    <p:notesMasterId r:id="rId16"/>
  </p:notesMasterIdLst>
  <p:handoutMasterIdLst>
    <p:handoutMasterId r:id="rId17"/>
  </p:handoutMasterIdLst>
  <p:sldIdLst>
    <p:sldId id="275" r:id="rId2"/>
    <p:sldId id="357" r:id="rId3"/>
    <p:sldId id="341" r:id="rId4"/>
    <p:sldId id="342" r:id="rId5"/>
    <p:sldId id="339" r:id="rId6"/>
    <p:sldId id="343" r:id="rId7"/>
    <p:sldId id="382" r:id="rId8"/>
    <p:sldId id="387" r:id="rId9"/>
    <p:sldId id="389" r:id="rId10"/>
    <p:sldId id="391" r:id="rId11"/>
    <p:sldId id="390" r:id="rId12"/>
    <p:sldId id="392" r:id="rId13"/>
    <p:sldId id="384" r:id="rId14"/>
    <p:sldId id="29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6"/>
    <p:restoredTop sz="94613"/>
  </p:normalViewPr>
  <p:slideViewPr>
    <p:cSldViewPr snapToGrid="0" snapToObjects="1">
      <p:cViewPr varScale="1">
        <p:scale>
          <a:sx n="124" d="100"/>
          <a:sy n="124" d="100"/>
        </p:scale>
        <p:origin x="4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6/2/20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967457-1E83-1040-AFF7-8D09C473D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1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203290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300865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3800535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 userDrawn="1"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SPIKE PRIME LESSONS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6780A6E-BC42-443E-B6EE-CF18D754C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32885"/>
          <a:stretch/>
        </p:blipFill>
        <p:spPr>
          <a:xfrm>
            <a:off x="179837" y="1052244"/>
            <a:ext cx="1668346" cy="11197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 userDrawn="1"/>
        </p:nvSpPr>
        <p:spPr>
          <a:xfrm>
            <a:off x="6058605" y="737053"/>
            <a:ext cx="2911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By the Creators of EV3Lessons</a:t>
            </a:r>
          </a:p>
          <a:p>
            <a:endParaRPr lang="en-US" sz="1600" dirty="0"/>
          </a:p>
        </p:txBody>
      </p:sp>
      <p:pic>
        <p:nvPicPr>
          <p:cNvPr id="12" name="Picture 11" descr="A picture containing sitting, game, remote, video&#10;&#10;Description automatically generated">
            <a:extLst>
              <a:ext uri="{FF2B5EF4-FFF2-40B4-BE49-F238E27FC236}">
                <a16:creationId xmlns:a16="http://schemas.microsoft.com/office/drawing/2014/main" id="{19D0660C-C674-40CA-9A39-C1E73533C9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24583" t="2888" r="29917" b="4667"/>
          <a:stretch/>
        </p:blipFill>
        <p:spPr>
          <a:xfrm>
            <a:off x="6058605" y="1349909"/>
            <a:ext cx="2672408" cy="40722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9029F-0264-491E-B811-65F7DA3CBBB0}"/>
              </a:ext>
            </a:extLst>
          </p:cNvPr>
          <p:cNvGrpSpPr/>
          <p:nvPr userDrawn="1"/>
        </p:nvGrpSpPr>
        <p:grpSpPr>
          <a:xfrm>
            <a:off x="179837" y="5060305"/>
            <a:ext cx="4773538" cy="1188622"/>
            <a:chOff x="131592" y="5034964"/>
            <a:chExt cx="4773538" cy="1188622"/>
          </a:xfrm>
        </p:grpSpPr>
        <p:pic>
          <p:nvPicPr>
            <p:cNvPr id="13" name="Picture 12" descr="A picture containing drawing, window&#10;&#10;Description automatically generated">
              <a:extLst>
                <a:ext uri="{FF2B5EF4-FFF2-40B4-BE49-F238E27FC236}">
                  <a16:creationId xmlns:a16="http://schemas.microsoft.com/office/drawing/2014/main" id="{ABD06244-04F9-463D-A4DB-628C04BB854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326564" y="5034964"/>
              <a:ext cx="1188622" cy="1188622"/>
            </a:xfrm>
            <a:prstGeom prst="rect">
              <a:avLst/>
            </a:prstGeom>
          </p:spPr>
        </p:pic>
        <p:pic>
          <p:nvPicPr>
            <p:cNvPr id="14" name="Picture 13" descr="A picture containing building, drawing&#10;&#10;Description automatically generated">
              <a:extLst>
                <a:ext uri="{FF2B5EF4-FFF2-40B4-BE49-F238E27FC236}">
                  <a16:creationId xmlns:a16="http://schemas.microsoft.com/office/drawing/2014/main" id="{63D75727-DAE8-4F50-8B40-C2AB0C6A94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31592" y="5034964"/>
              <a:ext cx="1188622" cy="1188622"/>
            </a:xfrm>
            <a:prstGeom prst="rect">
              <a:avLst/>
            </a:prstGeom>
          </p:spPr>
        </p:pic>
        <p:pic>
          <p:nvPicPr>
            <p:cNvPr id="15" name="Picture 14" descr="A picture containing drawing, holding&#10;&#10;Description automatically generated">
              <a:extLst>
                <a:ext uri="{FF2B5EF4-FFF2-40B4-BE49-F238E27FC236}">
                  <a16:creationId xmlns:a16="http://schemas.microsoft.com/office/drawing/2014/main" id="{65AA8D01-3E12-417C-866C-09E77342F6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716508" y="5034964"/>
              <a:ext cx="1188622" cy="1188622"/>
            </a:xfrm>
            <a:prstGeom prst="rect">
              <a:avLst/>
            </a:prstGeom>
          </p:spPr>
        </p:pic>
        <p:pic>
          <p:nvPicPr>
            <p:cNvPr id="16" name="Picture 15" descr="A picture containing drawing, building, purple, window&#10;&#10;Description automatically generated">
              <a:extLst>
                <a:ext uri="{FF2B5EF4-FFF2-40B4-BE49-F238E27FC236}">
                  <a16:creationId xmlns:a16="http://schemas.microsoft.com/office/drawing/2014/main" id="{BA4509F5-9711-4A35-B736-E2BAFCB547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521536" y="5034964"/>
              <a:ext cx="1188622" cy="1188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555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7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1349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7217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03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11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94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rgbClr val="65D7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961B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91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My BLOCKS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3609-810F-4F45-8247-C7B8E61B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Using the My </a:t>
            </a:r>
            <a:r>
              <a:rPr lang="en-US" dirty="0" err="1"/>
              <a:t>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F6734-5DC2-4E48-AD8E-254F929A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5793649" cy="5082601"/>
          </a:xfrm>
        </p:spPr>
        <p:txBody>
          <a:bodyPr/>
          <a:lstStyle/>
          <a:p>
            <a:r>
              <a:rPr lang="en-US" dirty="0"/>
              <a:t>In addition, the My Block can now be found in the My Blocks tab. To use the My Block in your code, simply drag in the block.</a:t>
            </a:r>
          </a:p>
          <a:p>
            <a:endParaRPr lang="en-US" dirty="0"/>
          </a:p>
          <a:p>
            <a:r>
              <a:rPr lang="en-US" dirty="0"/>
              <a:t>Xxx show screenshot in code with values filled in</a:t>
            </a:r>
          </a:p>
          <a:p>
            <a:r>
              <a:rPr lang="en-US" dirty="0"/>
              <a:t>Show a my block with Booleans – values can’t be filled in manually – you must use an operator block (e.g. 50 = 50 for true or 50=49 for false)</a:t>
            </a:r>
          </a:p>
          <a:p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23E1F-8A17-1A43-952D-40B833AE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5DB13-FCCB-0342-AEF4-D45285A7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814D42-0D47-404D-9AE4-08F7F3DE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05" y="1161143"/>
            <a:ext cx="2274476" cy="51432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C9E6B-EB6B-6A4F-B5CE-93DD3F63A6CF}"/>
              </a:ext>
            </a:extLst>
          </p:cNvPr>
          <p:cNvSpPr/>
          <p:nvPr/>
        </p:nvSpPr>
        <p:spPr>
          <a:xfrm>
            <a:off x="7127466" y="2668338"/>
            <a:ext cx="1816101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1FFE-8365-864E-8555-71F39635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Adding 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1C4F-742E-A74A-97A6-4B40C2E6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87CB-D387-8043-86BA-76CBE795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5DDD3-7033-DB45-A14B-F7C302D6954F}"/>
              </a:ext>
            </a:extLst>
          </p:cNvPr>
          <p:cNvSpPr txBox="1"/>
          <p:nvPr/>
        </p:nvSpPr>
        <p:spPr>
          <a:xfrm>
            <a:off x="227874" y="1317813"/>
            <a:ext cx="374857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Define a variable to store the value of your output.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Write the data you want to input to the variable inside the My Block.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variable in your main code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code on the right, the My Block reads the distance sensor, sets it to a variable. 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value can be used later in the program such as print to the screen.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2B594A1-21A9-437D-BFCC-6B9EFEB5F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2" y="1436826"/>
            <a:ext cx="2616321" cy="1392311"/>
          </a:xfrm>
          <a:prstGeom prst="rect">
            <a:avLst/>
          </a:prstGeom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C8DA588-F007-4226-AC1E-FA283847D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99" y="3217925"/>
            <a:ext cx="4076743" cy="29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6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426A-EF59-0447-B2BE-73A74FAA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My Blocks Between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B566-9FB0-1F46-A25B-A23D02FE2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Note: the My Block can only be used inside one project. To use in multiple projects, copy and paste the code into the other project.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23C1D-ABC6-834E-B70F-CFFAE8FA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487BB-219E-7348-A43B-29B0E1CA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57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1BC-2A6D-1549-8FCF-3D2B8B69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Edit or Delete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0AB4E-86D8-C247-9E9C-E2ECF81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4BCA-3298-894E-BF99-171B177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13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23167-2B4D-1E45-8102-8E09994D9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889" y="1582666"/>
            <a:ext cx="3272411" cy="2227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58279-9DE9-1C46-A699-0DF99037DAB4}"/>
              </a:ext>
            </a:extLst>
          </p:cNvPr>
          <p:cNvSpPr txBox="1"/>
          <p:nvPr/>
        </p:nvSpPr>
        <p:spPr>
          <a:xfrm>
            <a:off x="3898263" y="1622032"/>
            <a:ext cx="49669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Click on a My Block in the Programming Canvas and select “Edit” to edit the My Block.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will take you back to the My Block creation screen where you can edit the name, add inputs, or delete inputs.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delete, you must first right click and press delete on all uses of the My Block in your program. Then, you can press delete on the definition of the My Block.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3299ACB1-A3F5-BB4E-9D5D-C2E6EF3C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4" y="3993367"/>
            <a:ext cx="2999380" cy="2283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6B6F53-0377-B540-895B-D71C864E2952}"/>
              </a:ext>
            </a:extLst>
          </p:cNvPr>
          <p:cNvSpPr/>
          <p:nvPr/>
        </p:nvSpPr>
        <p:spPr>
          <a:xfrm>
            <a:off x="1958094" y="2596056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0BA32B-549B-D341-BAAC-25898254B526}"/>
              </a:ext>
            </a:extLst>
          </p:cNvPr>
          <p:cNvSpPr/>
          <p:nvPr/>
        </p:nvSpPr>
        <p:spPr>
          <a:xfrm>
            <a:off x="1295534" y="5182644"/>
            <a:ext cx="1177980" cy="704192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4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Seshan for SPIKE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how to make custom blocks (My Blocks)</a:t>
            </a:r>
          </a:p>
          <a:p>
            <a:r>
              <a:rPr lang="en-US" dirty="0"/>
              <a:t>Learn why a My Block is useful</a:t>
            </a:r>
          </a:p>
          <a:p>
            <a:r>
              <a:rPr lang="en-US" dirty="0"/>
              <a:t>Learn to construct a My Block with Inputs and Outputs (Parameters)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82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874" y="1494062"/>
            <a:ext cx="4230861" cy="4632101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0" dirty="0"/>
              <a:t>A My Block is a combination of one or more blocks that you create that can be grouped into a single block  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My Blocks are basically your own custom blocks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Once a My Block is created, you can use it in multiple programs</a:t>
            </a:r>
          </a:p>
          <a:p>
            <a:pPr marL="342900" indent="-342900">
              <a:buFont typeface="Arial"/>
              <a:buChar char="•"/>
            </a:pPr>
            <a:r>
              <a:rPr lang="en-US" sz="2400" b="0" dirty="0"/>
              <a:t>Just like any other block in EV3, My Blocks can have both inputs and outputs (parameters)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038613" y="2936772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blocks above are an example of a My Block with different inputs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4530729" y="1517798"/>
            <a:ext cx="17964" cy="445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D51-C2A2-4106-B024-DF662CC0E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161" y="1752301"/>
            <a:ext cx="4300992" cy="5099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771AB1-4574-4596-B8B3-71F0EBF9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314" y="2409060"/>
            <a:ext cx="4300993" cy="44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40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do You Use a My Block?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6" y="1481958"/>
            <a:ext cx="7336707" cy="4557361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Whenever the robot is going to repeat an action inside your program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When code is repeated in a different program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Organize and simplify your code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344" y="1787332"/>
            <a:ext cx="1213540" cy="128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22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341" y="1392135"/>
            <a:ext cx="8561878" cy="11106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</a:rPr>
              <a:t>Because of My Blocks, your missions will look like this…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35140" y="5411974"/>
            <a:ext cx="8561878" cy="903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329B65"/>
                </a:solidFill>
              </a:rPr>
              <a:t>This makes your code easier to read and easier to modify!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BD6F9B-766D-D04A-8A2C-A8544C9E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33" y="1779190"/>
            <a:ext cx="4496691" cy="3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0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Makes a Useful My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Note: Making My Blocks with inputs and outputs can make them far more useful. However, you need to be careful not to make the My Block too complicated.</a:t>
            </a:r>
          </a:p>
          <a:p>
            <a:endParaRPr lang="en-US" dirty="0"/>
          </a:p>
          <a:p>
            <a:r>
              <a:rPr lang="en-US" dirty="0"/>
              <a:t>Question: Look at the list of three My Blocks below.  Which ones do you think are useful to use?</a:t>
            </a:r>
          </a:p>
          <a:p>
            <a:pPr lvl="1"/>
            <a:r>
              <a:rPr lang="en-US" dirty="0"/>
              <a:t>Turn90degrees (Turns the robot 90 degrees)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 angle and power input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inputs</a:t>
            </a:r>
          </a:p>
          <a:p>
            <a:endParaRPr lang="en-US" dirty="0"/>
          </a:p>
          <a:p>
            <a:r>
              <a:rPr lang="en-US" dirty="0"/>
              <a:t>Answer: </a:t>
            </a:r>
          </a:p>
          <a:p>
            <a:pPr lvl="1"/>
            <a:r>
              <a:rPr lang="en-US" dirty="0"/>
              <a:t>Turn90degrees may be used often, but you will be forced to make other </a:t>
            </a:r>
            <a:r>
              <a:rPr lang="en-US" dirty="0" err="1"/>
              <a:t>MyBlocks</a:t>
            </a:r>
            <a:r>
              <a:rPr lang="en-US" dirty="0"/>
              <a:t> for other angles. This will not be fixable later.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 and power as inputs is probably the best choice. </a:t>
            </a:r>
          </a:p>
          <a:p>
            <a:pPr lvl="1"/>
            <a:r>
              <a:rPr lang="en-US" dirty="0" err="1"/>
              <a:t>TurnDegrees</a:t>
            </a:r>
            <a:r>
              <a:rPr lang="en-US" dirty="0"/>
              <a:t> with angle, power, coast/brake, etc. might be most customizable, but some of the inputs might never be used.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0D13-B885-734C-AD9F-E7C584686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My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7C31B-9774-4743-8AA6-80A07004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A96CA-DA64-214A-9A29-CB8431E1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7</a:t>
            </a:fld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E5CBBB1-64E1-BF4B-B3B8-2D970868E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882" y="1484555"/>
            <a:ext cx="5636020" cy="21935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 to the My Blocks tab on the left side and select “Make a Block.”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are then taken to the Block Making menu.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 in the name for the block</a:t>
            </a:r>
          </a:p>
        </p:txBody>
      </p: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F2D3B-3EB3-784C-95F1-EF78EE8D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519" y="1484555"/>
            <a:ext cx="2086329" cy="4812016"/>
          </a:xfrm>
          <a:prstGeom prst="rect">
            <a:avLst/>
          </a:prstGeom>
        </p:spPr>
      </p:pic>
      <p:pic>
        <p:nvPicPr>
          <p:cNvPr id="22" name="Picture 2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87BF4F-40BA-6D43-AE61-F591C95E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22" y="3353866"/>
            <a:ext cx="4477871" cy="291730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E487B99-C753-8747-B756-7FDDAEBE2E74}"/>
              </a:ext>
            </a:extLst>
          </p:cNvPr>
          <p:cNvSpPr/>
          <p:nvPr/>
        </p:nvSpPr>
        <p:spPr>
          <a:xfrm>
            <a:off x="2428786" y="3976156"/>
            <a:ext cx="1457414" cy="3683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4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713-69C0-034B-8540-C31146B8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Add Inputs and Labels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77A8-2B02-D44B-9A43-9A6BD7657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874" y="1505616"/>
            <a:ext cx="2820126" cy="46545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buttons below the block to add inputs. You can add number or text inputs, as well as Boolean (true/false).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Labels can be used to indicate what each input is when you use the My Block in your programs.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88C9F-3988-0E40-BE0B-490B3381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126A9-7E40-994F-9E5E-7B9A12D1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t>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70ACFA-556A-2D47-8982-EC57E17C7A0A}"/>
              </a:ext>
            </a:extLst>
          </p:cNvPr>
          <p:cNvGrpSpPr/>
          <p:nvPr/>
        </p:nvGrpSpPr>
        <p:grpSpPr>
          <a:xfrm>
            <a:off x="3048000" y="1768475"/>
            <a:ext cx="5868126" cy="4026544"/>
            <a:chOff x="1809783" y="1486512"/>
            <a:chExt cx="7106343" cy="4673632"/>
          </a:xfrm>
        </p:grpSpPr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54958CAA-2809-1A42-B6AE-FF05C6FBD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783" y="1486512"/>
              <a:ext cx="7106343" cy="4673632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57DB9-6E4E-1146-AF78-F79D2A1E34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726" y="3054677"/>
              <a:ext cx="1611630" cy="12230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69DF9D2-8931-5A4B-87EC-809F99F8E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126" y="3054677"/>
              <a:ext cx="3060156" cy="1375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23A58B5-1EC8-8E4E-A2A8-D66AA8457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3076" y="2951807"/>
              <a:ext cx="308610" cy="132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ED9398-93BD-1F48-AEF8-D682709BC7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2610" y="2951809"/>
              <a:ext cx="1391876" cy="13258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CBC77D-48F6-DB4B-A3C5-C8B045C6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Defining the My Block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DEDC046-A09A-AA4E-A4E2-546B485A6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663492" cy="5082601"/>
          </a:xfrm>
        </p:spPr>
        <p:txBody>
          <a:bodyPr/>
          <a:lstStyle/>
          <a:p>
            <a:r>
              <a:rPr lang="en-US" dirty="0"/>
              <a:t>Once you click ”Save,” a Define Block appears in the canvas.</a:t>
            </a:r>
          </a:p>
          <a:p>
            <a:r>
              <a:rPr lang="en-US" dirty="0"/>
              <a:t>The code for the My Block goes under the Define Block.</a:t>
            </a:r>
          </a:p>
          <a:p>
            <a:r>
              <a:rPr lang="en-US" dirty="0"/>
              <a:t>Add the programming blocks that you want in your My Block under the Define Block. </a:t>
            </a:r>
          </a:p>
          <a:p>
            <a:r>
              <a:rPr lang="en-US" dirty="0"/>
              <a:t>To use the inputs from the My Block, drag the oval inputs from the Define Block to the places where you need them as demonstrated in the images to the right.</a:t>
            </a:r>
          </a:p>
          <a:p>
            <a:r>
              <a:rPr lang="en-US" dirty="0"/>
              <a:t>The code on the right sets up a My Block that takes in speed and rotations and moves straight with the speed and rotations inputted.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51964-C6F0-A842-BB77-0CFE99F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SPIKE Prime Lessons (primelessons.org) CC-BY-NC-SA.  (Last edit: 5/30/2020)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061F9-8230-D849-85D3-FCCB9C94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A7F7-08BF-4252-8141-63FB96055BB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3DA0BB-B532-9B42-BC22-4D0DDFE5EE20}"/>
              </a:ext>
            </a:extLst>
          </p:cNvPr>
          <p:cNvGrpSpPr/>
          <p:nvPr/>
        </p:nvGrpSpPr>
        <p:grpSpPr>
          <a:xfrm>
            <a:off x="4818580" y="2764337"/>
            <a:ext cx="3775528" cy="916969"/>
            <a:chOff x="399325" y="1752477"/>
            <a:chExt cx="6908800" cy="1879600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E7804B7-F068-5843-8AE9-77DBE6958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325" y="1752477"/>
              <a:ext cx="6908800" cy="18796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0D42F7-E7F8-0B42-A747-EDAC6BF31413}"/>
                </a:ext>
              </a:extLst>
            </p:cNvPr>
            <p:cNvCxnSpPr>
              <a:cxnSpLocks/>
            </p:cNvCxnSpPr>
            <p:nvPr/>
          </p:nvCxnSpPr>
          <p:spPr>
            <a:xfrm>
              <a:off x="4065814" y="2547257"/>
              <a:ext cx="1518557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0A845A-66B2-7A46-955F-CEC1CA5392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8409" y="2509300"/>
              <a:ext cx="1240790" cy="4082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Content Placeholder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D1921A-5C73-1F4C-9790-F157C8F7C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906" y="4354245"/>
            <a:ext cx="4185006" cy="1027166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7F7BC2-D85A-8F40-BC6F-612D16062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80" y="1476589"/>
            <a:ext cx="3737803" cy="660021"/>
          </a:xfrm>
          <a:prstGeom prst="rect">
            <a:avLst/>
          </a:prstGeom>
        </p:spPr>
      </p:pic>
      <p:sp>
        <p:nvSpPr>
          <p:cNvPr id="22" name="Down Arrow 21">
            <a:extLst>
              <a:ext uri="{FF2B5EF4-FFF2-40B4-BE49-F238E27FC236}">
                <a16:creationId xmlns:a16="http://schemas.microsoft.com/office/drawing/2014/main" id="{676A2876-32C0-0946-97F9-FCB876AE2077}"/>
              </a:ext>
            </a:extLst>
          </p:cNvPr>
          <p:cNvSpPr/>
          <p:nvPr/>
        </p:nvSpPr>
        <p:spPr>
          <a:xfrm>
            <a:off x="6411074" y="2230935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09A2C99-E41D-A14F-92E9-079EE87E7DF9}"/>
              </a:ext>
            </a:extLst>
          </p:cNvPr>
          <p:cNvSpPr/>
          <p:nvPr/>
        </p:nvSpPr>
        <p:spPr>
          <a:xfrm>
            <a:off x="6411073" y="3819399"/>
            <a:ext cx="485335" cy="4095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39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pike Prime Lesson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D500"/>
      </a:accent1>
      <a:accent2>
        <a:srgbClr val="961BDB"/>
      </a:accent2>
      <a:accent3>
        <a:srgbClr val="FF0000"/>
      </a:accent3>
      <a:accent4>
        <a:srgbClr val="65D7FF"/>
      </a:accent4>
      <a:accent5>
        <a:srgbClr val="5B9BD5"/>
      </a:accent5>
      <a:accent6>
        <a:srgbClr val="70AD47"/>
      </a:accent6>
      <a:hlink>
        <a:srgbClr val="961BDB"/>
      </a:hlink>
      <a:folHlink>
        <a:srgbClr val="65D7F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ike Prime Template.potx" id="{C1D969FE-89B1-4BE4-BDFA-C32471023150}" vid="{4149DA99-3325-4DAE-8A1C-4D0296C099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1587</TotalTime>
  <Words>1148</Words>
  <Application>Microsoft Macintosh PowerPoint</Application>
  <PresentationFormat>On-screen Show (4:3)</PresentationFormat>
  <Paragraphs>94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Helvetica Neue</vt:lpstr>
      <vt:lpstr>Wingdings 2</vt:lpstr>
      <vt:lpstr>Dividend</vt:lpstr>
      <vt:lpstr>My BLOCKS</vt:lpstr>
      <vt:lpstr>Lesson Objectives</vt:lpstr>
      <vt:lpstr>What is a My Block?</vt:lpstr>
      <vt:lpstr>When do You Use a My Block?</vt:lpstr>
      <vt:lpstr>Why Should You Bother?</vt:lpstr>
      <vt:lpstr>What Makes a Useful My Block</vt:lpstr>
      <vt:lpstr>Step 1: Create a My Block</vt:lpstr>
      <vt:lpstr>Step 2: Add Inputs and Labels</vt:lpstr>
      <vt:lpstr>Step 3: Defining the My Block</vt:lpstr>
      <vt:lpstr>Step 4: Using the My BLock</vt:lpstr>
      <vt:lpstr>Step 5: Adding Outputs</vt:lpstr>
      <vt:lpstr>Sharing My Blocks Between Projects</vt:lpstr>
      <vt:lpstr>How to Edit or Delete a My Block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PROGRAMMING LESSON</dc:title>
  <dc:creator>Srinivasan Seshan</dc:creator>
  <cp:lastModifiedBy>Srinivasan Seshan</cp:lastModifiedBy>
  <cp:revision>145</cp:revision>
  <dcterms:created xsi:type="dcterms:W3CDTF">2016-07-04T02:35:12Z</dcterms:created>
  <dcterms:modified xsi:type="dcterms:W3CDTF">2020-06-02T14:48:47Z</dcterms:modified>
</cp:coreProperties>
</file>