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9"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20"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endParaRPr/>
          </a:p>
        </p:txBody>
      </p:sp>
      <p:sp>
        <p:nvSpPr>
          <p:cNvPr id="22" name="Titeltekst"/>
          <p:cNvSpPr txBox="1">
            <a:spLocks noGrp="1"/>
          </p:cNvSpPr>
          <p:nvPr>
            <p:ph type="title"/>
          </p:nvPr>
        </p:nvSpPr>
        <p:spPr>
          <a:xfrm>
            <a:off x="242754" y="2300864"/>
            <a:ext cx="5815852" cy="1504845"/>
          </a:xfrm>
          <a:prstGeom prst="rect">
            <a:avLst/>
          </a:prstGeom>
        </p:spPr>
        <p:txBody>
          <a:bodyPr anchor="b"/>
          <a:lstStyle>
            <a:lvl1pPr>
              <a:defRPr sz="3600"/>
            </a:lvl1pPr>
          </a:lstStyle>
          <a:p>
            <a:r>
              <a:t>Titeltekst</a:t>
            </a:r>
          </a:p>
        </p:txBody>
      </p:sp>
      <p:sp>
        <p:nvSpPr>
          <p:cNvPr id="23" name="Hoofdtekst - niveau één…"/>
          <p:cNvSpPr txBox="1">
            <a:spLocks noGrp="1"/>
          </p:cNvSpPr>
          <p:nvPr>
            <p:ph type="body" sz="quarter" idx="1" hasCustomPrompt="1"/>
          </p:nvPr>
        </p:nvSpPr>
        <p:spPr>
          <a:xfrm>
            <a:off x="316711" y="3800535"/>
            <a:ext cx="5741896" cy="590322"/>
          </a:xfrm>
          <a:prstGeom prst="rect">
            <a:avLst/>
          </a:prstGeom>
        </p:spPr>
        <p:txBody>
          <a:bodyPr/>
          <a:lstStyle>
            <a:lvl1pPr marL="0" indent="0">
              <a:buClrTx/>
              <a:buSzTx/>
              <a:buNone/>
              <a:defRPr sz="1600" cap="all">
                <a:solidFill>
                  <a:schemeClr val="accent2"/>
                </a:solidFill>
              </a:defRPr>
            </a:lvl1pPr>
            <a:lvl2pPr marL="0" indent="457200">
              <a:buClrTx/>
              <a:buSzTx/>
              <a:buNone/>
              <a:defRPr sz="1600" cap="all">
                <a:solidFill>
                  <a:schemeClr val="accent2"/>
                </a:solidFill>
              </a:defRPr>
            </a:lvl2pPr>
            <a:lvl3pPr marL="0" indent="914400">
              <a:buClrTx/>
              <a:buSzTx/>
              <a:buNone/>
              <a:defRPr sz="1600" cap="all">
                <a:solidFill>
                  <a:schemeClr val="accent2"/>
                </a:solidFill>
              </a:defRPr>
            </a:lvl3pPr>
            <a:lvl4pPr marL="0" indent="1371600">
              <a:buClrTx/>
              <a:buSzTx/>
              <a:buNone/>
              <a:defRPr sz="1600" cap="all">
                <a:solidFill>
                  <a:schemeClr val="accent2"/>
                </a:solidFill>
              </a:defRPr>
            </a:lvl4pPr>
            <a:lvl5pPr marL="0" indent="1828800">
              <a:buClrTx/>
              <a:buSzTx/>
              <a:buNone/>
              <a:defRPr sz="1600" cap="all">
                <a:solidFill>
                  <a:schemeClr val="accent2"/>
                </a:solidFill>
              </a:defRPr>
            </a:lvl5pPr>
          </a:lstStyle>
          <a:p>
            <a:r>
              <a:t>By Sanjay and Arvind Seshan</a:t>
            </a:r>
          </a:p>
          <a:p>
            <a:pPr lvl="1"/>
            <a:endParaRPr/>
          </a:p>
          <a:p>
            <a:pPr lvl="2"/>
            <a:endParaRPr/>
          </a:p>
          <a:p>
            <a:pPr lvl="3"/>
            <a:endParaRPr/>
          </a:p>
          <a:p>
            <a:pPr lvl="4"/>
            <a:endParaRPr/>
          </a:p>
        </p:txBody>
      </p:sp>
      <p:sp>
        <p:nvSpPr>
          <p:cNvPr id="24" name="Subtitle 1"/>
          <p:cNvSpPr txBox="1"/>
          <p:nvPr/>
        </p:nvSpPr>
        <p:spPr>
          <a:xfrm>
            <a:off x="4854096" y="357846"/>
            <a:ext cx="4070078" cy="509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defTabSz="448055">
              <a:lnSpc>
                <a:spcPct val="90000"/>
              </a:lnSpc>
              <a:spcBef>
                <a:spcPts val="600"/>
              </a:spcBef>
              <a:defRPr sz="2842"/>
            </a:lvl1pPr>
          </a:lstStyle>
          <a:p>
            <a:r>
              <a:t>SPIKE PRIME LESSONS</a:t>
            </a:r>
          </a:p>
        </p:txBody>
      </p:sp>
      <p:pic>
        <p:nvPicPr>
          <p:cNvPr id="25" name="Picture 8" descr="Picture 8"/>
          <p:cNvPicPr>
            <a:picLocks noChangeAspect="1"/>
          </p:cNvPicPr>
          <p:nvPr/>
        </p:nvPicPr>
        <p:blipFill>
          <a:blip r:embed="rId2"/>
          <a:srcRect b="32885"/>
          <a:stretch>
            <a:fillRect/>
          </a:stretch>
        </p:blipFill>
        <p:spPr>
          <a:xfrm>
            <a:off x="179837" y="1052243"/>
            <a:ext cx="1668347" cy="1119708"/>
          </a:xfrm>
          <a:prstGeom prst="rect">
            <a:avLst/>
          </a:prstGeom>
          <a:ln w="12700">
            <a:miter lim="400000"/>
          </a:ln>
        </p:spPr>
      </p:pic>
      <p:sp>
        <p:nvSpPr>
          <p:cNvPr id="26" name="TextBox 10"/>
          <p:cNvSpPr txBox="1"/>
          <p:nvPr/>
        </p:nvSpPr>
        <p:spPr>
          <a:xfrm>
            <a:off x="6104324" y="737052"/>
            <a:ext cx="281984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vl1pPr>
          </a:lstStyle>
          <a:p>
            <a:r>
              <a:t>By the Creators of EV3Lessons</a:t>
            </a:r>
          </a:p>
        </p:txBody>
      </p:sp>
      <p:pic>
        <p:nvPicPr>
          <p:cNvPr id="27" name="Picture 11" descr="Picture 11"/>
          <p:cNvPicPr>
            <a:picLocks noChangeAspect="1"/>
          </p:cNvPicPr>
          <p:nvPr/>
        </p:nvPicPr>
        <p:blipFill>
          <a:blip r:embed="rId3"/>
          <a:srcRect l="24583" t="2888" r="29916" b="4667"/>
          <a:stretch>
            <a:fillRect/>
          </a:stretch>
        </p:blipFill>
        <p:spPr>
          <a:xfrm>
            <a:off x="6058604" y="1349908"/>
            <a:ext cx="2672410" cy="4072242"/>
          </a:xfrm>
          <a:prstGeom prst="rect">
            <a:avLst/>
          </a:prstGeom>
          <a:ln w="12700">
            <a:miter lim="400000"/>
          </a:ln>
        </p:spPr>
      </p:pic>
      <p:grpSp>
        <p:nvGrpSpPr>
          <p:cNvPr id="32" name="Group 9"/>
          <p:cNvGrpSpPr/>
          <p:nvPr/>
        </p:nvGrpSpPr>
        <p:grpSpPr>
          <a:xfrm>
            <a:off x="179837" y="5056246"/>
            <a:ext cx="4773539" cy="1188623"/>
            <a:chOff x="0" y="0"/>
            <a:chExt cx="4773538" cy="1188622"/>
          </a:xfrm>
        </p:grpSpPr>
        <p:pic>
          <p:nvPicPr>
            <p:cNvPr id="28" name="Picture 12" descr="Picture 12"/>
            <p:cNvPicPr>
              <a:picLocks noChangeAspect="1"/>
            </p:cNvPicPr>
            <p:nvPr/>
          </p:nvPicPr>
          <p:blipFill>
            <a:blip r:embed="rId4"/>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stretch>
              <a:fillRect/>
            </a:stretch>
          </p:blipFill>
          <p:spPr>
            <a:xfrm>
              <a:off x="2389944" y="0"/>
              <a:ext cx="1188623" cy="1188623"/>
            </a:xfrm>
            <a:prstGeom prst="rect">
              <a:avLst/>
            </a:prstGeom>
            <a:ln w="12700" cap="flat">
              <a:noFill/>
              <a:miter lim="400000"/>
            </a:ln>
            <a:effectLst/>
          </p:spPr>
        </p:pic>
      </p:grpSp>
      <p:sp>
        <p:nvSpPr>
          <p:cNvPr id="33" name="Dianummer"/>
          <p:cNvSpPr txBox="1">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2"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43"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44" name="Rectangle 6"/>
          <p:cNvSpPr/>
          <p:nvPr/>
        </p:nvSpPr>
        <p:spPr>
          <a:xfrm>
            <a:off x="142200" y="249101"/>
            <a:ext cx="8831579" cy="840456"/>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5" name="Titeltekst"/>
          <p:cNvSpPr txBox="1">
            <a:spLocks noGrp="1"/>
          </p:cNvSpPr>
          <p:nvPr>
            <p:ph type="title"/>
          </p:nvPr>
        </p:nvSpPr>
        <p:spPr>
          <a:prstGeom prst="rect">
            <a:avLst/>
          </a:prstGeom>
        </p:spPr>
        <p:txBody>
          <a:bodyPr/>
          <a:lstStyle/>
          <a:p>
            <a:r>
              <a:t>Titeltekst</a:t>
            </a:r>
          </a:p>
        </p:txBody>
      </p:sp>
      <p:sp>
        <p:nvSpPr>
          <p:cNvPr id="46" name="Hoofdtekst - niveau één…"/>
          <p:cNvSpPr txBox="1">
            <a:spLocks noGrp="1"/>
          </p:cNvSpPr>
          <p:nvPr>
            <p:ph type="body" idx="1"/>
          </p:nvPr>
        </p:nvSpPr>
        <p:spPr>
          <a:xfrm>
            <a:off x="155088" y="1140005"/>
            <a:ext cx="8831581" cy="5082603"/>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a:spLocks noGrp="1"/>
          </p:cNvSpPr>
          <p:nvPr>
            <p:ph type="sldNum" sz="quarter" idx="2"/>
          </p:nvPr>
        </p:nvSpPr>
        <p:spPr>
          <a:xfrm>
            <a:off x="8236371" y="6326361"/>
            <a:ext cx="281941" cy="294641"/>
          </a:xfrm>
          <a:prstGeom prst="rect">
            <a:avLst/>
          </a:prstGeom>
        </p:spPr>
        <p:txBody>
          <a:bodyPr/>
          <a:lstStyle/>
          <a:p>
            <a:fld id="{86CB4B4D-7CA3-9044-876B-883B54F8677D}" type="slidenum">
              <a:t>‹#›</a:t>
            </a:fld>
            <a:endParaRPr/>
          </a:p>
        </p:txBody>
      </p:sp>
      <p:sp>
        <p:nvSpPr>
          <p:cNvPr id="48" name="Straight Connector 8"/>
          <p:cNvSpPr/>
          <p:nvPr/>
        </p:nvSpPr>
        <p:spPr>
          <a:xfrm>
            <a:off x="175259" y="6316934"/>
            <a:ext cx="8831581"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57"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58"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endParaRPr/>
          </a:p>
        </p:txBody>
      </p:sp>
      <p:sp>
        <p:nvSpPr>
          <p:cNvPr id="60" name="Titeltekst"/>
          <p:cNvSpPr txBox="1">
            <a:spLocks noGrp="1"/>
          </p:cNvSpPr>
          <p:nvPr>
            <p:ph type="title"/>
          </p:nvPr>
        </p:nvSpPr>
        <p:spPr>
          <a:xfrm>
            <a:off x="581193" y="3036572"/>
            <a:ext cx="7989752" cy="1504845"/>
          </a:xfrm>
          <a:prstGeom prst="rect">
            <a:avLst/>
          </a:prstGeom>
        </p:spPr>
        <p:txBody>
          <a:bodyPr anchor="b"/>
          <a:lstStyle>
            <a:lvl1pPr>
              <a:defRPr sz="3600">
                <a:solidFill>
                  <a:schemeClr val="accent1"/>
                </a:solidFill>
              </a:defRPr>
            </a:lvl1pPr>
          </a:lstStyle>
          <a:p>
            <a:r>
              <a:t>Titeltekst</a:t>
            </a:r>
          </a:p>
        </p:txBody>
      </p:sp>
      <p:sp>
        <p:nvSpPr>
          <p:cNvPr id="61" name="Hoofdtekst - niveau één…"/>
          <p:cNvSpPr txBox="1">
            <a:spLocks noGrp="1"/>
          </p:cNvSpPr>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
        <p:nvSpPr>
          <p:cNvPr id="63" name="Rectangle 10"/>
          <p:cNvSpPr/>
          <p:nvPr/>
        </p:nvSpPr>
        <p:spPr>
          <a:xfrm>
            <a:off x="142200" y="249101"/>
            <a:ext cx="8831579" cy="840456"/>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457200">
              <a:defRPr sz="2800" cap="all"/>
            </a:lvl1pPr>
          </a:lstStyle>
          <a:p>
            <a:r>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1" name="Hoofdtekst - niveau één…"/>
          <p:cNvSpPr txBox="1">
            <a:spLocks noGrp="1"/>
          </p:cNvSpPr>
          <p:nvPr>
            <p:ph type="body" sz="half" idx="1"/>
          </p:nvPr>
        </p:nvSpPr>
        <p:spPr>
          <a:xfrm>
            <a:off x="142200" y="1174924"/>
            <a:ext cx="4185204" cy="4967864"/>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82"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83"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84" name="Hoofdtekst - niveau één…"/>
          <p:cNvSpPr txBox="1">
            <a:spLocks noGrp="1"/>
          </p:cNvSpPr>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a:spLocks noGrp="1"/>
          </p:cNvSpPr>
          <p:nvPr>
            <p:ph type="body" sz="quarter" idx="13"/>
          </p:nvPr>
        </p:nvSpPr>
        <p:spPr>
          <a:xfrm>
            <a:off x="4969307" y="2228002"/>
            <a:ext cx="3601635" cy="576263"/>
          </a:xfrm>
          <a:prstGeom prst="rect">
            <a:avLst/>
          </a:prstGeom>
        </p:spPr>
        <p:txBody>
          <a:bodyPr anchor="b"/>
          <a:lstStyle/>
          <a:p>
            <a:pPr marL="0" indent="0">
              <a:buClrTx/>
              <a:buSzTx/>
              <a:buNone/>
              <a:defRPr sz="2200">
                <a:solidFill>
                  <a:schemeClr val="accent2"/>
                </a:solidFill>
              </a:defRPr>
            </a:pPr>
            <a:endParaRPr/>
          </a:p>
        </p:txBody>
      </p:sp>
      <p:sp>
        <p:nvSpPr>
          <p:cNvPr id="86"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
        <p:nvSpPr>
          <p:cNvPr id="87" name="Rectangle 13"/>
          <p:cNvSpPr/>
          <p:nvPr/>
        </p:nvSpPr>
        <p:spPr>
          <a:xfrm>
            <a:off x="142200" y="249101"/>
            <a:ext cx="8831579" cy="840456"/>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88"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5"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6"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05"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106"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107" name="Rectangle 7"/>
          <p:cNvSpPr/>
          <p:nvPr/>
        </p:nvSpPr>
        <p:spPr>
          <a:xfrm>
            <a:off x="142200" y="249101"/>
            <a:ext cx="8831579" cy="840456"/>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08" name="Titeltekst"/>
          <p:cNvSpPr txBox="1">
            <a:spLocks noGrp="1"/>
          </p:cNvSpPr>
          <p:nvPr>
            <p:ph type="title"/>
          </p:nvPr>
        </p:nvSpPr>
        <p:spPr>
          <a:prstGeom prst="rect">
            <a:avLst/>
          </a:prstGeom>
        </p:spPr>
        <p:txBody>
          <a:bodyPr/>
          <a:lstStyle/>
          <a:p>
            <a:r>
              <a:t>Titeltekst</a:t>
            </a:r>
          </a:p>
        </p:txBody>
      </p:sp>
      <p:sp>
        <p:nvSpPr>
          <p:cNvPr id="109"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0" name="Straight Connector 10"/>
          <p:cNvSpPr/>
          <p:nvPr/>
        </p:nvSpPr>
        <p:spPr>
          <a:xfrm>
            <a:off x="175259" y="6316934"/>
            <a:ext cx="8831581"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19"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120"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endParaRPr/>
          </a:p>
        </p:txBody>
      </p:sp>
      <p:sp>
        <p:nvSpPr>
          <p:cNvPr id="122" name="Titeltekst"/>
          <p:cNvSpPr txBox="1">
            <a:spLocks noGrp="1"/>
          </p:cNvSpPr>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r>
              <a:t>Titeltekst</a:t>
            </a:r>
          </a:p>
        </p:txBody>
      </p:sp>
      <p:sp>
        <p:nvSpPr>
          <p:cNvPr id="123" name="Hoofdtekst - niveau één…"/>
          <p:cNvSpPr txBox="1">
            <a:spLocks noGrp="1"/>
          </p:cNvSpPr>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a:spLocks noGrp="1"/>
          </p:cNvSpPr>
          <p:nvPr>
            <p:ph type="body" sz="quarter" idx="13"/>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endParaRPr/>
          </a:p>
        </p:txBody>
      </p:sp>
      <p:sp>
        <p:nvSpPr>
          <p:cNvPr id="125"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34"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135"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136" name="Titeltekst"/>
          <p:cNvSpPr txBox="1">
            <a:spLocks noGrp="1"/>
          </p:cNvSpPr>
          <p:nvPr>
            <p:ph type="title"/>
          </p:nvPr>
        </p:nvSpPr>
        <p:spPr>
          <a:xfrm>
            <a:off x="581191" y="4693389"/>
            <a:ext cx="7989753" cy="566739"/>
          </a:xfrm>
          <a:prstGeom prst="rect">
            <a:avLst/>
          </a:prstGeom>
        </p:spPr>
        <p:txBody>
          <a:bodyPr anchor="b"/>
          <a:lstStyle>
            <a:lvl1pPr>
              <a:defRPr sz="2400">
                <a:solidFill>
                  <a:schemeClr val="accent1"/>
                </a:solidFill>
              </a:defRPr>
            </a:lvl1pPr>
          </a:lstStyle>
          <a:p>
            <a:r>
              <a:t>Titeltekst</a:t>
            </a:r>
          </a:p>
        </p:txBody>
      </p:sp>
      <p:sp>
        <p:nvSpPr>
          <p:cNvPr id="137" name="Picture Placeholder 2"/>
          <p:cNvSpPr>
            <a:spLocks noGrp="1"/>
          </p:cNvSpPr>
          <p:nvPr>
            <p:ph type="pic" idx="13"/>
          </p:nvPr>
        </p:nvSpPr>
        <p:spPr>
          <a:xfrm>
            <a:off x="448092" y="599725"/>
            <a:ext cx="8238707" cy="3557252"/>
          </a:xfrm>
          <a:prstGeom prst="rect">
            <a:avLst/>
          </a:prstGeom>
        </p:spPr>
        <p:txBody>
          <a:bodyPr lIns="91439" rIns="91439">
            <a:noAutofit/>
          </a:bodyPr>
          <a:lstStyle/>
          <a:p>
            <a:endParaRPr/>
          </a:p>
        </p:txBody>
      </p:sp>
      <p:sp>
        <p:nvSpPr>
          <p:cNvPr id="138" name="Hoofdtekst - niveau één…"/>
          <p:cNvSpPr txBox="1">
            <a:spLocks noGrp="1"/>
          </p:cNvSpPr>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 name="Rectangle 10"/>
          <p:cNvSpPr/>
          <p:nvPr/>
        </p:nvSpPr>
        <p:spPr>
          <a:xfrm>
            <a:off x="3097744" y="111873"/>
            <a:ext cx="2926082" cy="108001"/>
          </a:xfrm>
          <a:prstGeom prst="rect">
            <a:avLst/>
          </a:prstGeom>
          <a:solidFill>
            <a:schemeClr val="accent2"/>
          </a:solidFill>
          <a:ln w="12700">
            <a:miter lim="400000"/>
          </a:ln>
        </p:spPr>
        <p:txBody>
          <a:bodyPr lIns="45719" rIns="45719"/>
          <a:lstStyle/>
          <a:p>
            <a:endParaRPr/>
          </a:p>
        </p:txBody>
      </p:sp>
      <p:sp>
        <p:nvSpPr>
          <p:cNvPr id="5" name="Straight Connector 13"/>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6" name="Dianummer"/>
          <p:cNvSpPr txBox="1">
            <a:spLocks noGrp="1"/>
          </p:cNvSpPr>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fld id="{86CB4B4D-7CA3-9044-876B-883B54F8677D}" type="slidenum">
              <a:t>‹#›</a:t>
            </a:fld>
            <a:endParaRPr/>
          </a:p>
        </p:txBody>
      </p:sp>
      <p:sp>
        <p:nvSpPr>
          <p:cNvPr id="7" name="Straight Connector 8"/>
          <p:cNvSpPr/>
          <p:nvPr/>
        </p:nvSpPr>
        <p:spPr>
          <a:xfrm>
            <a:off x="175259" y="6316934"/>
            <a:ext cx="8831581" cy="1"/>
          </a:xfrm>
          <a:prstGeom prst="line">
            <a:avLst/>
          </a:prstGeom>
          <a:ln w="12700" cap="rnd">
            <a:solidFill>
              <a:srgbClr val="000000"/>
            </a:solidFill>
          </a:ln>
        </p:spPr>
        <p:txBody>
          <a:bodyPr lIns="45719" rIns="45719"/>
          <a:lstStyle/>
          <a:p>
            <a:endParaRPr/>
          </a:p>
        </p:txBody>
      </p:sp>
      <p:sp>
        <p:nvSpPr>
          <p:cNvPr id="8" name="Rectangle 12"/>
          <p:cNvSpPr/>
          <p:nvPr/>
        </p:nvSpPr>
        <p:spPr>
          <a:xfrm>
            <a:off x="142200" y="249101"/>
            <a:ext cx="8831579" cy="840456"/>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 name="Titeltekst"/>
          <p:cNvSpPr txBox="1">
            <a:spLocks noGrp="1"/>
          </p:cNvSpPr>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Titeltekst</a:t>
            </a:r>
          </a:p>
        </p:txBody>
      </p:sp>
      <p:sp>
        <p:nvSpPr>
          <p:cNvPr id="10" name="Hoofdtekst - niveau één…"/>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flltutorials.com/Worksheet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5" Type="http://schemas.openxmlformats.org/officeDocument/2006/relationships/hyperlink" Target="http://IBouwgabbers.nl"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ctrTitle"/>
          </p:nvPr>
        </p:nvSpPr>
        <p:spPr>
          <a:xfrm>
            <a:off x="242754" y="2300864"/>
            <a:ext cx="5815852" cy="1504845"/>
          </a:xfrm>
          <a:prstGeom prst="rect">
            <a:avLst/>
          </a:prstGeom>
        </p:spPr>
        <p:txBody>
          <a:bodyPr/>
          <a:lstStyle/>
          <a:p>
            <a:r>
              <a:t>pseudocode</a:t>
            </a:r>
          </a:p>
        </p:txBody>
      </p:sp>
      <p:sp>
        <p:nvSpPr>
          <p:cNvPr id="149" name="Subtitle 2"/>
          <p:cNvSpPr txBox="1">
            <a:spLocks noGrp="1"/>
          </p:cNvSpPr>
          <p:nvPr>
            <p:ph type="subTitle" sz="quarter" idx="1"/>
          </p:nvPr>
        </p:nvSpPr>
        <p:spPr>
          <a:xfrm>
            <a:off x="316711" y="3800535"/>
            <a:ext cx="5741896" cy="590322"/>
          </a:xfrm>
          <a:prstGeom prst="rect">
            <a:avLst/>
          </a:prstGeom>
        </p:spPr>
        <p:txBody>
          <a:bodyPr/>
          <a:lstStyle/>
          <a:p>
            <a:r>
              <a:t>Door SANJAY &amp; ARVIND SESHAN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52" name="Title 1"/>
          <p:cNvSpPr txBox="1">
            <a:spLocks noGrp="1"/>
          </p:cNvSpPr>
          <p:nvPr>
            <p:ph type="title"/>
          </p:nvPr>
        </p:nvSpPr>
        <p:spPr>
          <a:xfrm>
            <a:off x="175260" y="292974"/>
            <a:ext cx="8746864" cy="752707"/>
          </a:xfrm>
          <a:prstGeom prst="rect">
            <a:avLst/>
          </a:prstGeom>
        </p:spPr>
        <p:txBody>
          <a:bodyPr/>
          <a:lstStyle/>
          <a:p>
            <a:r>
              <a:t>Lesdoelen</a:t>
            </a:r>
          </a:p>
        </p:txBody>
      </p:sp>
      <p:sp>
        <p:nvSpPr>
          <p:cNvPr id="153" name="Content Placeholder 2"/>
          <p:cNvSpPr txBox="1">
            <a:spLocks noGrp="1"/>
          </p:cNvSpPr>
          <p:nvPr>
            <p:ph type="body" sz="half" idx="1"/>
          </p:nvPr>
        </p:nvSpPr>
        <p:spPr>
          <a:xfrm>
            <a:off x="155087" y="1140006"/>
            <a:ext cx="8831582" cy="2409221"/>
          </a:xfrm>
          <a:prstGeom prst="rect">
            <a:avLst/>
          </a:prstGeom>
        </p:spPr>
        <p:txBody>
          <a:bodyPr/>
          <a:lstStyle/>
          <a:p>
            <a:pPr marL="431800" indent="-431800">
              <a:buClrTx/>
              <a:buSzPct val="97000"/>
              <a:buBlip>
                <a:blip r:embed="rId2"/>
              </a:buBlip>
            </a:pPr>
            <a:r>
              <a:t>Leren wat pseudocode betekent.</a:t>
            </a:r>
          </a:p>
          <a:p>
            <a:pPr marL="431800" indent="-431800">
              <a:buClrTx/>
              <a:buSzPct val="97000"/>
              <a:buBlip>
                <a:blip r:embed="rId2"/>
              </a:buBlip>
            </a:pPr>
            <a:r>
              <a:t>Leren waarom we pseudocode gebruiken.</a:t>
            </a:r>
          </a:p>
          <a:p>
            <a:pPr marL="431800" indent="-431800">
              <a:buClrTx/>
              <a:buSzPct val="97000"/>
              <a:buBlip>
                <a:blip r:embed="rId2"/>
              </a:buBlip>
            </a:pPr>
            <a:r>
              <a:t>Leer pseudocode voor een algemene taak te schrijven.</a:t>
            </a:r>
          </a:p>
          <a:p>
            <a:pPr marL="431800" indent="-431800">
              <a:buClrTx/>
              <a:buSzPct val="97000"/>
              <a:buBlip>
                <a:blip r:embed="rId2"/>
              </a:buBlip>
            </a:pPr>
            <a:r>
              <a:t>Leer programma's te ontwerpen voor de FIRST Lego League.</a:t>
            </a:r>
          </a:p>
        </p:txBody>
      </p:sp>
      <p:sp>
        <p:nvSpPr>
          <p:cNvPr id="154" name="Slide Number Placeholder 6"/>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57" name="Title 1"/>
          <p:cNvSpPr txBox="1">
            <a:spLocks noGrp="1"/>
          </p:cNvSpPr>
          <p:nvPr>
            <p:ph type="title"/>
          </p:nvPr>
        </p:nvSpPr>
        <p:spPr>
          <a:xfrm>
            <a:off x="175260" y="292974"/>
            <a:ext cx="8746864" cy="752707"/>
          </a:xfrm>
          <a:prstGeom prst="rect">
            <a:avLst/>
          </a:prstGeom>
        </p:spPr>
        <p:txBody>
          <a:bodyPr/>
          <a:lstStyle/>
          <a:p>
            <a:r>
              <a:t>Wat is pseudocode?</a:t>
            </a:r>
          </a:p>
        </p:txBody>
      </p:sp>
      <p:sp>
        <p:nvSpPr>
          <p:cNvPr id="158" name="Content Placeholder 2"/>
          <p:cNvSpPr txBox="1">
            <a:spLocks noGrp="1"/>
          </p:cNvSpPr>
          <p:nvPr>
            <p:ph type="body" idx="1"/>
          </p:nvPr>
        </p:nvSpPr>
        <p:spPr>
          <a:xfrm>
            <a:off x="155087" y="1140005"/>
            <a:ext cx="8831582" cy="5082602"/>
          </a:xfrm>
          <a:prstGeom prst="rect">
            <a:avLst/>
          </a:prstGeom>
        </p:spPr>
        <p:txBody>
          <a:bodyPr/>
          <a:lstStyle/>
          <a:p>
            <a:pPr marL="431800" indent="-431800">
              <a:buClrTx/>
              <a:buSzPct val="97000"/>
              <a:buBlip>
                <a:blip r:embed="rId2"/>
              </a:buBlip>
            </a:pPr>
            <a:r>
              <a:t>Robots volgen aanwijzingen op die mensen geven. Ze hebben gedetailleerde, stapsgewijze instructies nodig om een taak te voltooien.</a:t>
            </a:r>
          </a:p>
          <a:p>
            <a:pPr marL="431800" indent="-431800">
              <a:buClrTx/>
              <a:buSzPct val="97000"/>
              <a:buBlip>
                <a:blip r:embed="rId2"/>
              </a:buBlip>
            </a:pPr>
            <a:r>
              <a:t>Het is een set gedetailleerde notities die de programmeur kan gebruiken om de code te schrijven wanneer ze klaar zijn.</a:t>
            </a:r>
          </a:p>
          <a:p>
            <a:pPr marL="431800" indent="-431800">
              <a:buClrTx/>
              <a:buSzPct val="97000"/>
              <a:buBlip>
                <a:blip r:embed="rId2"/>
              </a:buBlip>
            </a:pPr>
            <a:r>
              <a:t>Het is niet in een bepaalde programmeertaal geschreven. Pseudocode kan gedeeltelijk Engels en gedeeltelijk een code zijn.</a:t>
            </a:r>
          </a:p>
          <a:p>
            <a:pPr marL="431800" indent="-431800">
              <a:buClrTx/>
              <a:buSzPct val="97000"/>
              <a:buBlip>
                <a:blip r:embed="rId2"/>
              </a:buBlip>
            </a:pPr>
            <a:r>
              <a:t>Met pseudocode kan de programmeur met anderen over zijn ontwerp communiceren.</a:t>
            </a:r>
          </a:p>
          <a:p>
            <a:pPr marL="431800" indent="-431800">
              <a:buClrTx/>
              <a:buSzPct val="97000"/>
              <a:buBlip>
                <a:blip r:embed="rId2"/>
              </a:buBlip>
            </a:pPr>
            <a:r>
              <a:t>Pseudocode is gedetailleerd genoeg om de werkelijke code te creëren.</a:t>
            </a:r>
          </a:p>
        </p:txBody>
      </p:sp>
      <p:sp>
        <p:nvSpPr>
          <p:cNvPr id="159"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62" name="Title 1"/>
          <p:cNvSpPr txBox="1">
            <a:spLocks noGrp="1"/>
          </p:cNvSpPr>
          <p:nvPr>
            <p:ph type="title"/>
          </p:nvPr>
        </p:nvSpPr>
        <p:spPr>
          <a:xfrm>
            <a:off x="175260" y="292974"/>
            <a:ext cx="8746864" cy="752707"/>
          </a:xfrm>
          <a:prstGeom prst="rect">
            <a:avLst/>
          </a:prstGeom>
        </p:spPr>
        <p:txBody>
          <a:bodyPr/>
          <a:lstStyle/>
          <a:p>
            <a:r>
              <a:t>Waarom is pseudocode belangrijk?</a:t>
            </a:r>
          </a:p>
        </p:txBody>
      </p:sp>
      <p:sp>
        <p:nvSpPr>
          <p:cNvPr id="163" name="Content Placeholder 2"/>
          <p:cNvSpPr txBox="1">
            <a:spLocks noGrp="1"/>
          </p:cNvSpPr>
          <p:nvPr>
            <p:ph type="body" idx="1"/>
          </p:nvPr>
        </p:nvSpPr>
        <p:spPr>
          <a:xfrm>
            <a:off x="155087" y="1140005"/>
            <a:ext cx="8831582" cy="5082602"/>
          </a:xfrm>
          <a:prstGeom prst="rect">
            <a:avLst/>
          </a:prstGeom>
        </p:spPr>
        <p:txBody>
          <a:bodyPr/>
          <a:lstStyle/>
          <a:p>
            <a:pPr marL="342900" indent="-342900">
              <a:lnSpc>
                <a:spcPct val="80000"/>
              </a:lnSpc>
              <a:buFont typeface="Arial"/>
              <a:buChar char="•"/>
              <a:defRPr sz="2200"/>
            </a:pPr>
            <a:r>
              <a:t>Een geweldige manier om het belang van een goede pseudocode te leren, is door instructies voor iets simpels te schrijven: </a:t>
            </a:r>
            <a:endParaRPr sz="1600"/>
          </a:p>
          <a:p>
            <a:pPr marL="787400" lvl="2" indent="-431800">
              <a:lnSpc>
                <a:spcPct val="80000"/>
              </a:lnSpc>
              <a:buClrTx/>
              <a:buSzPct val="97000"/>
              <a:buBlip>
                <a:blip r:embed="rId2"/>
              </a:buBlip>
              <a:defRPr sz="1600"/>
            </a:pPr>
            <a:r>
              <a:t>Hoe maak je een sandwich, hoe versier je een cake, hoe plant je een zaadje, etc.  </a:t>
            </a:r>
            <a:endParaRPr sz="1200"/>
          </a:p>
          <a:p>
            <a:pPr marL="787400" lvl="2" indent="-431800">
              <a:lnSpc>
                <a:spcPct val="80000"/>
              </a:lnSpc>
              <a:buClrTx/>
              <a:buSzPct val="97000"/>
              <a:buBlip>
                <a:blip r:embed="rId2"/>
              </a:buBlip>
              <a:defRPr sz="1600"/>
            </a:pPr>
            <a:r>
              <a:t>Leerlingen moeten de instructies schrijven en vervolgens moet de leraar ze volgen.</a:t>
            </a:r>
          </a:p>
          <a:p>
            <a:pPr marL="787400" lvl="2" indent="-431800">
              <a:lnSpc>
                <a:spcPct val="80000"/>
              </a:lnSpc>
              <a:buClrTx/>
              <a:buSzPct val="97000"/>
              <a:buBlip>
                <a:blip r:embed="rId2"/>
              </a:buBlip>
              <a:defRPr sz="1600"/>
            </a:pPr>
            <a:r>
              <a:t>Vergelijk vervolgens de resultaten.</a:t>
            </a:r>
            <a:endParaRPr sz="1200"/>
          </a:p>
          <a:p>
            <a:pPr marL="342900" indent="-342900">
              <a:lnSpc>
                <a:spcPct val="80000"/>
              </a:lnSpc>
              <a:buFont typeface="Arial"/>
              <a:buChar char="•"/>
              <a:defRPr sz="2200"/>
            </a:pPr>
            <a:r>
              <a:t>Enkele voorbeelden van reacties van studenten voor het maken van een boterham met pindakaas en jam:</a:t>
            </a:r>
            <a:endParaRPr sz="1600"/>
          </a:p>
          <a:p>
            <a:pPr marL="787400" lvl="2" indent="-431800">
              <a:lnSpc>
                <a:spcPct val="80000"/>
              </a:lnSpc>
              <a:buClrTx/>
              <a:buSzPct val="97000"/>
              <a:buBlip>
                <a:blip r:embed="rId2"/>
              </a:buBlip>
              <a:defRPr sz="1600">
                <a:solidFill>
                  <a:srgbClr val="00B0F0"/>
                </a:solidFill>
              </a:defRPr>
            </a:pPr>
            <a:r>
              <a:t>Student 1 schreef: "Doe de pindakaas op het brood". Dus de leraar plaatste de hele pot op de sneetjes brood.</a:t>
            </a:r>
            <a:endParaRPr sz="1200"/>
          </a:p>
          <a:p>
            <a:pPr marL="787400" lvl="2" indent="-431800">
              <a:lnSpc>
                <a:spcPct val="80000"/>
              </a:lnSpc>
              <a:buClrTx/>
              <a:buSzPct val="97000"/>
              <a:buBlip>
                <a:blip r:embed="rId2"/>
              </a:buBlip>
              <a:defRPr sz="1600">
                <a:solidFill>
                  <a:srgbClr val="00B0F0"/>
                </a:solidFill>
              </a:defRPr>
            </a:pPr>
            <a:r>
              <a:t>Leerling 2 schreef: 'Pak het brood en verdeel de pindakaas erover'. Dus de leraar verspreidde pindakaas over het hele brood.</a:t>
            </a:r>
          </a:p>
          <a:p>
            <a:pPr marL="787400" lvl="2" indent="-431800">
              <a:lnSpc>
                <a:spcPct val="80000"/>
              </a:lnSpc>
              <a:buClrTx/>
              <a:buSzPct val="97000"/>
              <a:buBlip>
                <a:blip r:embed="rId2"/>
              </a:buBlip>
              <a:defRPr sz="1600">
                <a:solidFill>
                  <a:srgbClr val="00B0F0"/>
                </a:solidFill>
              </a:defRPr>
            </a:pPr>
            <a:r>
              <a:t>Leerling 3 schreef: “Neem 2 sneetjes brood en smeer er pindakaas en jam op”. Dus de leraar verspreidde pindakaas en jam aan beide kanten van beide plakjes.</a:t>
            </a:r>
            <a:endParaRPr sz="1200"/>
          </a:p>
          <a:p>
            <a:pPr marL="342900" indent="-342900">
              <a:lnSpc>
                <a:spcPct val="80000"/>
              </a:lnSpc>
              <a:buFont typeface="Arial"/>
              <a:buChar char="•"/>
              <a:defRPr sz="2200"/>
            </a:pPr>
            <a:r>
              <a:t>Het goed communiceren van instructies is belangrijk. Hoe gedetailleerder en nauwkeuriger deze zijn, des te beter zullen de resultaten zijn.</a:t>
            </a:r>
          </a:p>
        </p:txBody>
      </p:sp>
      <p:sp>
        <p:nvSpPr>
          <p:cNvPr id="164"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67" name="Title 1"/>
          <p:cNvSpPr txBox="1">
            <a:spLocks noGrp="1"/>
          </p:cNvSpPr>
          <p:nvPr>
            <p:ph type="title"/>
          </p:nvPr>
        </p:nvSpPr>
        <p:spPr>
          <a:xfrm>
            <a:off x="175260" y="292974"/>
            <a:ext cx="8746864" cy="752707"/>
          </a:xfrm>
          <a:prstGeom prst="rect">
            <a:avLst/>
          </a:prstGeom>
        </p:spPr>
        <p:txBody>
          <a:bodyPr/>
          <a:lstStyle/>
          <a:p>
            <a:r>
              <a:t>hoe pseudocode schrijven voor een robot?</a:t>
            </a:r>
          </a:p>
        </p:txBody>
      </p:sp>
      <p:sp>
        <p:nvSpPr>
          <p:cNvPr id="168"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69" name="Content Placeholder 7"/>
          <p:cNvSpPr txBox="1">
            <a:spLocks noGrp="1"/>
          </p:cNvSpPr>
          <p:nvPr>
            <p:ph type="body" sz="half" idx="1"/>
          </p:nvPr>
        </p:nvSpPr>
        <p:spPr>
          <a:xfrm>
            <a:off x="156209" y="1269991"/>
            <a:ext cx="8831582" cy="2612485"/>
          </a:xfrm>
          <a:prstGeom prst="rect">
            <a:avLst/>
          </a:prstGeom>
        </p:spPr>
        <p:txBody>
          <a:bodyPr/>
          <a:lstStyle/>
          <a:p>
            <a:pPr marL="342900" indent="-342900">
              <a:buAutoNum type="arabicPeriod"/>
            </a:pPr>
            <a:r>
              <a:t>Beschrijf het doel van het programma op, wat moet de robot doen?</a:t>
            </a:r>
          </a:p>
          <a:p>
            <a:pPr marL="342900" indent="-342900">
              <a:buAutoNum type="arabicPeriod"/>
            </a:pPr>
            <a:r>
              <a:t>Bedenk hoe de robot dit doel kan bereiken, wat zijn de specifieke stappen?</a:t>
            </a:r>
          </a:p>
          <a:p>
            <a:pPr marL="342900" indent="-342900">
              <a:buAutoNum type="arabicPeriod"/>
            </a:pPr>
            <a:r>
              <a:t>Beschrijf elke stap die de robot zal nemen, begin bij stap 1 en ga verder.</a:t>
            </a:r>
          </a:p>
          <a:p>
            <a:pPr marL="342900" indent="-342900">
              <a:buAutoNum type="arabicPeriod"/>
            </a:pPr>
            <a:r>
              <a:t>Zorg ervoor dat je ook opschrijft als de robot een taak moet herhalen.</a:t>
            </a:r>
          </a:p>
          <a:p>
            <a:pPr marL="342900" indent="-342900">
              <a:buAutoNum type="arabicPeriod"/>
            </a:pPr>
            <a:r>
              <a:t>Blijft de robot de taak altijd uitvoeren of eindigt deze?</a:t>
            </a:r>
          </a:p>
        </p:txBody>
      </p:sp>
      <p:grpSp>
        <p:nvGrpSpPr>
          <p:cNvPr id="172" name="Rectangle 8"/>
          <p:cNvGrpSpPr/>
          <p:nvPr/>
        </p:nvGrpSpPr>
        <p:grpSpPr>
          <a:xfrm>
            <a:off x="175260" y="4356339"/>
            <a:ext cx="8746864" cy="1742535"/>
            <a:chOff x="0" y="0"/>
            <a:chExt cx="8746863" cy="1742533"/>
          </a:xfrm>
        </p:grpSpPr>
        <p:sp>
          <p:nvSpPr>
            <p:cNvPr id="170" name="Rechthoek"/>
            <p:cNvSpPr/>
            <p:nvPr/>
          </p:nvSpPr>
          <p:spPr>
            <a:xfrm>
              <a:off x="0" y="0"/>
              <a:ext cx="8746864" cy="1742534"/>
            </a:xfrm>
            <a:prstGeom prst="rect">
              <a:avLst/>
            </a:prstGeom>
            <a:solidFill>
              <a:schemeClr val="accent1"/>
            </a:solidFill>
            <a:ln w="22225" cap="rnd">
              <a:solidFill>
                <a:srgbClr val="BA9B00"/>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171" name="Een leuk spel om te proberen: De menselijke robot…"/>
            <p:cNvSpPr txBox="1"/>
            <p:nvPr/>
          </p:nvSpPr>
          <p:spPr>
            <a:xfrm>
              <a:off x="45720" y="0"/>
              <a:ext cx="8655424" cy="1691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Een leuk spel om te proberen: </a:t>
              </a:r>
              <a:r>
                <a:rPr b="1"/>
                <a:t>De menselijke robot</a:t>
              </a:r>
              <a:endParaRPr>
                <a:solidFill>
                  <a:srgbClr val="FFFFFF"/>
                </a:solidFill>
              </a:endParaRPr>
            </a:p>
            <a:p>
              <a:pPr>
                <a:defRPr b="1"/>
              </a:pPr>
              <a:endParaRPr>
                <a:solidFill>
                  <a:srgbClr val="FFFFFF"/>
                </a:solidFill>
              </a:endParaRPr>
            </a:p>
            <a:p>
              <a:r>
                <a:t>Hoe goed ben je in het geven van robotinstructies?</a:t>
              </a:r>
            </a:p>
            <a:p>
              <a:r>
                <a:t>Kies een student uit je team of klas die de robot is.</a:t>
              </a:r>
            </a:p>
            <a:p>
              <a:r>
                <a:t>Laat de leerling door een druk klaslokaal met obstakels navigeren via de specifieke instructies van de rest van de leerlingen.</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75" name="Title 1"/>
          <p:cNvSpPr txBox="1">
            <a:spLocks noGrp="1"/>
          </p:cNvSpPr>
          <p:nvPr>
            <p:ph type="title"/>
          </p:nvPr>
        </p:nvSpPr>
        <p:spPr>
          <a:xfrm>
            <a:off x="175260" y="292974"/>
            <a:ext cx="8746864" cy="752707"/>
          </a:xfrm>
          <a:prstGeom prst="rect">
            <a:avLst/>
          </a:prstGeom>
        </p:spPr>
        <p:txBody>
          <a:bodyPr/>
          <a:lstStyle/>
          <a:p>
            <a:r>
              <a:t>Pseudocode-uitdaging</a:t>
            </a:r>
          </a:p>
        </p:txBody>
      </p:sp>
      <p:sp>
        <p:nvSpPr>
          <p:cNvPr id="176" name="Content Placeholder 2"/>
          <p:cNvSpPr txBox="1">
            <a:spLocks noGrp="1"/>
          </p:cNvSpPr>
          <p:nvPr>
            <p:ph type="body" sz="half" idx="1"/>
          </p:nvPr>
        </p:nvSpPr>
        <p:spPr>
          <a:xfrm>
            <a:off x="155088" y="1140006"/>
            <a:ext cx="5003652" cy="3210613"/>
          </a:xfrm>
          <a:prstGeom prst="rect">
            <a:avLst/>
          </a:prstGeom>
        </p:spPr>
        <p:txBody>
          <a:bodyPr/>
          <a:lstStyle/>
          <a:p>
            <a:pPr marL="431800" indent="-431800">
              <a:lnSpc>
                <a:spcPct val="90000"/>
              </a:lnSpc>
              <a:buClrTx/>
              <a:buSzPct val="97000"/>
              <a:buBlip>
                <a:blip r:embed="rId2"/>
              </a:buBlip>
            </a:pPr>
            <a:r>
              <a:t>De robot moet een keer rond een vierkante doos rijden. Het begint voor de lijn en staat op het noorden gericht. Het eindigt op de lijn naar het  wederom op het noorden gericht.</a:t>
            </a:r>
          </a:p>
          <a:p>
            <a:pPr marL="431800" indent="-431800">
              <a:lnSpc>
                <a:spcPct val="90000"/>
              </a:lnSpc>
              <a:buClrTx/>
              <a:buSzPct val="97000"/>
              <a:buBlip>
                <a:blip r:embed="rId2"/>
              </a:buBlip>
            </a:pPr>
            <a:r>
              <a:t>Schijf de pseudocode voor deze uitdaging op.</a:t>
            </a:r>
          </a:p>
          <a:p>
            <a:pPr>
              <a:lnSpc>
                <a:spcPct val="90000"/>
              </a:lnSpc>
            </a:pPr>
            <a:endParaRPr/>
          </a:p>
          <a:p>
            <a:pPr marL="0" indent="0">
              <a:lnSpc>
                <a:spcPct val="90000"/>
              </a:lnSpc>
              <a:buClrTx/>
              <a:buSzTx/>
              <a:buNone/>
            </a:pPr>
            <a:r>
              <a:t>Oplossing voor de Pseudocode-uitdaging:</a:t>
            </a:r>
          </a:p>
          <a:p>
            <a:pPr marL="812800" lvl="1" indent="-431800">
              <a:lnSpc>
                <a:spcPct val="90000"/>
              </a:lnSpc>
              <a:buClrTx/>
              <a:buSzPct val="97000"/>
              <a:buBlip>
                <a:blip r:embed="rId2"/>
              </a:buBlip>
              <a:defRPr sz="1600"/>
            </a:pPr>
            <a:r>
              <a:t>Stap 1: Beweeg 20 cm. vooruit.</a:t>
            </a:r>
          </a:p>
          <a:p>
            <a:pPr marL="812800" lvl="1" indent="-431800">
              <a:lnSpc>
                <a:spcPct val="90000"/>
              </a:lnSpc>
              <a:buClrTx/>
              <a:buSzPct val="97000"/>
              <a:buBlip>
                <a:blip r:embed="rId2"/>
              </a:buBlip>
              <a:defRPr sz="1600"/>
            </a:pPr>
            <a:r>
              <a:t>Stap 2: Draain 90 graden naar links.</a:t>
            </a:r>
          </a:p>
          <a:p>
            <a:pPr marL="812800" lvl="1" indent="-431800">
              <a:lnSpc>
                <a:spcPct val="90000"/>
              </a:lnSpc>
              <a:buClrTx/>
              <a:buSzPct val="97000"/>
              <a:buBlip>
                <a:blip r:embed="rId2"/>
              </a:buBlip>
              <a:defRPr sz="1600"/>
            </a:pPr>
            <a:r>
              <a:t>Stap 3: Herhaal stappen 1 en 2. </a:t>
            </a:r>
          </a:p>
        </p:txBody>
      </p:sp>
      <p:sp>
        <p:nvSpPr>
          <p:cNvPr id="177"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78" name="Rectangle 5"/>
          <p:cNvSpPr/>
          <p:nvPr/>
        </p:nvSpPr>
        <p:spPr>
          <a:xfrm>
            <a:off x="5881858" y="2591386"/>
            <a:ext cx="1281724" cy="1172309"/>
          </a:xfrm>
          <a:prstGeom prst="rect">
            <a:avLst/>
          </a:prstGeom>
          <a:gradFill>
            <a:gsLst>
              <a:gs pos="0">
                <a:srgbClr val="FFDC49"/>
              </a:gs>
              <a:gs pos="84000">
                <a:srgbClr val="D6B300"/>
              </a:gs>
            </a:gsLst>
            <a:lin ang="5400000"/>
          </a:gradFill>
          <a:ln w="12700" cap="rnd">
            <a:solidFill>
              <a:srgbClr val="E6C000"/>
            </a:solidFill>
          </a:ln>
          <a:effectLst>
            <a:outerShdw blurRad="38100" dist="25400" dir="5400000" rotWithShape="0">
              <a:srgbClr val="000000">
                <a:alpha val="55000"/>
              </a:srgbClr>
            </a:outerShdw>
          </a:effectLst>
        </p:spPr>
        <p:txBody>
          <a:bodyPr lIns="45719" rIns="45719" anchor="ctr"/>
          <a:lstStyle/>
          <a:p>
            <a:pPr algn="ctr">
              <a:defRPr>
                <a:solidFill>
                  <a:srgbClr val="FFFFFF"/>
                </a:solidFill>
              </a:defRPr>
            </a:pPr>
            <a:endParaRPr/>
          </a:p>
        </p:txBody>
      </p:sp>
      <p:sp>
        <p:nvSpPr>
          <p:cNvPr id="179" name="Straight Connector 6"/>
          <p:cNvSpPr/>
          <p:nvPr/>
        </p:nvSpPr>
        <p:spPr>
          <a:xfrm>
            <a:off x="7233928" y="3763693"/>
            <a:ext cx="1062893" cy="1"/>
          </a:xfrm>
          <a:prstGeom prst="line">
            <a:avLst/>
          </a:prstGeom>
          <a:ln w="76200" cap="rnd">
            <a:solidFill>
              <a:srgbClr val="000000"/>
            </a:solidFill>
          </a:ln>
        </p:spPr>
        <p:txBody>
          <a:bodyPr lIns="45719" rIns="45719"/>
          <a:lstStyle/>
          <a:p>
            <a:endParaRPr/>
          </a:p>
        </p:txBody>
      </p:sp>
      <p:sp>
        <p:nvSpPr>
          <p:cNvPr id="180" name="Rectangle 7"/>
          <p:cNvSpPr/>
          <p:nvPr/>
        </p:nvSpPr>
        <p:spPr>
          <a:xfrm>
            <a:off x="317634" y="5342230"/>
            <a:ext cx="8094844" cy="891541"/>
          </a:xfrm>
          <a:prstGeom prst="rect">
            <a:avLst/>
          </a:prstGeom>
          <a:solidFill>
            <a:srgbClr val="F2F2F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b="1"/>
            </a:lvl1pPr>
          </a:lstStyle>
          <a:p>
            <a:r>
              <a:t>Je kunt deze pseudocode op een stuk papier schrijven of zelfs in een commentaarblok in de SPIKE Prime-software (zie de volgende les over commentaarcode)</a:t>
            </a:r>
          </a:p>
        </p:txBody>
      </p:sp>
      <p:sp>
        <p:nvSpPr>
          <p:cNvPr id="181" name="Straight Arrow Connector 8"/>
          <p:cNvSpPr/>
          <p:nvPr/>
        </p:nvSpPr>
        <p:spPr>
          <a:xfrm flipV="1">
            <a:off x="7748070" y="2852911"/>
            <a:ext cx="1" cy="810884"/>
          </a:xfrm>
          <a:prstGeom prst="line">
            <a:avLst/>
          </a:prstGeom>
          <a:ln w="76200" cap="rnd">
            <a:solidFill>
              <a:srgbClr val="00B900"/>
            </a:solidFill>
            <a:tailEnd type="triangle"/>
          </a:ln>
        </p:spPr>
        <p:txBody>
          <a:bodyPr lIns="45719" rIns="45719"/>
          <a:lstStyle/>
          <a:p>
            <a:endParaRPr/>
          </a:p>
        </p:txBody>
      </p:sp>
      <p:grpSp>
        <p:nvGrpSpPr>
          <p:cNvPr id="189" name="Group 9"/>
          <p:cNvGrpSpPr/>
          <p:nvPr/>
        </p:nvGrpSpPr>
        <p:grpSpPr>
          <a:xfrm>
            <a:off x="7040712" y="3846954"/>
            <a:ext cx="1360576" cy="1164831"/>
            <a:chOff x="0" y="0"/>
            <a:chExt cx="1360575" cy="1164830"/>
          </a:xfrm>
        </p:grpSpPr>
        <p:grpSp>
          <p:nvGrpSpPr>
            <p:cNvPr id="186" name="Group 10"/>
            <p:cNvGrpSpPr/>
            <p:nvPr/>
          </p:nvGrpSpPr>
          <p:grpSpPr>
            <a:xfrm>
              <a:off x="139572" y="0"/>
              <a:ext cx="1141997" cy="1164831"/>
              <a:chOff x="0" y="0"/>
              <a:chExt cx="1141995" cy="1164830"/>
            </a:xfrm>
          </p:grpSpPr>
          <p:sp>
            <p:nvSpPr>
              <p:cNvPr id="182" name="Rounded Rectangle 14"/>
              <p:cNvSpPr/>
              <p:nvPr/>
            </p:nvSpPr>
            <p:spPr>
              <a:xfrm>
                <a:off x="199089" y="0"/>
                <a:ext cx="732804" cy="11648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83" name="Rounded Rectangle 15"/>
              <p:cNvSpPr/>
              <p:nvPr/>
            </p:nvSpPr>
            <p:spPr>
              <a:xfrm>
                <a:off x="942907" y="391183"/>
                <a:ext cx="199089" cy="382463"/>
              </a:xfrm>
              <a:prstGeom prst="roundRect">
                <a:avLst>
                  <a:gd name="adj" fmla="val 16667"/>
                </a:avLst>
              </a:prstGeom>
              <a:solidFill>
                <a:schemeClr val="accent4"/>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84" name="Rounded Rectangle 16"/>
              <p:cNvSpPr/>
              <p:nvPr/>
            </p:nvSpPr>
            <p:spPr>
              <a:xfrm>
                <a:off x="0" y="391183"/>
                <a:ext cx="199089" cy="382463"/>
              </a:xfrm>
              <a:prstGeom prst="roundRect">
                <a:avLst>
                  <a:gd name="adj" fmla="val 16667"/>
                </a:avLst>
              </a:prstGeom>
              <a:solidFill>
                <a:schemeClr val="accent4"/>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85" name="Oval 16"/>
              <p:cNvSpPr/>
              <p:nvPr/>
            </p:nvSpPr>
            <p:spPr>
              <a:xfrm>
                <a:off x="439023" y="31072"/>
                <a:ext cx="252937" cy="21555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87" name="TextBox 11"/>
            <p:cNvSpPr txBox="1"/>
            <p:nvPr/>
          </p:nvSpPr>
          <p:spPr>
            <a:xfrm rot="16200000">
              <a:off x="-8021" y="43354"/>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188" name="TextBox 12"/>
            <p:cNvSpPr txBox="1"/>
            <p:nvPr/>
          </p:nvSpPr>
          <p:spPr>
            <a:xfrm rot="16200000">
              <a:off x="994414" y="19569"/>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ooter Placeholder 3"/>
          <p:cNvSpPr txBox="1"/>
          <p:nvPr/>
        </p:nvSpPr>
        <p:spPr>
          <a:xfrm>
            <a:off x="134128" y="6321349"/>
            <a:ext cx="477914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pic>
        <p:nvPicPr>
          <p:cNvPr id="192" name="Picture 7" descr="Picture 7"/>
          <p:cNvPicPr>
            <a:picLocks noChangeAspect="1"/>
          </p:cNvPicPr>
          <p:nvPr/>
        </p:nvPicPr>
        <p:blipFill>
          <a:blip r:embed="rId2"/>
          <a:stretch>
            <a:fillRect/>
          </a:stretch>
        </p:blipFill>
        <p:spPr>
          <a:xfrm>
            <a:off x="4145279" y="1323054"/>
            <a:ext cx="4333563" cy="3234340"/>
          </a:xfrm>
          <a:prstGeom prst="rect">
            <a:avLst/>
          </a:prstGeom>
          <a:ln>
            <a:solidFill>
              <a:srgbClr val="000000"/>
            </a:solidFill>
          </a:ln>
        </p:spPr>
      </p:pic>
      <p:sp>
        <p:nvSpPr>
          <p:cNvPr id="193" name="Title 1"/>
          <p:cNvSpPr txBox="1">
            <a:spLocks noGrp="1"/>
          </p:cNvSpPr>
          <p:nvPr>
            <p:ph type="title"/>
          </p:nvPr>
        </p:nvSpPr>
        <p:spPr>
          <a:xfrm>
            <a:off x="175260" y="292974"/>
            <a:ext cx="8746864" cy="752707"/>
          </a:xfrm>
          <a:prstGeom prst="rect">
            <a:avLst/>
          </a:prstGeom>
        </p:spPr>
        <p:txBody>
          <a:bodyPr/>
          <a:lstStyle/>
          <a:p>
            <a:r>
              <a:t>Pseudocode voor missies</a:t>
            </a:r>
          </a:p>
        </p:txBody>
      </p:sp>
      <p:sp>
        <p:nvSpPr>
          <p:cNvPr id="194" name="Content Placeholder 2"/>
          <p:cNvSpPr txBox="1">
            <a:spLocks noGrp="1"/>
          </p:cNvSpPr>
          <p:nvPr>
            <p:ph type="body" sz="half" idx="1"/>
          </p:nvPr>
        </p:nvSpPr>
        <p:spPr>
          <a:xfrm>
            <a:off x="155087" y="1140005"/>
            <a:ext cx="3990194" cy="5082602"/>
          </a:xfrm>
          <a:prstGeom prst="rect">
            <a:avLst/>
          </a:prstGeom>
        </p:spPr>
        <p:txBody>
          <a:bodyPr/>
          <a:lstStyle/>
          <a:p>
            <a:pPr marL="431800" indent="-431800">
              <a:buClrTx/>
              <a:buSzPct val="97000"/>
              <a:buBlip>
                <a:blip r:embed="rId3"/>
              </a:buBlip>
            </a:pPr>
            <a:r>
              <a:t>Als je met je robot een reeks missies moet uitvoeren, kan vooruit plannen een grote hulp zijn.</a:t>
            </a:r>
          </a:p>
          <a:p>
            <a:pPr marL="431800" indent="-431800">
              <a:buClrTx/>
              <a:buSzPct val="97000"/>
              <a:buBlip>
                <a:blip r:embed="rId3"/>
              </a:buBlip>
            </a:pPr>
            <a:r>
              <a:t>Stippel het pad voor je robot uit en schrijf vervolgens de instructies voor de robot stap voor stap op.</a:t>
            </a:r>
          </a:p>
          <a:p>
            <a:pPr marL="431800" indent="-431800">
              <a:buClrTx/>
              <a:buSzPct val="97000"/>
              <a:buBlip>
                <a:blip r:embed="rId3"/>
              </a:buBlip>
            </a:pPr>
            <a:r>
              <a:t>FLLTutorials.com biedt elk seizoen uitgestippelde paden en pseudocode-werkbladen voor FIRST LEGO League-teams. </a:t>
            </a:r>
            <a:r>
              <a:rPr sz="1600"/>
              <a:t>(</a:t>
            </a:r>
            <a:r>
              <a:rPr sz="1600" u="sng">
                <a:solidFill>
                  <a:schemeClr val="accent2"/>
                </a:solidFill>
                <a:uFill>
                  <a:solidFill>
                    <a:schemeClr val="accent2"/>
                  </a:solidFill>
                </a:uFill>
                <a:hlinkClick r:id="rId4"/>
              </a:rPr>
              <a:t>http://flltutorials.com/Worksheets.html</a:t>
            </a:r>
            <a:r>
              <a:rPr sz="1600"/>
              <a:t>)</a:t>
            </a:r>
          </a:p>
        </p:txBody>
      </p:sp>
      <p:sp>
        <p:nvSpPr>
          <p:cNvPr id="195"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196" name="Picture 6" descr="Picture 6"/>
          <p:cNvPicPr>
            <a:picLocks noChangeAspect="1"/>
          </p:cNvPicPr>
          <p:nvPr/>
        </p:nvPicPr>
        <p:blipFill>
          <a:blip r:embed="rId5"/>
          <a:stretch>
            <a:fillRect/>
          </a:stretch>
        </p:blipFill>
        <p:spPr>
          <a:xfrm>
            <a:off x="4958993" y="3128210"/>
            <a:ext cx="3990192" cy="3024413"/>
          </a:xfrm>
          <a:prstGeom prst="rect">
            <a:avLst/>
          </a:prstGeom>
          <a:ln>
            <a:solidFill>
              <a:srgbClr val="000000"/>
            </a:solid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99" name="Title 1"/>
          <p:cNvSpPr txBox="1">
            <a:spLocks noGrp="1"/>
          </p:cNvSpPr>
          <p:nvPr>
            <p:ph type="title"/>
          </p:nvPr>
        </p:nvSpPr>
        <p:spPr>
          <a:xfrm>
            <a:off x="175260" y="292974"/>
            <a:ext cx="8746864" cy="752707"/>
          </a:xfrm>
          <a:prstGeom prst="rect">
            <a:avLst/>
          </a:prstGeom>
        </p:spPr>
        <p:txBody>
          <a:bodyPr/>
          <a:lstStyle/>
          <a:p>
            <a:r>
              <a:t>CREDITS</a:t>
            </a:r>
          </a:p>
        </p:txBody>
      </p:sp>
      <p:sp>
        <p:nvSpPr>
          <p:cNvPr id="200"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2"/>
              </a:rPr>
              <a:t>Creative Commons Attribution-NonCommercial-ShareAlike 4.0 International License</a:t>
            </a:r>
            <a:r>
              <a:rPr>
                <a:solidFill>
                  <a:srgbClr val="000000"/>
                </a:solidFill>
              </a:rPr>
              <a:t>.</a:t>
            </a:r>
            <a:r>
              <a:rPr sz="1000">
                <a:solidFill>
                  <a:srgbClr val="000000"/>
                </a:solidFill>
                <a:latin typeface="Arial"/>
                <a:ea typeface="Arial"/>
                <a:cs typeface="Arial"/>
                <a:sym typeface="Arial"/>
              </a:rPr>
              <a:t> </a:t>
            </a:r>
          </a:p>
        </p:txBody>
      </p:sp>
      <p:pic>
        <p:nvPicPr>
          <p:cNvPr id="201" name="Picture 5" descr="Picture 5">
            <a:hlinkClick r:id="rId2"/>
          </p:cNvPr>
          <p:cNvPicPr>
            <a:picLocks noChangeAspect="1"/>
          </p:cNvPicPr>
          <p:nvPr/>
        </p:nvPicPr>
        <p:blipFill>
          <a:blip r:embed="rId3"/>
          <a:stretch>
            <a:fillRect/>
          </a:stretch>
        </p:blipFill>
        <p:spPr>
          <a:xfrm>
            <a:off x="3702510" y="5253616"/>
            <a:ext cx="1479092" cy="521046"/>
          </a:xfrm>
          <a:prstGeom prst="rect">
            <a:avLst/>
          </a:prstGeom>
          <a:ln w="12700">
            <a:miter lim="400000"/>
          </a:ln>
        </p:spPr>
      </p:pic>
      <p:sp>
        <p:nvSpPr>
          <p:cNvPr id="202" name="Slide Number Placeholder 6"/>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03" name="Content Placeholder 2"/>
          <p:cNvSpPr txBox="1">
            <a:spLocks noGrp="1"/>
          </p:cNvSpPr>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chemeClr val="accent2"/>
                </a:solidFill>
                <a:uFill>
                  <a:solidFill>
                    <a:schemeClr val="accent2"/>
                  </a:solidFill>
                </a:uFill>
                <a:hlinkClick r:id="rId5"/>
              </a:rPr>
              <a:t>Bouwgabbers.nl</a:t>
            </a:r>
            <a:r>
              <a:t>) vertaald in het Nederlands.</a:t>
            </a:r>
          </a:p>
          <a:p>
            <a:pPr marL="431800" indent="-431800">
              <a:buClrTx/>
              <a:buSzPct val="97000"/>
              <a:buBlip>
                <a:blip r:embed="rId4"/>
              </a:buBlip>
              <a:defRPr sz="1600"/>
            </a:pPr>
            <a:r>
              <a:t>Meer lessen zijn beschikbaar op: </a:t>
            </a:r>
            <a:r>
              <a:rPr u="sng">
                <a:solidFill>
                  <a:schemeClr val="accent2"/>
                </a:solidFill>
                <a:uFill>
                  <a:solidFill>
                    <a:schemeClr val="accent2"/>
                  </a:solidFill>
                </a:uFill>
                <a:hlinkClick r:id="" action="ppaction://hlinkshowjump?jump=nextslide"/>
              </a:rPr>
              <a:t>www.primelessons.org</a:t>
            </a:r>
            <a:r>
              <a:t>.</a:t>
            </a:r>
          </a:p>
        </p:txBody>
      </p:sp>
    </p:spTree>
  </p:cSld>
  <p:clrMapOvr>
    <a:masterClrMapping/>
  </p:clrMapOvr>
  <p:transition spd="med"/>
</p:sld>
</file>

<file path=ppt/theme/theme1.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On-screen Show (4:3)</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Helvetica Neue</vt:lpstr>
      <vt:lpstr>Dividend</vt:lpstr>
      <vt:lpstr>pseudocode</vt:lpstr>
      <vt:lpstr>Lesdoelen</vt:lpstr>
      <vt:lpstr>Wat is pseudocode?</vt:lpstr>
      <vt:lpstr>Waarom is pseudocode belangrijk?</vt:lpstr>
      <vt:lpstr>hoe pseudocode schrijven voor een robot?</vt:lpstr>
      <vt:lpstr>Pseudocode-uitdaging</vt:lpstr>
      <vt:lpstr>Pseudocode voor missies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cp:lastModifiedBy>Arvind Seshan</cp:lastModifiedBy>
  <cp:revision>1</cp:revision>
  <dcterms:modified xsi:type="dcterms:W3CDTF">2020-07-09T16:18:38Z</dcterms:modified>
</cp:coreProperties>
</file>