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1" r:id="rId1"/>
  </p:sldMasterIdLst>
  <p:notesMasterIdLst>
    <p:notesMasterId r:id="rId8"/>
  </p:notesMasterIdLst>
  <p:handoutMasterIdLst>
    <p:handoutMasterId r:id="rId9"/>
  </p:handoutMasterIdLst>
  <p:sldIdLst>
    <p:sldId id="275" r:id="rId2"/>
    <p:sldId id="276" r:id="rId3"/>
    <p:sldId id="283" r:id="rId4"/>
    <p:sldId id="277" r:id="rId5"/>
    <p:sldId id="279" r:id="rId6"/>
    <p:sldId id="284"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jay Seshan" initials="SS" lastIdx="1" clrIdx="0">
    <p:extLst>
      <p:ext uri="{19B8F6BF-5375-455C-9EA6-DF929625EA0E}">
        <p15:presenceInfo xmlns:p15="http://schemas.microsoft.com/office/powerpoint/2012/main" userId="76a5d516ed59655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00"/>
    <a:srgbClr val="0EAE9F"/>
    <a:srgbClr val="13B09B"/>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3875"/>
    <p:restoredTop sz="94613"/>
  </p:normalViewPr>
  <p:slideViewPr>
    <p:cSldViewPr snapToGrid="0" snapToObjects="1">
      <p:cViewPr varScale="1">
        <p:scale>
          <a:sx n="107" d="100"/>
          <a:sy n="107" d="100"/>
        </p:scale>
        <p:origin x="126" y="13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01/08/2020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01/08/2020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203290"/>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300865"/>
            <a:ext cx="5815852" cy="1504844"/>
          </a:xfrm>
          <a:effectLst/>
        </p:spPr>
        <p:txBody>
          <a:bodyPr anchor="b">
            <a:normAutofit/>
          </a:bodyPr>
          <a:lstStyle>
            <a:lvl1pPr>
              <a:defRPr sz="360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16712" y="3800535"/>
            <a:ext cx="5741894"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SPIKE PRIME LESSONS</a:t>
            </a:r>
          </a:p>
        </p:txBody>
      </p:sp>
      <p:pic>
        <p:nvPicPr>
          <p:cNvPr id="9" name="Picture 8" descr="A picture containing drawing&#10;&#10;Description automatically generated">
            <a:extLst>
              <a:ext uri="{FF2B5EF4-FFF2-40B4-BE49-F238E27FC236}">
                <a16:creationId xmlns:a16="http://schemas.microsoft.com/office/drawing/2014/main" id="{26780A6E-BC42-443E-B6EE-CF18D754C376}"/>
              </a:ext>
            </a:extLst>
          </p:cNvPr>
          <p:cNvPicPr>
            <a:picLocks noChangeAspect="1"/>
          </p:cNvPicPr>
          <p:nvPr userDrawn="1"/>
        </p:nvPicPr>
        <p:blipFill rotWithShape="1">
          <a:blip r:embed="rId2">
            <a:clrChange>
              <a:clrFrom>
                <a:srgbClr val="000000"/>
              </a:clrFrom>
              <a:clrTo>
                <a:srgbClr val="000000">
                  <a:alpha val="0"/>
                </a:srgbClr>
              </a:clrTo>
            </a:clrChange>
          </a:blip>
          <a:srcRect b="32885"/>
          <a:stretch/>
        </p:blipFill>
        <p:spPr>
          <a:xfrm>
            <a:off x="179837" y="1052244"/>
            <a:ext cx="1668346" cy="1119706"/>
          </a:xfrm>
          <a:prstGeom prst="rect">
            <a:avLst/>
          </a:prstGeom>
        </p:spPr>
      </p:pic>
      <p:sp>
        <p:nvSpPr>
          <p:cNvPr id="11" name="TextBox 10">
            <a:extLst>
              <a:ext uri="{FF2B5EF4-FFF2-40B4-BE49-F238E27FC236}">
                <a16:creationId xmlns:a16="http://schemas.microsoft.com/office/drawing/2014/main" id="{8613C618-BE4E-4AD7-9CD9-0AB9F17BD5D4}"/>
              </a:ext>
            </a:extLst>
          </p:cNvPr>
          <p:cNvSpPr txBox="1"/>
          <p:nvPr userDrawn="1"/>
        </p:nvSpPr>
        <p:spPr>
          <a:xfrm>
            <a:off x="6058605" y="737053"/>
            <a:ext cx="291128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By the Creators of EV3Lessons</a:t>
            </a:r>
          </a:p>
        </p:txBody>
      </p:sp>
      <p:pic>
        <p:nvPicPr>
          <p:cNvPr id="12" name="Picture 11" descr="A picture containing sitting, game, remote, video&#10;&#10;Description automatically generated">
            <a:extLst>
              <a:ext uri="{FF2B5EF4-FFF2-40B4-BE49-F238E27FC236}">
                <a16:creationId xmlns:a16="http://schemas.microsoft.com/office/drawing/2014/main" id="{19D0660C-C674-40CA-9A39-C1E73533C99D}"/>
              </a:ext>
            </a:extLst>
          </p:cNvPr>
          <p:cNvPicPr>
            <a:picLocks noChangeAspect="1"/>
          </p:cNvPicPr>
          <p:nvPr userDrawn="1"/>
        </p:nvPicPr>
        <p:blipFill rotWithShape="1">
          <a:blip r:embed="rId3">
            <a:alphaModFix/>
          </a:blip>
          <a:srcRect l="24583" t="2888" r="29917" b="4667"/>
          <a:stretch/>
        </p:blipFill>
        <p:spPr>
          <a:xfrm>
            <a:off x="6058605" y="1349909"/>
            <a:ext cx="2672408" cy="4072241"/>
          </a:xfrm>
          <a:prstGeom prst="rect">
            <a:avLst/>
          </a:prstGeom>
        </p:spPr>
      </p:pic>
      <p:grpSp>
        <p:nvGrpSpPr>
          <p:cNvPr id="10" name="Group 9">
            <a:extLst>
              <a:ext uri="{FF2B5EF4-FFF2-40B4-BE49-F238E27FC236}">
                <a16:creationId xmlns:a16="http://schemas.microsoft.com/office/drawing/2014/main" id="{AAF6539C-1352-4786-AE30-F36163AC4D4E}"/>
              </a:ext>
            </a:extLst>
          </p:cNvPr>
          <p:cNvGrpSpPr/>
          <p:nvPr userDrawn="1"/>
        </p:nvGrpSpPr>
        <p:grpSpPr>
          <a:xfrm>
            <a:off x="191917" y="5040728"/>
            <a:ext cx="4773538" cy="1188622"/>
            <a:chOff x="131592" y="5034964"/>
            <a:chExt cx="4773538" cy="1188622"/>
          </a:xfrm>
        </p:grpSpPr>
        <p:pic>
          <p:nvPicPr>
            <p:cNvPr id="13" name="Picture 12" descr="A picture containing drawing, window&#10;&#10;Description automatically generated">
              <a:extLst>
                <a:ext uri="{FF2B5EF4-FFF2-40B4-BE49-F238E27FC236}">
                  <a16:creationId xmlns:a16="http://schemas.microsoft.com/office/drawing/2014/main" id="{0A69E640-A6FB-4C5C-B92E-8FE9D03040DD}"/>
                </a:ext>
              </a:extLst>
            </p:cNvPr>
            <p:cNvPicPr>
              <a:picLocks noChangeAspect="1"/>
            </p:cNvPicPr>
            <p:nvPr/>
          </p:nvPicPr>
          <p:blipFill>
            <a:blip r:embed="rId4"/>
            <a:stretch>
              <a:fillRect/>
            </a:stretch>
          </p:blipFill>
          <p:spPr>
            <a:xfrm>
              <a:off x="1326564" y="5034964"/>
              <a:ext cx="1188622" cy="1188622"/>
            </a:xfrm>
            <a:prstGeom prst="rect">
              <a:avLst/>
            </a:prstGeom>
          </p:spPr>
        </p:pic>
        <p:pic>
          <p:nvPicPr>
            <p:cNvPr id="14" name="Picture 13" descr="A picture containing building, drawing&#10;&#10;Description automatically generated">
              <a:extLst>
                <a:ext uri="{FF2B5EF4-FFF2-40B4-BE49-F238E27FC236}">
                  <a16:creationId xmlns:a16="http://schemas.microsoft.com/office/drawing/2014/main" id="{56E2FA8D-92F1-425E-9A0F-E044F4FD9967}"/>
                </a:ext>
              </a:extLst>
            </p:cNvPr>
            <p:cNvPicPr>
              <a:picLocks noChangeAspect="1"/>
            </p:cNvPicPr>
            <p:nvPr/>
          </p:nvPicPr>
          <p:blipFill>
            <a:blip r:embed="rId5"/>
            <a:stretch>
              <a:fillRect/>
            </a:stretch>
          </p:blipFill>
          <p:spPr>
            <a:xfrm>
              <a:off x="131592" y="5034964"/>
              <a:ext cx="1188622" cy="1188622"/>
            </a:xfrm>
            <a:prstGeom prst="rect">
              <a:avLst/>
            </a:prstGeom>
          </p:spPr>
        </p:pic>
        <p:pic>
          <p:nvPicPr>
            <p:cNvPr id="15" name="Picture 14" descr="A picture containing drawing, holding&#10;&#10;Description automatically generated">
              <a:extLst>
                <a:ext uri="{FF2B5EF4-FFF2-40B4-BE49-F238E27FC236}">
                  <a16:creationId xmlns:a16="http://schemas.microsoft.com/office/drawing/2014/main" id="{039500CB-9743-47D0-A01F-E94D228576AD}"/>
                </a:ext>
              </a:extLst>
            </p:cNvPr>
            <p:cNvPicPr>
              <a:picLocks noChangeAspect="1"/>
            </p:cNvPicPr>
            <p:nvPr/>
          </p:nvPicPr>
          <p:blipFill>
            <a:blip r:embed="rId6"/>
            <a:stretch>
              <a:fillRect/>
            </a:stretch>
          </p:blipFill>
          <p:spPr>
            <a:xfrm>
              <a:off x="3716508" y="5034964"/>
              <a:ext cx="1188622" cy="1188622"/>
            </a:xfrm>
            <a:prstGeom prst="rect">
              <a:avLst/>
            </a:prstGeom>
          </p:spPr>
        </p:pic>
        <p:pic>
          <p:nvPicPr>
            <p:cNvPr id="16" name="Picture 15" descr="A picture containing drawing, building, purple, window&#10;&#10;Description automatically generated">
              <a:extLst>
                <a:ext uri="{FF2B5EF4-FFF2-40B4-BE49-F238E27FC236}">
                  <a16:creationId xmlns:a16="http://schemas.microsoft.com/office/drawing/2014/main" id="{9A98C301-94BA-4E6C-ADB3-60943B87E600}"/>
                </a:ext>
              </a:extLst>
            </p:cNvPr>
            <p:cNvPicPr>
              <a:picLocks noChangeAspect="1"/>
            </p:cNvPicPr>
            <p:nvPr/>
          </p:nvPicPr>
          <p:blipFill>
            <a:blip r:embed="rId7"/>
            <a:stretch>
              <a:fillRect/>
            </a:stretch>
          </p:blipFill>
          <p:spPr>
            <a:xfrm>
              <a:off x="2521536" y="5034964"/>
              <a:ext cx="1188622" cy="1188622"/>
            </a:xfrm>
            <a:prstGeom prst="rect">
              <a:avLst/>
            </a:prstGeom>
          </p:spPr>
        </p:pic>
      </p:grpSp>
    </p:spTree>
    <p:extLst>
      <p:ext uri="{BB962C8B-B14F-4D97-AF65-F5344CB8AC3E}">
        <p14:creationId xmlns:p14="http://schemas.microsoft.com/office/powerpoint/2010/main" val="2462555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383043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2020 SPIKE Prime Lessons (primelessons.org) CC-BY-NC-SA.  (Last edit: 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10373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dirty="0"/>
              <a:t>Copyright © 2020 SPIKE Prime Lessons (primelessons.org) CC-BY-NC-SA.  (Last edit: 1/9/2020)</a:t>
            </a:r>
          </a:p>
        </p:txBody>
      </p:sp>
      <p:sp>
        <p:nvSpPr>
          <p:cNvPr id="6" name="Slide Number Placeholder 5"/>
          <p:cNvSpPr>
            <a:spLocks noGrp="1"/>
          </p:cNvSpPr>
          <p:nvPr>
            <p:ph type="sldNum" sz="quarter" idx="12"/>
          </p:nvPr>
        </p:nvSpPr>
        <p:spPr>
          <a:xfrm>
            <a:off x="8236372" y="6325466"/>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90037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709269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1/9/2020)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698762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1/9/2020)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0308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1/9/2020)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97795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1/9/2020)</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1/9/2020)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4019911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1/9/2020)</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2749694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rgbClr val="65D7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961BDB"/>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4870585" cy="365125"/>
          </a:xfrm>
          <a:prstGeom prst="rect">
            <a:avLst/>
          </a:prstGeom>
        </p:spPr>
        <p:txBody>
          <a:bodyPr/>
          <a:lstStyle>
            <a:lvl1pPr>
              <a:defRPr sz="1400"/>
            </a:lvl1pPr>
          </a:lstStyle>
          <a:p>
            <a:r>
              <a:rPr lang="en-US"/>
              <a:t>Copyright © 2020 SPIKE Prime Lessons (primelessons.org) CC-BY-NC-SA.  (Last edit: 1/9/2020)</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4911534"/>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education.lego.com/en-us/lessons/prime-competition-ready/assembling-an-advanced-driving-base"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en-US" dirty="0"/>
              <a:t>BUILD A ROBOT</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lstStyle/>
          <a:p>
            <a:r>
              <a:rPr lang="en-US" dirty="0"/>
              <a:t>BY SANJAY AND ARVIND SESHAN</a:t>
            </a:r>
          </a:p>
        </p:txBody>
      </p:sp>
    </p:spTree>
    <p:extLst>
      <p:ext uri="{BB962C8B-B14F-4D97-AF65-F5344CB8AC3E}">
        <p14:creationId xmlns:p14="http://schemas.microsoft.com/office/powerpoint/2010/main" val="4091814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B8EB0-F9C5-AB4F-9AD6-099961494B18}"/>
              </a:ext>
            </a:extLst>
          </p:cNvPr>
          <p:cNvSpPr>
            <a:spLocks noGrp="1"/>
          </p:cNvSpPr>
          <p:nvPr>
            <p:ph type="title"/>
          </p:nvPr>
        </p:nvSpPr>
        <p:spPr/>
        <p:txBody>
          <a:bodyPr/>
          <a:lstStyle/>
          <a:p>
            <a:r>
              <a:rPr lang="en-US" dirty="0"/>
              <a:t>SPIKE PRIME ROBOT</a:t>
            </a:r>
          </a:p>
        </p:txBody>
      </p:sp>
      <p:sp>
        <p:nvSpPr>
          <p:cNvPr id="4" name="Footer Placeholder 3">
            <a:extLst>
              <a:ext uri="{FF2B5EF4-FFF2-40B4-BE49-F238E27FC236}">
                <a16:creationId xmlns:a16="http://schemas.microsoft.com/office/drawing/2014/main" id="{DBB30102-B120-3D4E-8B7C-172126856F13}"/>
              </a:ext>
            </a:extLst>
          </p:cNvPr>
          <p:cNvSpPr>
            <a:spLocks noGrp="1"/>
          </p:cNvSpPr>
          <p:nvPr>
            <p:ph type="ftr" sz="quarter" idx="11"/>
          </p:nvPr>
        </p:nvSpPr>
        <p:spPr/>
        <p:txBody>
          <a:bodyPr/>
          <a:lstStyle/>
          <a:p>
            <a:r>
              <a:rPr lang="en-US"/>
              <a:t>Copyright © 2020 SPIKE Prime Lessons (primelessons.org) CC-BY-NC-SA.  (Last edit: 1/9/2020)</a:t>
            </a:r>
            <a:endParaRPr lang="en-US" dirty="0"/>
          </a:p>
        </p:txBody>
      </p:sp>
      <p:sp>
        <p:nvSpPr>
          <p:cNvPr id="5" name="Slide Number Placeholder 4">
            <a:extLst>
              <a:ext uri="{FF2B5EF4-FFF2-40B4-BE49-F238E27FC236}">
                <a16:creationId xmlns:a16="http://schemas.microsoft.com/office/drawing/2014/main" id="{B25A29DE-AD26-5346-97E9-5824D5802BBF}"/>
              </a:ext>
            </a:extLst>
          </p:cNvPr>
          <p:cNvSpPr>
            <a:spLocks noGrp="1"/>
          </p:cNvSpPr>
          <p:nvPr>
            <p:ph type="sldNum" sz="quarter" idx="12"/>
          </p:nvPr>
        </p:nvSpPr>
        <p:spPr/>
        <p:txBody>
          <a:bodyPr/>
          <a:lstStyle/>
          <a:p>
            <a:fld id="{BBD74847-7BE4-4E4D-8159-51DF7B93C616}" type="slidenum">
              <a:rPr lang="en-US" smtClean="0"/>
              <a:t>2</a:t>
            </a:fld>
            <a:endParaRPr lang="en-US"/>
          </a:p>
        </p:txBody>
      </p:sp>
      <p:sp>
        <p:nvSpPr>
          <p:cNvPr id="9" name="Content Placeholder 8">
            <a:extLst>
              <a:ext uri="{FF2B5EF4-FFF2-40B4-BE49-F238E27FC236}">
                <a16:creationId xmlns:a16="http://schemas.microsoft.com/office/drawing/2014/main" id="{E68F8AD0-0360-C948-9835-941AA7232868}"/>
              </a:ext>
            </a:extLst>
          </p:cNvPr>
          <p:cNvSpPr>
            <a:spLocks noGrp="1"/>
          </p:cNvSpPr>
          <p:nvPr>
            <p:ph idx="1"/>
          </p:nvPr>
        </p:nvSpPr>
        <p:spPr>
          <a:xfrm>
            <a:off x="155088" y="1140006"/>
            <a:ext cx="4108302" cy="5082601"/>
          </a:xfrm>
        </p:spPr>
        <p:txBody>
          <a:bodyPr>
            <a:normAutofit/>
          </a:bodyPr>
          <a:lstStyle/>
          <a:p>
            <a:r>
              <a:rPr lang="en-US" dirty="0"/>
              <a:t>For our lessons, a basic robot build with two driving motors would be ideal. You can attach sensors and additional motors as you need </a:t>
            </a:r>
          </a:p>
          <a:p>
            <a:r>
              <a:rPr lang="en-US" dirty="0"/>
              <a:t>We provide build instructions for a basic training robot with all motors and sensors from SPIKE Prime attached. (Droid Bot IV)</a:t>
            </a:r>
          </a:p>
          <a:p>
            <a:r>
              <a:rPr lang="en-US" dirty="0"/>
              <a:t>As we grow our content, we will add new training models</a:t>
            </a:r>
          </a:p>
          <a:p>
            <a:r>
              <a:rPr lang="en-US" i="1" dirty="0"/>
              <a:t>No matter what robot you use, make sure you pay attention to what port motors and sensors are connected to in any challenge solutions provide</a:t>
            </a:r>
          </a:p>
          <a:p>
            <a:endParaRPr lang="en-US" dirty="0"/>
          </a:p>
        </p:txBody>
      </p:sp>
      <p:sp>
        <p:nvSpPr>
          <p:cNvPr id="10" name="TextBox 9">
            <a:extLst>
              <a:ext uri="{FF2B5EF4-FFF2-40B4-BE49-F238E27FC236}">
                <a16:creationId xmlns:a16="http://schemas.microsoft.com/office/drawing/2014/main" id="{0C082CF6-88AC-4A8B-973D-3DD6912204BA}"/>
              </a:ext>
            </a:extLst>
          </p:cNvPr>
          <p:cNvSpPr txBox="1"/>
          <p:nvPr/>
        </p:nvSpPr>
        <p:spPr>
          <a:xfrm>
            <a:off x="6801511" y="1865277"/>
            <a:ext cx="1413742" cy="369332"/>
          </a:xfrm>
          <a:prstGeom prst="rect">
            <a:avLst/>
          </a:prstGeom>
          <a:noFill/>
        </p:spPr>
        <p:txBody>
          <a:bodyPr wrap="square" rtlCol="0">
            <a:spAutoFit/>
          </a:bodyPr>
          <a:lstStyle/>
          <a:p>
            <a:r>
              <a:rPr lang="en-US" dirty="0"/>
              <a:t>Droid Bot IV</a:t>
            </a:r>
          </a:p>
        </p:txBody>
      </p:sp>
      <p:pic>
        <p:nvPicPr>
          <p:cNvPr id="11" name="Picture 10" descr="A picture containing toy, cake, truck, indoor&#10;&#10;Description automatically generated">
            <a:extLst>
              <a:ext uri="{FF2B5EF4-FFF2-40B4-BE49-F238E27FC236}">
                <a16:creationId xmlns:a16="http://schemas.microsoft.com/office/drawing/2014/main" id="{18DAFE5E-1B1F-48DE-A0A7-7F6DCF8DEAA8}"/>
              </a:ext>
            </a:extLst>
          </p:cNvPr>
          <p:cNvPicPr>
            <a:picLocks noChangeAspect="1"/>
          </p:cNvPicPr>
          <p:nvPr/>
        </p:nvPicPr>
        <p:blipFill>
          <a:blip r:embed="rId2"/>
          <a:stretch>
            <a:fillRect/>
          </a:stretch>
        </p:blipFill>
        <p:spPr>
          <a:xfrm>
            <a:off x="3916142" y="1952093"/>
            <a:ext cx="5005982" cy="3754487"/>
          </a:xfrm>
          <a:prstGeom prst="rect">
            <a:avLst/>
          </a:prstGeom>
        </p:spPr>
      </p:pic>
    </p:spTree>
    <p:extLst>
      <p:ext uri="{BB962C8B-B14F-4D97-AF65-F5344CB8AC3E}">
        <p14:creationId xmlns:p14="http://schemas.microsoft.com/office/powerpoint/2010/main" val="2254318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13384-6D82-4AAE-9B99-010B98F05A24}"/>
              </a:ext>
            </a:extLst>
          </p:cNvPr>
          <p:cNvSpPr>
            <a:spLocks noGrp="1"/>
          </p:cNvSpPr>
          <p:nvPr>
            <p:ph type="title"/>
          </p:nvPr>
        </p:nvSpPr>
        <p:spPr/>
        <p:txBody>
          <a:bodyPr/>
          <a:lstStyle/>
          <a:p>
            <a:r>
              <a:rPr lang="en-US" dirty="0"/>
              <a:t>Droid Bot IV</a:t>
            </a:r>
          </a:p>
        </p:txBody>
      </p:sp>
      <p:sp>
        <p:nvSpPr>
          <p:cNvPr id="3" name="Content Placeholder 2">
            <a:extLst>
              <a:ext uri="{FF2B5EF4-FFF2-40B4-BE49-F238E27FC236}">
                <a16:creationId xmlns:a16="http://schemas.microsoft.com/office/drawing/2014/main" id="{F1568918-0E59-4290-B720-4D582D09D084}"/>
              </a:ext>
            </a:extLst>
          </p:cNvPr>
          <p:cNvSpPr>
            <a:spLocks noGrp="1"/>
          </p:cNvSpPr>
          <p:nvPr>
            <p:ph idx="1"/>
          </p:nvPr>
        </p:nvSpPr>
        <p:spPr/>
        <p:txBody>
          <a:bodyPr/>
          <a:lstStyle/>
          <a:p>
            <a:r>
              <a:rPr lang="en-US" dirty="0"/>
              <a:t>Droid Bot IV is our custom training robot</a:t>
            </a:r>
          </a:p>
          <a:p>
            <a:r>
              <a:rPr lang="en-US" dirty="0"/>
              <a:t>It only uses parts available in the SPIKE Prime Set (45678). No Expansion Set needed.</a:t>
            </a:r>
          </a:p>
          <a:p>
            <a:r>
              <a:rPr lang="en-US" dirty="0"/>
              <a:t>All sensors are pre-mounted for use in our lessons</a:t>
            </a:r>
          </a:p>
          <a:p>
            <a:r>
              <a:rPr lang="en-US" dirty="0"/>
              <a:t>The wheel size is 56mm and the motors and sensors are configured as below.</a:t>
            </a:r>
          </a:p>
          <a:p>
            <a:r>
              <a:rPr lang="en-US" dirty="0"/>
              <a:t>Build instructions have been provided for building this robot</a:t>
            </a:r>
          </a:p>
        </p:txBody>
      </p:sp>
      <p:sp>
        <p:nvSpPr>
          <p:cNvPr id="4" name="Footer Placeholder 3">
            <a:extLst>
              <a:ext uri="{FF2B5EF4-FFF2-40B4-BE49-F238E27FC236}">
                <a16:creationId xmlns:a16="http://schemas.microsoft.com/office/drawing/2014/main" id="{DAB06A65-44E1-44AE-93C4-99EC6609D728}"/>
              </a:ext>
            </a:extLst>
          </p:cNvPr>
          <p:cNvSpPr>
            <a:spLocks noGrp="1"/>
          </p:cNvSpPr>
          <p:nvPr>
            <p:ph type="ftr" sz="quarter" idx="11"/>
          </p:nvPr>
        </p:nvSpPr>
        <p:spPr/>
        <p:txBody>
          <a:bodyPr/>
          <a:lstStyle/>
          <a:p>
            <a:r>
              <a:rPr lang="en-US"/>
              <a:t>Copyright © 2020 SPIKE Prime Lessons (primelessons.org) CC-BY-NC-SA.  (Last edit: 1/9/2020)</a:t>
            </a:r>
            <a:endParaRPr lang="en-US" dirty="0"/>
          </a:p>
        </p:txBody>
      </p:sp>
      <p:sp>
        <p:nvSpPr>
          <p:cNvPr id="5" name="Slide Number Placeholder 4">
            <a:extLst>
              <a:ext uri="{FF2B5EF4-FFF2-40B4-BE49-F238E27FC236}">
                <a16:creationId xmlns:a16="http://schemas.microsoft.com/office/drawing/2014/main" id="{33CCFA9F-9143-4B0D-82D2-02107729E2A8}"/>
              </a:ext>
            </a:extLst>
          </p:cNvPr>
          <p:cNvSpPr>
            <a:spLocks noGrp="1"/>
          </p:cNvSpPr>
          <p:nvPr>
            <p:ph type="sldNum" sz="quarter" idx="12"/>
          </p:nvPr>
        </p:nvSpPr>
        <p:spPr/>
        <p:txBody>
          <a:bodyPr/>
          <a:lstStyle/>
          <a:p>
            <a:fld id="{BBD74847-7BE4-4E4D-8159-51DF7B93C616}" type="slidenum">
              <a:rPr lang="en-US" smtClean="0"/>
              <a:t>3</a:t>
            </a:fld>
            <a:endParaRPr lang="en-US"/>
          </a:p>
        </p:txBody>
      </p:sp>
      <p:grpSp>
        <p:nvGrpSpPr>
          <p:cNvPr id="7" name="Group 6">
            <a:extLst>
              <a:ext uri="{FF2B5EF4-FFF2-40B4-BE49-F238E27FC236}">
                <a16:creationId xmlns:a16="http://schemas.microsoft.com/office/drawing/2014/main" id="{9C31039D-6E54-4281-99C7-027767F70FCD}"/>
              </a:ext>
            </a:extLst>
          </p:cNvPr>
          <p:cNvGrpSpPr/>
          <p:nvPr/>
        </p:nvGrpSpPr>
        <p:grpSpPr>
          <a:xfrm>
            <a:off x="429977" y="3602040"/>
            <a:ext cx="3427528" cy="2475398"/>
            <a:chOff x="429977" y="3602040"/>
            <a:chExt cx="3427528" cy="2475398"/>
          </a:xfrm>
        </p:grpSpPr>
        <p:pic>
          <p:nvPicPr>
            <p:cNvPr id="6" name="Picture 5">
              <a:extLst>
                <a:ext uri="{FF2B5EF4-FFF2-40B4-BE49-F238E27FC236}">
                  <a16:creationId xmlns:a16="http://schemas.microsoft.com/office/drawing/2014/main" id="{E9F50068-DE59-4D2D-B006-031523DD8CBD}"/>
                </a:ext>
              </a:extLst>
            </p:cNvPr>
            <p:cNvPicPr>
              <a:picLocks noChangeAspect="1"/>
            </p:cNvPicPr>
            <p:nvPr/>
          </p:nvPicPr>
          <p:blipFill>
            <a:blip r:embed="rId2"/>
            <a:stretch>
              <a:fillRect/>
            </a:stretch>
          </p:blipFill>
          <p:spPr>
            <a:xfrm>
              <a:off x="429977" y="3636133"/>
              <a:ext cx="3427528" cy="2441305"/>
            </a:xfrm>
            <a:prstGeom prst="rect">
              <a:avLst/>
            </a:prstGeom>
          </p:spPr>
        </p:pic>
        <p:pic>
          <p:nvPicPr>
            <p:cNvPr id="10" name="Picture 9">
              <a:extLst>
                <a:ext uri="{FF2B5EF4-FFF2-40B4-BE49-F238E27FC236}">
                  <a16:creationId xmlns:a16="http://schemas.microsoft.com/office/drawing/2014/main" id="{89886F67-B018-4966-9F5E-7CE6D95D703D}"/>
                </a:ext>
              </a:extLst>
            </p:cNvPr>
            <p:cNvPicPr>
              <a:picLocks noChangeAspect="1"/>
            </p:cNvPicPr>
            <p:nvPr/>
          </p:nvPicPr>
          <p:blipFill rotWithShape="1">
            <a:blip r:embed="rId2"/>
            <a:srcRect l="2931" t="41763" r="89451" b="40296"/>
            <a:stretch/>
          </p:blipFill>
          <p:spPr>
            <a:xfrm>
              <a:off x="545686" y="3995697"/>
              <a:ext cx="261138" cy="437990"/>
            </a:xfrm>
            <a:prstGeom prst="rect">
              <a:avLst/>
            </a:prstGeom>
          </p:spPr>
        </p:pic>
        <p:pic>
          <p:nvPicPr>
            <p:cNvPr id="11" name="Picture 10">
              <a:extLst>
                <a:ext uri="{FF2B5EF4-FFF2-40B4-BE49-F238E27FC236}">
                  <a16:creationId xmlns:a16="http://schemas.microsoft.com/office/drawing/2014/main" id="{8BF05BB6-F385-4483-A844-579CD81E73BC}"/>
                </a:ext>
              </a:extLst>
            </p:cNvPr>
            <p:cNvPicPr>
              <a:picLocks noChangeAspect="1"/>
            </p:cNvPicPr>
            <p:nvPr/>
          </p:nvPicPr>
          <p:blipFill rotWithShape="1">
            <a:blip r:embed="rId2"/>
            <a:srcRect l="2931" t="41763" r="89451" b="40296"/>
            <a:stretch/>
          </p:blipFill>
          <p:spPr>
            <a:xfrm>
              <a:off x="552209" y="5349114"/>
              <a:ext cx="261138" cy="437990"/>
            </a:xfrm>
            <a:prstGeom prst="rect">
              <a:avLst/>
            </a:prstGeom>
          </p:spPr>
        </p:pic>
        <p:pic>
          <p:nvPicPr>
            <p:cNvPr id="12" name="Picture 11">
              <a:extLst>
                <a:ext uri="{FF2B5EF4-FFF2-40B4-BE49-F238E27FC236}">
                  <a16:creationId xmlns:a16="http://schemas.microsoft.com/office/drawing/2014/main" id="{7483ECB2-B520-4773-A431-421C219EAE8F}"/>
                </a:ext>
              </a:extLst>
            </p:cNvPr>
            <p:cNvPicPr>
              <a:picLocks noChangeAspect="1"/>
            </p:cNvPicPr>
            <p:nvPr/>
          </p:nvPicPr>
          <p:blipFill rotWithShape="1">
            <a:blip r:embed="rId2"/>
            <a:srcRect l="2946" t="67607" r="87638" b="14723"/>
            <a:stretch/>
          </p:blipFill>
          <p:spPr>
            <a:xfrm>
              <a:off x="3417212" y="4654883"/>
              <a:ext cx="322729" cy="431379"/>
            </a:xfrm>
            <a:prstGeom prst="rect">
              <a:avLst/>
            </a:prstGeom>
          </p:spPr>
        </p:pic>
        <p:pic>
          <p:nvPicPr>
            <p:cNvPr id="15" name="Picture 14">
              <a:extLst>
                <a:ext uri="{FF2B5EF4-FFF2-40B4-BE49-F238E27FC236}">
                  <a16:creationId xmlns:a16="http://schemas.microsoft.com/office/drawing/2014/main" id="{6C288E19-0DC4-48A5-A1FA-E470107A8F21}"/>
                </a:ext>
              </a:extLst>
            </p:cNvPr>
            <p:cNvPicPr>
              <a:picLocks noChangeAspect="1"/>
            </p:cNvPicPr>
            <p:nvPr/>
          </p:nvPicPr>
          <p:blipFill rotWithShape="1">
            <a:blip r:embed="rId3"/>
            <a:srcRect l="87055" t="68768" r="2319" b="18669"/>
            <a:stretch/>
          </p:blipFill>
          <p:spPr>
            <a:xfrm>
              <a:off x="437751" y="4684434"/>
              <a:ext cx="424984" cy="344697"/>
            </a:xfrm>
            <a:prstGeom prst="rect">
              <a:avLst/>
            </a:prstGeom>
          </p:spPr>
        </p:pic>
        <p:pic>
          <p:nvPicPr>
            <p:cNvPr id="16" name="Picture 15">
              <a:extLst>
                <a:ext uri="{FF2B5EF4-FFF2-40B4-BE49-F238E27FC236}">
                  <a16:creationId xmlns:a16="http://schemas.microsoft.com/office/drawing/2014/main" id="{1343866C-8556-4D75-B5C8-DEB614E72E73}"/>
                </a:ext>
              </a:extLst>
            </p:cNvPr>
            <p:cNvPicPr>
              <a:picLocks noChangeAspect="1"/>
            </p:cNvPicPr>
            <p:nvPr/>
          </p:nvPicPr>
          <p:blipFill rotWithShape="1">
            <a:blip r:embed="rId3"/>
            <a:srcRect l="4676" t="12560" r="86825" b="74720"/>
            <a:stretch/>
          </p:blipFill>
          <p:spPr>
            <a:xfrm>
              <a:off x="3437514" y="5349114"/>
              <a:ext cx="296762" cy="304720"/>
            </a:xfrm>
            <a:prstGeom prst="rect">
              <a:avLst/>
            </a:prstGeom>
          </p:spPr>
        </p:pic>
        <p:sp>
          <p:nvSpPr>
            <p:cNvPr id="18" name="TextBox 17">
              <a:extLst>
                <a:ext uri="{FF2B5EF4-FFF2-40B4-BE49-F238E27FC236}">
                  <a16:creationId xmlns:a16="http://schemas.microsoft.com/office/drawing/2014/main" id="{9E297372-6D65-446C-86F9-FB1D808F9DBF}"/>
                </a:ext>
              </a:extLst>
            </p:cNvPr>
            <p:cNvSpPr txBox="1"/>
            <p:nvPr/>
          </p:nvSpPr>
          <p:spPr>
            <a:xfrm>
              <a:off x="733160" y="3602040"/>
              <a:ext cx="2821162" cy="261610"/>
            </a:xfrm>
            <a:prstGeom prst="rect">
              <a:avLst/>
            </a:prstGeom>
            <a:noFill/>
          </p:spPr>
          <p:txBody>
            <a:bodyPr wrap="square" rtlCol="0">
              <a:spAutoFit/>
            </a:bodyPr>
            <a:lstStyle/>
            <a:p>
              <a:pPr algn="ctr"/>
              <a:r>
                <a:rPr lang="en-US" sz="1100" b="1" dirty="0"/>
                <a:t>Droid Bot IV Configuration</a:t>
              </a:r>
            </a:p>
          </p:txBody>
        </p:sp>
      </p:grpSp>
    </p:spTree>
    <p:extLst>
      <p:ext uri="{BB962C8B-B14F-4D97-AF65-F5344CB8AC3E}">
        <p14:creationId xmlns:p14="http://schemas.microsoft.com/office/powerpoint/2010/main" val="2034732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21B85-316D-40F8-B2FD-C66EF2A7EFF7}"/>
              </a:ext>
            </a:extLst>
          </p:cNvPr>
          <p:cNvSpPr>
            <a:spLocks noGrp="1"/>
          </p:cNvSpPr>
          <p:nvPr>
            <p:ph type="title"/>
          </p:nvPr>
        </p:nvSpPr>
        <p:spPr/>
        <p:txBody>
          <a:bodyPr/>
          <a:lstStyle/>
          <a:p>
            <a:r>
              <a:rPr lang="en-US" dirty="0"/>
              <a:t>Advanced Driving base (ADB)</a:t>
            </a:r>
          </a:p>
        </p:txBody>
      </p:sp>
      <p:sp>
        <p:nvSpPr>
          <p:cNvPr id="3" name="Content Placeholder 2">
            <a:extLst>
              <a:ext uri="{FF2B5EF4-FFF2-40B4-BE49-F238E27FC236}">
                <a16:creationId xmlns:a16="http://schemas.microsoft.com/office/drawing/2014/main" id="{22959C28-BE65-45C2-B4B0-BC26D4D18976}"/>
              </a:ext>
            </a:extLst>
          </p:cNvPr>
          <p:cNvSpPr>
            <a:spLocks noGrp="1"/>
          </p:cNvSpPr>
          <p:nvPr>
            <p:ph idx="1"/>
          </p:nvPr>
        </p:nvSpPr>
        <p:spPr>
          <a:xfrm>
            <a:off x="155088" y="1140006"/>
            <a:ext cx="5068834" cy="5082601"/>
          </a:xfrm>
        </p:spPr>
        <p:txBody>
          <a:bodyPr>
            <a:normAutofit/>
          </a:bodyPr>
          <a:lstStyle/>
          <a:p>
            <a:r>
              <a:rPr lang="en-US" dirty="0"/>
              <a:t>You can also use the Advanced Driving Base (ADB). </a:t>
            </a:r>
          </a:p>
          <a:p>
            <a:r>
              <a:rPr lang="en-US" dirty="0"/>
              <a:t>It will require the SPIKE Prime Set (45678) as well as the SPIKE Prime Expansion Set (45680).</a:t>
            </a:r>
          </a:p>
          <a:p>
            <a:r>
              <a:rPr lang="en-US" dirty="0"/>
              <a:t>Instructions to build this model are available inside the SPIKE Prime and software online: </a:t>
            </a:r>
            <a:r>
              <a:rPr lang="en-US" sz="1200" dirty="0">
                <a:hlinkClick r:id="rId2"/>
              </a:rPr>
              <a:t>https://education.lego.com/en-us/lessons/prime-competition-ready/assembling-an-advanced-driving-base</a:t>
            </a:r>
            <a:endParaRPr lang="en-US" sz="1200" dirty="0"/>
          </a:p>
          <a:p>
            <a:r>
              <a:rPr lang="en-US" dirty="0"/>
              <a:t>Please note how the basic ports are configured on the diagram on the right. Since all the sensors cannot start off connected to the Hub, you will have to disconnect ports so you can add the Distance and Force Sensors used in our lessons</a:t>
            </a:r>
          </a:p>
          <a:p>
            <a:r>
              <a:rPr lang="en-US" dirty="0"/>
              <a:t>The color sensors on ADB are also not optimally positioned for using in Color Mode. (see next slide)</a:t>
            </a:r>
          </a:p>
          <a:p>
            <a:endParaRPr lang="en-US" dirty="0"/>
          </a:p>
        </p:txBody>
      </p:sp>
      <p:sp>
        <p:nvSpPr>
          <p:cNvPr id="4" name="Footer Placeholder 3">
            <a:extLst>
              <a:ext uri="{FF2B5EF4-FFF2-40B4-BE49-F238E27FC236}">
                <a16:creationId xmlns:a16="http://schemas.microsoft.com/office/drawing/2014/main" id="{73372063-2ECC-40B7-BDDE-09490688390C}"/>
              </a:ext>
            </a:extLst>
          </p:cNvPr>
          <p:cNvSpPr>
            <a:spLocks noGrp="1"/>
          </p:cNvSpPr>
          <p:nvPr>
            <p:ph type="ftr" sz="quarter" idx="11"/>
          </p:nvPr>
        </p:nvSpPr>
        <p:spPr/>
        <p:txBody>
          <a:bodyPr/>
          <a:lstStyle/>
          <a:p>
            <a:r>
              <a:rPr lang="en-US"/>
              <a:t>Copyright © 2020 SPIKE Prime Lessons (primelessons.org) CC-BY-NC-SA.  (Last edit: 1/9/2020)</a:t>
            </a:r>
            <a:endParaRPr lang="en-US" dirty="0"/>
          </a:p>
        </p:txBody>
      </p:sp>
      <p:sp>
        <p:nvSpPr>
          <p:cNvPr id="5" name="Slide Number Placeholder 4">
            <a:extLst>
              <a:ext uri="{FF2B5EF4-FFF2-40B4-BE49-F238E27FC236}">
                <a16:creationId xmlns:a16="http://schemas.microsoft.com/office/drawing/2014/main" id="{57485AB1-BBA9-4704-B979-EA1B7589CB57}"/>
              </a:ext>
            </a:extLst>
          </p:cNvPr>
          <p:cNvSpPr>
            <a:spLocks noGrp="1"/>
          </p:cNvSpPr>
          <p:nvPr>
            <p:ph type="sldNum" sz="quarter" idx="12"/>
          </p:nvPr>
        </p:nvSpPr>
        <p:spPr/>
        <p:txBody>
          <a:bodyPr/>
          <a:lstStyle/>
          <a:p>
            <a:fld id="{BBD74847-7BE4-4E4D-8159-51DF7B93C616}" type="slidenum">
              <a:rPr lang="en-US" smtClean="0"/>
              <a:t>4</a:t>
            </a:fld>
            <a:endParaRPr lang="en-US"/>
          </a:p>
        </p:txBody>
      </p:sp>
      <p:pic>
        <p:nvPicPr>
          <p:cNvPr id="6" name="Picture 5">
            <a:extLst>
              <a:ext uri="{FF2B5EF4-FFF2-40B4-BE49-F238E27FC236}">
                <a16:creationId xmlns:a16="http://schemas.microsoft.com/office/drawing/2014/main" id="{7EF7D49A-3B76-4F9B-8793-399AD696AC05}"/>
              </a:ext>
            </a:extLst>
          </p:cNvPr>
          <p:cNvPicPr>
            <a:picLocks noChangeAspect="1"/>
          </p:cNvPicPr>
          <p:nvPr/>
        </p:nvPicPr>
        <p:blipFill>
          <a:blip r:embed="rId3"/>
          <a:stretch>
            <a:fillRect/>
          </a:stretch>
        </p:blipFill>
        <p:spPr>
          <a:xfrm>
            <a:off x="5309647" y="1254796"/>
            <a:ext cx="3397684" cy="2566988"/>
          </a:xfrm>
          <a:prstGeom prst="rect">
            <a:avLst/>
          </a:prstGeom>
        </p:spPr>
      </p:pic>
      <p:pic>
        <p:nvPicPr>
          <p:cNvPr id="7" name="Picture 6">
            <a:extLst>
              <a:ext uri="{FF2B5EF4-FFF2-40B4-BE49-F238E27FC236}">
                <a16:creationId xmlns:a16="http://schemas.microsoft.com/office/drawing/2014/main" id="{8F87B2F9-269D-4196-8BAD-2FF164425F37}"/>
              </a:ext>
            </a:extLst>
          </p:cNvPr>
          <p:cNvPicPr>
            <a:picLocks noChangeAspect="1"/>
          </p:cNvPicPr>
          <p:nvPr/>
        </p:nvPicPr>
        <p:blipFill>
          <a:blip r:embed="rId4"/>
          <a:stretch>
            <a:fillRect/>
          </a:stretch>
        </p:blipFill>
        <p:spPr>
          <a:xfrm>
            <a:off x="5379319" y="3781302"/>
            <a:ext cx="3427528" cy="2441305"/>
          </a:xfrm>
          <a:prstGeom prst="rect">
            <a:avLst/>
          </a:prstGeom>
        </p:spPr>
      </p:pic>
      <p:sp>
        <p:nvSpPr>
          <p:cNvPr id="8" name="TextBox 7">
            <a:extLst>
              <a:ext uri="{FF2B5EF4-FFF2-40B4-BE49-F238E27FC236}">
                <a16:creationId xmlns:a16="http://schemas.microsoft.com/office/drawing/2014/main" id="{B7EB62A3-019A-4B98-85FF-B541D215CE17}"/>
              </a:ext>
            </a:extLst>
          </p:cNvPr>
          <p:cNvSpPr txBox="1"/>
          <p:nvPr/>
        </p:nvSpPr>
        <p:spPr>
          <a:xfrm>
            <a:off x="6386152" y="3769289"/>
            <a:ext cx="1413862" cy="261610"/>
          </a:xfrm>
          <a:prstGeom prst="rect">
            <a:avLst/>
          </a:prstGeom>
          <a:noFill/>
        </p:spPr>
        <p:txBody>
          <a:bodyPr wrap="square" rtlCol="0">
            <a:spAutoFit/>
          </a:bodyPr>
          <a:lstStyle/>
          <a:p>
            <a:pPr algn="ctr"/>
            <a:r>
              <a:rPr lang="en-US" sz="1100" dirty="0"/>
              <a:t>ADB Default settings</a:t>
            </a:r>
          </a:p>
        </p:txBody>
      </p:sp>
    </p:spTree>
    <p:extLst>
      <p:ext uri="{BB962C8B-B14F-4D97-AF65-F5344CB8AC3E}">
        <p14:creationId xmlns:p14="http://schemas.microsoft.com/office/powerpoint/2010/main" val="281474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B8EB0-F9C5-AB4F-9AD6-099961494B18}"/>
              </a:ext>
            </a:extLst>
          </p:cNvPr>
          <p:cNvSpPr>
            <a:spLocks noGrp="1"/>
          </p:cNvSpPr>
          <p:nvPr>
            <p:ph type="title"/>
          </p:nvPr>
        </p:nvSpPr>
        <p:spPr/>
        <p:txBody>
          <a:bodyPr/>
          <a:lstStyle/>
          <a:p>
            <a:r>
              <a:rPr lang="en-US" dirty="0"/>
              <a:t>NOTE: Color Sensor Position</a:t>
            </a:r>
          </a:p>
        </p:txBody>
      </p:sp>
      <p:sp>
        <p:nvSpPr>
          <p:cNvPr id="4" name="Footer Placeholder 3">
            <a:extLst>
              <a:ext uri="{FF2B5EF4-FFF2-40B4-BE49-F238E27FC236}">
                <a16:creationId xmlns:a16="http://schemas.microsoft.com/office/drawing/2014/main" id="{DBB30102-B120-3D4E-8B7C-172126856F13}"/>
              </a:ext>
            </a:extLst>
          </p:cNvPr>
          <p:cNvSpPr>
            <a:spLocks noGrp="1"/>
          </p:cNvSpPr>
          <p:nvPr>
            <p:ph type="ftr" sz="quarter" idx="11"/>
          </p:nvPr>
        </p:nvSpPr>
        <p:spPr/>
        <p:txBody>
          <a:bodyPr/>
          <a:lstStyle/>
          <a:p>
            <a:r>
              <a:rPr lang="en-US"/>
              <a:t>Copyright © 2020 SPIKE Prime Lessons (primelessons.org) CC-BY-NC-SA.  (Last edit: 1/9/2020)</a:t>
            </a:r>
            <a:endParaRPr lang="en-US" dirty="0"/>
          </a:p>
        </p:txBody>
      </p:sp>
      <p:sp>
        <p:nvSpPr>
          <p:cNvPr id="5" name="Slide Number Placeholder 4">
            <a:extLst>
              <a:ext uri="{FF2B5EF4-FFF2-40B4-BE49-F238E27FC236}">
                <a16:creationId xmlns:a16="http://schemas.microsoft.com/office/drawing/2014/main" id="{B25A29DE-AD26-5346-97E9-5824D5802BBF}"/>
              </a:ext>
            </a:extLst>
          </p:cNvPr>
          <p:cNvSpPr>
            <a:spLocks noGrp="1"/>
          </p:cNvSpPr>
          <p:nvPr>
            <p:ph type="sldNum" sz="quarter" idx="12"/>
          </p:nvPr>
        </p:nvSpPr>
        <p:spPr/>
        <p:txBody>
          <a:bodyPr/>
          <a:lstStyle/>
          <a:p>
            <a:fld id="{BBD74847-7BE4-4E4D-8159-51DF7B93C616}" type="slidenum">
              <a:rPr lang="en-US" smtClean="0"/>
              <a:t>5</a:t>
            </a:fld>
            <a:endParaRPr lang="en-US"/>
          </a:p>
        </p:txBody>
      </p:sp>
      <p:sp>
        <p:nvSpPr>
          <p:cNvPr id="9" name="Content Placeholder 8">
            <a:extLst>
              <a:ext uri="{FF2B5EF4-FFF2-40B4-BE49-F238E27FC236}">
                <a16:creationId xmlns:a16="http://schemas.microsoft.com/office/drawing/2014/main" id="{E68F8AD0-0360-C948-9835-941AA7232868}"/>
              </a:ext>
            </a:extLst>
          </p:cNvPr>
          <p:cNvSpPr>
            <a:spLocks noGrp="1"/>
          </p:cNvSpPr>
          <p:nvPr>
            <p:ph idx="1"/>
          </p:nvPr>
        </p:nvSpPr>
        <p:spPr>
          <a:xfrm>
            <a:off x="155088" y="1140006"/>
            <a:ext cx="4803906" cy="5082601"/>
          </a:xfrm>
        </p:spPr>
        <p:txBody>
          <a:bodyPr/>
          <a:lstStyle/>
          <a:p>
            <a:r>
              <a:rPr lang="en-US" dirty="0"/>
              <a:t>To use the color sensor in Color Mode to find a line or line follow with the Advanced Driving Base (ADB), you will have to make a modification to the design</a:t>
            </a:r>
          </a:p>
          <a:p>
            <a:r>
              <a:rPr lang="en-US" dirty="0"/>
              <a:t>The standard location for the color sensor is too low according to the SPIKE Prime Specifications. Black does not read correctly in Color Mode using electrical tape lines or a FIRST LEGO League challenge mat.</a:t>
            </a:r>
          </a:p>
          <a:p>
            <a:r>
              <a:rPr lang="en-US" i="1" dirty="0"/>
              <a:t>The color sensor on ADB is mounted at about 8mm off the ground, but the optimal distance for mounting the sensor according to the specs is 16mm.</a:t>
            </a:r>
          </a:p>
          <a:p>
            <a:r>
              <a:rPr lang="en-US" dirty="0"/>
              <a:t>The solution is to raise the color sensor. Instructions are provided on this website</a:t>
            </a:r>
          </a:p>
        </p:txBody>
      </p:sp>
      <p:cxnSp>
        <p:nvCxnSpPr>
          <p:cNvPr id="11" name="Straight Connector 10">
            <a:extLst>
              <a:ext uri="{FF2B5EF4-FFF2-40B4-BE49-F238E27FC236}">
                <a16:creationId xmlns:a16="http://schemas.microsoft.com/office/drawing/2014/main" id="{7FB3923E-EABC-40AE-9B9A-8FF6CA72C3CD}"/>
              </a:ext>
            </a:extLst>
          </p:cNvPr>
          <p:cNvCxnSpPr>
            <a:cxnSpLocks/>
          </p:cNvCxnSpPr>
          <p:nvPr/>
        </p:nvCxnSpPr>
        <p:spPr>
          <a:xfrm flipH="1">
            <a:off x="6201201" y="3892888"/>
            <a:ext cx="2265292" cy="0"/>
          </a:xfrm>
          <a:prstGeom prst="line">
            <a:avLst/>
          </a:prstGeom>
          <a:ln w="254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9443128-939F-45F9-8FAD-09FC2AE658B9}"/>
              </a:ext>
            </a:extLst>
          </p:cNvPr>
          <p:cNvCxnSpPr>
            <a:cxnSpLocks/>
          </p:cNvCxnSpPr>
          <p:nvPr/>
        </p:nvCxnSpPr>
        <p:spPr>
          <a:xfrm>
            <a:off x="6603537" y="2655400"/>
            <a:ext cx="0" cy="105156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93F34BE-ADF9-4A68-809F-AEF4085F1687}"/>
              </a:ext>
            </a:extLst>
          </p:cNvPr>
          <p:cNvSpPr txBox="1"/>
          <p:nvPr/>
        </p:nvSpPr>
        <p:spPr>
          <a:xfrm>
            <a:off x="6676690" y="2950901"/>
            <a:ext cx="2094336" cy="584775"/>
          </a:xfrm>
          <a:prstGeom prst="rect">
            <a:avLst/>
          </a:prstGeom>
          <a:noFill/>
        </p:spPr>
        <p:txBody>
          <a:bodyPr wrap="square" rtlCol="0">
            <a:spAutoFit/>
          </a:bodyPr>
          <a:lstStyle/>
          <a:p>
            <a:r>
              <a:rPr lang="en-US" sz="1600" dirty="0"/>
              <a:t>16mm</a:t>
            </a:r>
          </a:p>
          <a:p>
            <a:r>
              <a:rPr lang="en-US" sz="1600" dirty="0"/>
              <a:t>2M (2 LEGO Modules)</a:t>
            </a:r>
          </a:p>
        </p:txBody>
      </p:sp>
      <p:pic>
        <p:nvPicPr>
          <p:cNvPr id="21" name="Picture 20" descr="A picture containing sitting, white&#10;&#10;Description automatically generated">
            <a:extLst>
              <a:ext uri="{FF2B5EF4-FFF2-40B4-BE49-F238E27FC236}">
                <a16:creationId xmlns:a16="http://schemas.microsoft.com/office/drawing/2014/main" id="{EF025105-2982-49AD-B77D-F54D93E8908C}"/>
              </a:ext>
            </a:extLst>
          </p:cNvPr>
          <p:cNvPicPr>
            <a:picLocks noChangeAspect="1"/>
          </p:cNvPicPr>
          <p:nvPr/>
        </p:nvPicPr>
        <p:blipFill>
          <a:blip r:embed="rId2"/>
          <a:stretch>
            <a:fillRect/>
          </a:stretch>
        </p:blipFill>
        <p:spPr>
          <a:xfrm>
            <a:off x="5718497" y="1144764"/>
            <a:ext cx="2197339" cy="1648004"/>
          </a:xfrm>
          <a:prstGeom prst="rect">
            <a:avLst/>
          </a:prstGeom>
        </p:spPr>
      </p:pic>
      <p:pic>
        <p:nvPicPr>
          <p:cNvPr id="10" name="Picture 9" descr="A close up of a toy&#10;&#10;Description automatically generated">
            <a:extLst>
              <a:ext uri="{FF2B5EF4-FFF2-40B4-BE49-F238E27FC236}">
                <a16:creationId xmlns:a16="http://schemas.microsoft.com/office/drawing/2014/main" id="{0B10D116-5244-4CB5-BBD9-B9CEAED80D31}"/>
              </a:ext>
            </a:extLst>
          </p:cNvPr>
          <p:cNvPicPr>
            <a:picLocks noChangeAspect="1"/>
          </p:cNvPicPr>
          <p:nvPr/>
        </p:nvPicPr>
        <p:blipFill rotWithShape="1">
          <a:blip r:embed="rId3"/>
          <a:srcRect t="15246" b="22594"/>
          <a:stretch/>
        </p:blipFill>
        <p:spPr>
          <a:xfrm>
            <a:off x="6023415" y="4438743"/>
            <a:ext cx="2876177" cy="1340869"/>
          </a:xfrm>
          <a:prstGeom prst="rect">
            <a:avLst/>
          </a:prstGeom>
        </p:spPr>
      </p:pic>
    </p:spTree>
    <p:extLst>
      <p:ext uri="{BB962C8B-B14F-4D97-AF65-F5344CB8AC3E}">
        <p14:creationId xmlns:p14="http://schemas.microsoft.com/office/powerpoint/2010/main" val="113227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sz="1600" dirty="0"/>
              <a:t>This lesson was created by Sanjay Seshan and Arvind Seshan for SPIKE Prime Lessons</a:t>
            </a:r>
          </a:p>
          <a:p>
            <a:r>
              <a:rPr lang="en-US" sz="1600" dirty="0"/>
              <a:t>More lessons are available at www.primelessons.org</a:t>
            </a:r>
          </a:p>
        </p:txBody>
      </p:sp>
      <p:sp>
        <p:nvSpPr>
          <p:cNvPr id="4" name="Footer Placeholder 3"/>
          <p:cNvSpPr>
            <a:spLocks noGrp="1"/>
          </p:cNvSpPr>
          <p:nvPr>
            <p:ph type="ftr" sz="quarter" idx="11"/>
          </p:nvPr>
        </p:nvSpPr>
        <p:spPr/>
        <p:txBody>
          <a:bodyPr/>
          <a:lstStyle/>
          <a:p>
            <a:r>
              <a:rPr lang="en-US" dirty="0"/>
              <a:t>Copyright © 2020 SPIKE Prime Lessons (primelessons.org) CC-BY-NC-SA.  (Last edit: 1/9/2020)</a:t>
            </a:r>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2"/>
              </a:rPr>
              <a:t>Creative Commons Attribution-</a:t>
            </a:r>
            <a:r>
              <a:rPr kumimoji="0" lang="en-US" altLang="en-US" sz="1200" b="0" i="0" u="none" strike="noStrike" cap="none" normalizeH="0" baseline="0" dirty="0" err="1">
                <a:ln>
                  <a:noFill/>
                </a:ln>
                <a:solidFill>
                  <a:srgbClr val="4374B7"/>
                </a:solidFill>
                <a:effectLst/>
                <a:latin typeface="Helvetica Neue"/>
                <a:hlinkClick r:id="rId2"/>
              </a:rPr>
              <a:t>NonCommercial</a:t>
            </a:r>
            <a:r>
              <a:rPr kumimoji="0" lang="en-US" altLang="en-US" sz="1200" b="0" i="0" u="none" strike="noStrike" cap="none" normalizeH="0" baseline="0" dirty="0">
                <a:ln>
                  <a:noFill/>
                </a:ln>
                <a:solidFill>
                  <a:srgbClr val="4374B7"/>
                </a:solidFill>
                <a:effectLst/>
                <a:latin typeface="Helvetica Neue"/>
                <a:hlinkClick r:id="rId2"/>
              </a:rPr>
              <a:t>-</a:t>
            </a:r>
            <a:r>
              <a:rPr kumimoji="0" lang="en-US" altLang="en-US" sz="1200" b="0" i="0" u="none" strike="noStrike" cap="none" normalizeH="0" baseline="0" dirty="0" err="1">
                <a:ln>
                  <a:noFill/>
                </a:ln>
                <a:solidFill>
                  <a:srgbClr val="4374B7"/>
                </a:solidFill>
                <a:effectLst/>
                <a:latin typeface="Helvetica Neue"/>
                <a:hlinkClick r:id="rId2"/>
              </a:rPr>
              <a:t>ShareAlike</a:t>
            </a:r>
            <a:r>
              <a:rPr kumimoji="0" lang="en-US" altLang="en-US" sz="1200" b="0" i="0" u="none" strike="noStrike" cap="none" normalizeH="0" baseline="0" dirty="0">
                <a:ln>
                  <a:noFill/>
                </a:ln>
                <a:solidFill>
                  <a:srgbClr val="4374B7"/>
                </a:solidFill>
                <a:effectLst/>
                <a:latin typeface="Helvetica Neue"/>
                <a:hlinkClick r:id="rId2"/>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6</a:t>
            </a:fld>
            <a:endParaRPr lang="en-US"/>
          </a:p>
        </p:txBody>
      </p:sp>
    </p:spTree>
    <p:extLst>
      <p:ext uri="{BB962C8B-B14F-4D97-AF65-F5344CB8AC3E}">
        <p14:creationId xmlns:p14="http://schemas.microsoft.com/office/powerpoint/2010/main" val="3392129947"/>
      </p:ext>
    </p:extLst>
  </p:cSld>
  <p:clrMapOvr>
    <a:masterClrMapping/>
  </p:clrMapOvr>
</p:sld>
</file>

<file path=ppt/theme/theme1.xml><?xml version="1.0" encoding="utf-8"?>
<a:theme xmlns:a="http://schemas.openxmlformats.org/drawingml/2006/main" name="Dividend">
  <a:themeElements>
    <a:clrScheme name="Spike Prime Lessons">
      <a:dk1>
        <a:srgbClr val="000000"/>
      </a:dk1>
      <a:lt1>
        <a:srgbClr val="FFFFFF"/>
      </a:lt1>
      <a:dk2>
        <a:srgbClr val="000000"/>
      </a:dk2>
      <a:lt2>
        <a:srgbClr val="FFFFFF"/>
      </a:lt2>
      <a:accent1>
        <a:srgbClr val="FFD500"/>
      </a:accent1>
      <a:accent2>
        <a:srgbClr val="961BDB"/>
      </a:accent2>
      <a:accent3>
        <a:srgbClr val="FF0000"/>
      </a:accent3>
      <a:accent4>
        <a:srgbClr val="65D7FF"/>
      </a:accent4>
      <a:accent5>
        <a:srgbClr val="5B9BD5"/>
      </a:accent5>
      <a:accent6>
        <a:srgbClr val="70AD47"/>
      </a:accent6>
      <a:hlink>
        <a:srgbClr val="961BDB"/>
      </a:hlink>
      <a:folHlink>
        <a:srgbClr val="65D7F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Spike Prime Template.potx" id="{C1D969FE-89B1-4BE4-BDFA-C32471023150}" vid="{4149DA99-3325-4DAE-8A1C-4D0296C099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Dividend</Template>
  <TotalTime>205</TotalTime>
  <Words>596</Words>
  <Application>Microsoft Office PowerPoint</Application>
  <PresentationFormat>On-screen Show (4:3)</PresentationFormat>
  <Paragraphs>43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Gill Sans MT</vt:lpstr>
      <vt:lpstr>Helvetica Neue</vt:lpstr>
      <vt:lpstr>Wingdings 2</vt:lpstr>
      <vt:lpstr>Dividend</vt:lpstr>
      <vt:lpstr>BUILD A ROBOT</vt:lpstr>
      <vt:lpstr>SPIKE PRIME ROBOT</vt:lpstr>
      <vt:lpstr>Droid Bot IV</vt:lpstr>
      <vt:lpstr>Advanced Driving base (ADB)</vt:lpstr>
      <vt:lpstr>NOTE: Color Sensor Position</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management</dc:title>
  <dc:creator>Srinivasan Seshan</dc:creator>
  <cp:lastModifiedBy>Sanjay Seshan</cp:lastModifiedBy>
  <cp:revision>32</cp:revision>
  <dcterms:created xsi:type="dcterms:W3CDTF">2019-12-31T03:18:51Z</dcterms:created>
  <dcterms:modified xsi:type="dcterms:W3CDTF">2020-01-08T13:29:56Z</dcterms:modified>
</cp:coreProperties>
</file>