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8"/>
  </p:notesMasterIdLst>
  <p:handoutMasterIdLst>
    <p:handoutMasterId r:id="rId9"/>
  </p:handoutMasterIdLst>
  <p:sldIdLst>
    <p:sldId id="275" r:id="rId2"/>
    <p:sldId id="276" r:id="rId3"/>
    <p:sldId id="278" r:id="rId4"/>
    <p:sldId id="279" r:id="rId5"/>
    <p:sldId id="277" r:id="rId6"/>
    <p:sldId id="26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290F8"/>
    <a:srgbClr val="0EAE9F"/>
    <a:srgbClr val="13B09B"/>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5"/>
    <p:restoredTop sz="94613"/>
  </p:normalViewPr>
  <p:slideViewPr>
    <p:cSldViewPr snapToGrid="0" snapToObjects="1">
      <p:cViewPr varScale="1">
        <p:scale>
          <a:sx n="107" d="100"/>
          <a:sy n="107" d="100"/>
        </p:scale>
        <p:origin x="126" y="12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01/08/2020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01/08/2020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By the Makers of EV3Lessons</a:t>
            </a:r>
          </a:p>
          <a:p>
            <a:endParaRPr lang="en-US"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E06FE326-E8D4-4A86-BB0E-50BCB0301616}"/>
              </a:ext>
            </a:extLst>
          </p:cNvPr>
          <p:cNvGrpSpPr/>
          <p:nvPr userDrawn="1"/>
        </p:nvGrpSpPr>
        <p:grpSpPr>
          <a:xfrm>
            <a:off x="191917" y="5040728"/>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0A1B9632-31EB-46B3-8B78-F74CE2DC2576}"/>
                </a:ext>
              </a:extLst>
            </p:cNvPr>
            <p:cNvPicPr>
              <a:picLocks noChangeAspect="1"/>
            </p:cNvPicPr>
            <p:nvPr/>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D71F9B2E-D737-45A1-88AE-03CDB6C13DD4}"/>
                </a:ext>
              </a:extLst>
            </p:cNvPr>
            <p:cNvPicPr>
              <a:picLocks noChangeAspect="1"/>
            </p:cNvPicPr>
            <p:nvPr/>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4CF09C73-F1B8-425D-928D-DEA985B781F0}"/>
                </a:ext>
              </a:extLst>
            </p:cNvPr>
            <p:cNvPicPr>
              <a:picLocks noChangeAspect="1"/>
            </p:cNvPicPr>
            <p:nvPr/>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8D13510C-3C33-4F0E-AA41-8A8FE9830ADB}"/>
                </a:ext>
              </a:extLst>
            </p:cNvPr>
            <p:cNvPicPr>
              <a:picLocks noChangeAspect="1"/>
            </p:cNvPicPr>
            <p:nvPr/>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How to use these Lessons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WHO ARE the authors?</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276350"/>
            <a:ext cx="6217137" cy="4946257"/>
          </a:xfrm>
        </p:spPr>
        <p:txBody>
          <a:bodyPr>
            <a:normAutofit/>
          </a:bodyPr>
          <a:lstStyle/>
          <a:p>
            <a:r>
              <a:rPr lang="en-US" dirty="0"/>
              <a:t>We are high school students from Pittsburgh, PA, USA</a:t>
            </a:r>
          </a:p>
          <a:p>
            <a:r>
              <a:rPr lang="en-US" dirty="0"/>
              <a:t>We have won First Place Programming and First Place Champion’s at World Festival. Our robots have consistently scored top 6 in the world every year.</a:t>
            </a:r>
          </a:p>
          <a:p>
            <a:r>
              <a:rPr lang="en-US" dirty="0"/>
              <a:t>We also authored all the lessons on EV3Lessons.com which are used by more than 550,000 users worldwide. FLLTutorials.com has an additional 100,000 users.</a:t>
            </a:r>
          </a:p>
          <a:p>
            <a:r>
              <a:rPr lang="en-US" dirty="0"/>
              <a:t>We were also selected to be the “First 5” – Two of the first five community members selected by LEGO to give feedback on SPIKE Prime as it was being developed</a:t>
            </a:r>
          </a:p>
          <a:p>
            <a:r>
              <a:rPr lang="en-US" dirty="0"/>
              <a:t>In short, we have a strong background in teaching, writing lessons, and competing in LEGO robotics.</a:t>
            </a:r>
          </a:p>
          <a:p>
            <a:endParaRPr lang="en-US" dirty="0"/>
          </a:p>
        </p:txBody>
      </p:sp>
      <p:pic>
        <p:nvPicPr>
          <p:cNvPr id="6" name="Picture 5" descr="A person standing in front of a building&#10;&#10;Description automatically generated">
            <a:extLst>
              <a:ext uri="{FF2B5EF4-FFF2-40B4-BE49-F238E27FC236}">
                <a16:creationId xmlns:a16="http://schemas.microsoft.com/office/drawing/2014/main" id="{0332A208-5577-41F9-A50A-B53A5683156F}"/>
              </a:ext>
            </a:extLst>
          </p:cNvPr>
          <p:cNvPicPr>
            <a:picLocks noChangeAspect="1"/>
          </p:cNvPicPr>
          <p:nvPr/>
        </p:nvPicPr>
        <p:blipFill rotWithShape="1">
          <a:blip r:embed="rId2"/>
          <a:srcRect l="24573" t="31734" r="17828"/>
          <a:stretch/>
        </p:blipFill>
        <p:spPr>
          <a:xfrm>
            <a:off x="6540874" y="1353967"/>
            <a:ext cx="2400300" cy="2133599"/>
          </a:xfrm>
          <a:prstGeom prst="rect">
            <a:avLst/>
          </a:prstGeom>
        </p:spPr>
      </p:pic>
      <p:pic>
        <p:nvPicPr>
          <p:cNvPr id="8" name="Picture 7" descr="A close up of a box&#10;&#10;Description automatically generated">
            <a:extLst>
              <a:ext uri="{FF2B5EF4-FFF2-40B4-BE49-F238E27FC236}">
                <a16:creationId xmlns:a16="http://schemas.microsoft.com/office/drawing/2014/main" id="{73BF9DBC-0E1D-3644-90AC-3F2AEFE39534}"/>
              </a:ext>
            </a:extLst>
          </p:cNvPr>
          <p:cNvPicPr>
            <a:picLocks noChangeAspect="1"/>
          </p:cNvPicPr>
          <p:nvPr/>
        </p:nvPicPr>
        <p:blipFill rotWithShape="1">
          <a:blip r:embed="rId3"/>
          <a:srcRect l="11679" r="12411"/>
          <a:stretch/>
        </p:blipFill>
        <p:spPr>
          <a:xfrm>
            <a:off x="6775937" y="4308727"/>
            <a:ext cx="1761523" cy="1740408"/>
          </a:xfrm>
          <a:prstGeom prst="rect">
            <a:avLst/>
          </a:prstGeom>
        </p:spPr>
      </p:pic>
      <p:sp>
        <p:nvSpPr>
          <p:cNvPr id="7" name="TextBox 6">
            <a:extLst>
              <a:ext uri="{FF2B5EF4-FFF2-40B4-BE49-F238E27FC236}">
                <a16:creationId xmlns:a16="http://schemas.microsoft.com/office/drawing/2014/main" id="{A6F7F5AA-8A0E-45D4-B882-19BDEA466B76}"/>
              </a:ext>
            </a:extLst>
          </p:cNvPr>
          <p:cNvSpPr txBox="1"/>
          <p:nvPr/>
        </p:nvSpPr>
        <p:spPr>
          <a:xfrm>
            <a:off x="6521824" y="3439941"/>
            <a:ext cx="2269751" cy="523220"/>
          </a:xfrm>
          <a:prstGeom prst="rect">
            <a:avLst/>
          </a:prstGeom>
          <a:noFill/>
        </p:spPr>
        <p:txBody>
          <a:bodyPr wrap="square" rtlCol="0">
            <a:spAutoFit/>
          </a:bodyPr>
          <a:lstStyle/>
          <a:p>
            <a:pPr algn="ctr"/>
            <a:r>
              <a:rPr lang="en-US" sz="1400" dirty="0"/>
              <a:t>Sanjay and Arvind Seshan in Billund, Denmark in 2017</a:t>
            </a:r>
          </a:p>
        </p:txBody>
      </p:sp>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DBC9-5BEB-486C-89A6-36FD3B7E0836}"/>
              </a:ext>
            </a:extLst>
          </p:cNvPr>
          <p:cNvSpPr>
            <a:spLocks noGrp="1"/>
          </p:cNvSpPr>
          <p:nvPr>
            <p:ph type="title"/>
          </p:nvPr>
        </p:nvSpPr>
        <p:spPr/>
        <p:txBody>
          <a:bodyPr/>
          <a:lstStyle/>
          <a:p>
            <a:r>
              <a:rPr lang="en-US" dirty="0"/>
              <a:t>Mission and focus</a:t>
            </a:r>
          </a:p>
        </p:txBody>
      </p:sp>
      <p:sp>
        <p:nvSpPr>
          <p:cNvPr id="3" name="Content Placeholder 2">
            <a:extLst>
              <a:ext uri="{FF2B5EF4-FFF2-40B4-BE49-F238E27FC236}">
                <a16:creationId xmlns:a16="http://schemas.microsoft.com/office/drawing/2014/main" id="{8DAC34ED-7115-4831-93B0-60CD740FC7CC}"/>
              </a:ext>
            </a:extLst>
          </p:cNvPr>
          <p:cNvSpPr>
            <a:spLocks noGrp="1"/>
          </p:cNvSpPr>
          <p:nvPr>
            <p:ph idx="1"/>
          </p:nvPr>
        </p:nvSpPr>
        <p:spPr/>
        <p:txBody>
          <a:bodyPr/>
          <a:lstStyle/>
          <a:p>
            <a:r>
              <a:rPr lang="en-US" dirty="0"/>
              <a:t>There are programming lessons available inside the SPIKE Prime software. Those lessons are short, project-based lessons. There is a competition unit included. </a:t>
            </a:r>
          </a:p>
          <a:p>
            <a:r>
              <a:rPr lang="en-US" dirty="0"/>
              <a:t>Our SPIKE Prime lessons offer a different perspective. We focus on one build – a basic training robot with two drive wheels, and concentrate on developing programming skills</a:t>
            </a:r>
          </a:p>
          <a:p>
            <a:r>
              <a:rPr lang="en-US" dirty="0"/>
              <a:t>The skills we teach can be applied to any project or competition</a:t>
            </a:r>
          </a:p>
          <a:p>
            <a:r>
              <a:rPr lang="en-US" dirty="0"/>
              <a:t>We believe strongly in the need for discovery.  At no time will we provide direct solutions to a competition. It is expected that you learn the concept and apply it situations you need in competition</a:t>
            </a:r>
          </a:p>
          <a:p>
            <a:r>
              <a:rPr lang="en-US" dirty="0"/>
              <a:t>We believe strongly that sensor usage is a valuable tool to increase robot reliability, and so you will find majority of our lessons talk about sensors in some way</a:t>
            </a:r>
          </a:p>
          <a:p>
            <a:r>
              <a:rPr lang="en-US" dirty="0"/>
              <a:t>Our lessons are designed to be completed in order so that you will have the correct prerequisites for each lesson. They are organized into handy units that build upon each other.</a:t>
            </a:r>
          </a:p>
          <a:p>
            <a:endParaRPr lang="en-US" dirty="0"/>
          </a:p>
        </p:txBody>
      </p:sp>
      <p:sp>
        <p:nvSpPr>
          <p:cNvPr id="4" name="Footer Placeholder 3">
            <a:extLst>
              <a:ext uri="{FF2B5EF4-FFF2-40B4-BE49-F238E27FC236}">
                <a16:creationId xmlns:a16="http://schemas.microsoft.com/office/drawing/2014/main" id="{51E4ECD6-436D-471A-8563-C89F87D5F04C}"/>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4E0DE132-EDB9-4849-9588-A9540D064D01}"/>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329704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F9CE-45E5-49BD-AAD8-5D514689DAB1}"/>
              </a:ext>
            </a:extLst>
          </p:cNvPr>
          <p:cNvSpPr>
            <a:spLocks noGrp="1"/>
          </p:cNvSpPr>
          <p:nvPr>
            <p:ph type="title"/>
          </p:nvPr>
        </p:nvSpPr>
        <p:spPr/>
        <p:txBody>
          <a:bodyPr/>
          <a:lstStyle/>
          <a:p>
            <a:r>
              <a:rPr lang="en-US" dirty="0"/>
              <a:t>Lesson format</a:t>
            </a:r>
          </a:p>
        </p:txBody>
      </p:sp>
      <p:sp>
        <p:nvSpPr>
          <p:cNvPr id="3" name="Content Placeholder 2">
            <a:extLst>
              <a:ext uri="{FF2B5EF4-FFF2-40B4-BE49-F238E27FC236}">
                <a16:creationId xmlns:a16="http://schemas.microsoft.com/office/drawing/2014/main" id="{F407F897-CE7C-4DFB-9AAF-52E68114FF5C}"/>
              </a:ext>
            </a:extLst>
          </p:cNvPr>
          <p:cNvSpPr>
            <a:spLocks noGrp="1"/>
          </p:cNvSpPr>
          <p:nvPr>
            <p:ph idx="1"/>
          </p:nvPr>
        </p:nvSpPr>
        <p:spPr/>
        <p:txBody>
          <a:bodyPr/>
          <a:lstStyle/>
          <a:p>
            <a:r>
              <a:rPr lang="en-US" dirty="0"/>
              <a:t>Our lesson content and format are based on seven years of writing and teaching programming lessons. </a:t>
            </a:r>
          </a:p>
          <a:p>
            <a:r>
              <a:rPr lang="en-US" dirty="0"/>
              <a:t>We try to keep our lessons short (10-12 slides) on purpose.</a:t>
            </a:r>
          </a:p>
          <a:p>
            <a:r>
              <a:rPr lang="en-US" dirty="0"/>
              <a:t>Our lessons are not YouTube videos on purpose.  However, we will provide a supplemental video to demonstrate robot movement when needed.</a:t>
            </a:r>
          </a:p>
          <a:p>
            <a:r>
              <a:rPr lang="en-US" dirty="0"/>
              <a:t>Every lesson includes the following components: </a:t>
            </a:r>
          </a:p>
          <a:p>
            <a:pPr lvl="1"/>
            <a:r>
              <a:rPr lang="en-US" dirty="0"/>
              <a:t>Objectives, Main Blocks, Challenge, Solution</a:t>
            </a:r>
          </a:p>
          <a:p>
            <a:r>
              <a:rPr lang="en-US" dirty="0"/>
              <a:t>Lessons are grouped together into units</a:t>
            </a:r>
          </a:p>
          <a:p>
            <a:pPr lvl="1"/>
            <a:endParaRPr lang="en-US" dirty="0"/>
          </a:p>
        </p:txBody>
      </p:sp>
      <p:sp>
        <p:nvSpPr>
          <p:cNvPr id="4" name="Footer Placeholder 3">
            <a:extLst>
              <a:ext uri="{FF2B5EF4-FFF2-40B4-BE49-F238E27FC236}">
                <a16:creationId xmlns:a16="http://schemas.microsoft.com/office/drawing/2014/main" id="{12DF7ADB-F2A9-46D8-9B96-8A84E9081785}"/>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673745A5-7EF0-4C5C-9B8E-31B1E4653386}"/>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6548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4DD-7FEB-DC43-96CA-4491C598D4D6}"/>
              </a:ext>
            </a:extLst>
          </p:cNvPr>
          <p:cNvSpPr>
            <a:spLocks noGrp="1"/>
          </p:cNvSpPr>
          <p:nvPr>
            <p:ph type="title"/>
          </p:nvPr>
        </p:nvSpPr>
        <p:spPr/>
        <p:txBody>
          <a:bodyPr/>
          <a:lstStyle/>
          <a:p>
            <a:r>
              <a:rPr lang="en-US" dirty="0"/>
              <a:t>SPIKE PRIME lessons</a:t>
            </a:r>
          </a:p>
        </p:txBody>
      </p:sp>
      <p:sp>
        <p:nvSpPr>
          <p:cNvPr id="3" name="Content Placeholder 2">
            <a:extLst>
              <a:ext uri="{FF2B5EF4-FFF2-40B4-BE49-F238E27FC236}">
                <a16:creationId xmlns:a16="http://schemas.microsoft.com/office/drawing/2014/main" id="{7CD9AFD5-4CCA-3645-841C-2F277EF95971}"/>
              </a:ext>
            </a:extLst>
          </p:cNvPr>
          <p:cNvSpPr>
            <a:spLocks noGrp="1"/>
          </p:cNvSpPr>
          <p:nvPr>
            <p:ph idx="1"/>
          </p:nvPr>
        </p:nvSpPr>
        <p:spPr>
          <a:xfrm>
            <a:off x="155088" y="1299882"/>
            <a:ext cx="4255614" cy="4849906"/>
          </a:xfrm>
        </p:spPr>
        <p:txBody>
          <a:bodyPr>
            <a:normAutofit/>
          </a:bodyPr>
          <a:lstStyle/>
          <a:p>
            <a:pPr>
              <a:spcBef>
                <a:spcPts val="0"/>
              </a:spcBef>
              <a:spcAft>
                <a:spcPts val="0"/>
              </a:spcAft>
            </a:pPr>
            <a:r>
              <a:rPr lang="en-US" dirty="0"/>
              <a:t>UNIT 1 – Getting Started</a:t>
            </a:r>
          </a:p>
          <a:p>
            <a:pPr lvl="1">
              <a:spcBef>
                <a:spcPts val="0"/>
              </a:spcBef>
              <a:spcAft>
                <a:spcPts val="0"/>
              </a:spcAft>
            </a:pPr>
            <a:r>
              <a:rPr lang="en-US" dirty="0"/>
              <a:t>How to use these Lessons</a:t>
            </a:r>
          </a:p>
          <a:p>
            <a:pPr lvl="1">
              <a:spcBef>
                <a:spcPts val="0"/>
              </a:spcBef>
              <a:spcAft>
                <a:spcPts val="0"/>
              </a:spcAft>
            </a:pPr>
            <a:r>
              <a:rPr lang="en-US" dirty="0"/>
              <a:t>Building a Robot</a:t>
            </a:r>
          </a:p>
          <a:p>
            <a:pPr lvl="1">
              <a:spcBef>
                <a:spcPts val="0"/>
              </a:spcBef>
              <a:spcAft>
                <a:spcPts val="0"/>
              </a:spcAft>
            </a:pPr>
            <a:r>
              <a:rPr lang="en-US" dirty="0"/>
              <a:t>Installing Software and Firmware</a:t>
            </a:r>
          </a:p>
          <a:p>
            <a:pPr>
              <a:spcBef>
                <a:spcPts val="0"/>
              </a:spcBef>
              <a:spcAft>
                <a:spcPts val="0"/>
              </a:spcAft>
            </a:pPr>
            <a:r>
              <a:rPr lang="en-US" dirty="0"/>
              <a:t>UNIT 2 – Navigating the Software</a:t>
            </a:r>
          </a:p>
          <a:p>
            <a:pPr lvl="1">
              <a:spcBef>
                <a:spcPts val="0"/>
              </a:spcBef>
              <a:spcAft>
                <a:spcPts val="0"/>
              </a:spcAft>
            </a:pPr>
            <a:r>
              <a:rPr lang="en-US" dirty="0"/>
              <a:t>Introduction to Hub and Software</a:t>
            </a:r>
          </a:p>
          <a:p>
            <a:pPr lvl="1">
              <a:spcBef>
                <a:spcPts val="0"/>
              </a:spcBef>
              <a:spcAft>
                <a:spcPts val="0"/>
              </a:spcAft>
            </a:pPr>
            <a:r>
              <a:rPr lang="en-US" dirty="0"/>
              <a:t>Managing Projects</a:t>
            </a:r>
          </a:p>
          <a:p>
            <a:pPr lvl="1">
              <a:spcBef>
                <a:spcPts val="0"/>
              </a:spcBef>
              <a:spcAft>
                <a:spcPts val="0"/>
              </a:spcAft>
            </a:pPr>
            <a:r>
              <a:rPr lang="en-US" dirty="0"/>
              <a:t>Viewing Sensor Values</a:t>
            </a:r>
          </a:p>
          <a:p>
            <a:pPr>
              <a:spcBef>
                <a:spcPts val="0"/>
              </a:spcBef>
              <a:spcAft>
                <a:spcPts val="0"/>
              </a:spcAft>
            </a:pPr>
            <a:r>
              <a:rPr lang="en-US" dirty="0"/>
              <a:t>UNIT 3 – Moving and Turning</a:t>
            </a:r>
          </a:p>
          <a:p>
            <a:pPr lvl="1">
              <a:spcBef>
                <a:spcPts val="0"/>
              </a:spcBef>
              <a:spcAft>
                <a:spcPts val="0"/>
              </a:spcAft>
            </a:pPr>
            <a:r>
              <a:rPr lang="en-US" dirty="0"/>
              <a:t>Configuring Robot Movement</a:t>
            </a:r>
          </a:p>
          <a:p>
            <a:pPr lvl="1">
              <a:spcBef>
                <a:spcPts val="0"/>
              </a:spcBef>
              <a:spcAft>
                <a:spcPts val="0"/>
              </a:spcAft>
            </a:pPr>
            <a:r>
              <a:rPr lang="en-US" dirty="0"/>
              <a:t>Moving Straight</a:t>
            </a:r>
          </a:p>
          <a:p>
            <a:pPr lvl="1">
              <a:spcBef>
                <a:spcPts val="0"/>
              </a:spcBef>
              <a:spcAft>
                <a:spcPts val="0"/>
              </a:spcAft>
            </a:pPr>
            <a:r>
              <a:rPr lang="en-US" dirty="0"/>
              <a:t>Turning with Gyro</a:t>
            </a:r>
          </a:p>
          <a:p>
            <a:pPr lvl="1">
              <a:spcBef>
                <a:spcPts val="0"/>
              </a:spcBef>
              <a:spcAft>
                <a:spcPts val="0"/>
              </a:spcAft>
            </a:pPr>
            <a:r>
              <a:rPr lang="en-US" dirty="0"/>
              <a:t>More Accurate Turns</a:t>
            </a:r>
          </a:p>
          <a:p>
            <a:pPr>
              <a:spcBef>
                <a:spcPts val="0"/>
              </a:spcBef>
              <a:spcAft>
                <a:spcPts val="0"/>
              </a:spcAft>
            </a:pPr>
            <a:r>
              <a:rPr lang="en-US" dirty="0"/>
              <a:t>UNIT 4 – Good Programming Practices</a:t>
            </a:r>
          </a:p>
          <a:p>
            <a:pPr lvl="1">
              <a:spcBef>
                <a:spcPts val="0"/>
              </a:spcBef>
              <a:spcAft>
                <a:spcPts val="0"/>
              </a:spcAft>
            </a:pPr>
            <a:r>
              <a:rPr lang="en-US" dirty="0"/>
              <a:t>Pseudocode</a:t>
            </a:r>
          </a:p>
          <a:p>
            <a:pPr lvl="1">
              <a:spcBef>
                <a:spcPts val="0"/>
              </a:spcBef>
              <a:spcAft>
                <a:spcPts val="0"/>
              </a:spcAft>
            </a:pPr>
            <a:r>
              <a:rPr lang="en-US" dirty="0"/>
              <a:t>Commenting Code</a:t>
            </a:r>
          </a:p>
        </p:txBody>
      </p:sp>
      <p:sp>
        <p:nvSpPr>
          <p:cNvPr id="4" name="Footer Placeholder 3">
            <a:extLst>
              <a:ext uri="{FF2B5EF4-FFF2-40B4-BE49-F238E27FC236}">
                <a16:creationId xmlns:a16="http://schemas.microsoft.com/office/drawing/2014/main" id="{02F97D66-77C4-4C43-B316-CCBBA7AA8E75}"/>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DC4F24DE-9FFD-404F-98E6-A475D2E7D8EF}"/>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7" name="Content Placeholder 2">
            <a:extLst>
              <a:ext uri="{FF2B5EF4-FFF2-40B4-BE49-F238E27FC236}">
                <a16:creationId xmlns:a16="http://schemas.microsoft.com/office/drawing/2014/main" id="{DE57DA48-5C45-FA45-90CD-7C3FC1A5A406}"/>
              </a:ext>
            </a:extLst>
          </p:cNvPr>
          <p:cNvSpPr txBox="1">
            <a:spLocks/>
          </p:cNvSpPr>
          <p:nvPr/>
        </p:nvSpPr>
        <p:spPr>
          <a:xfrm rot="20168682">
            <a:off x="7556917" y="434742"/>
            <a:ext cx="1205768" cy="690383"/>
          </a:xfrm>
          <a:prstGeom prst="rect">
            <a:avLst/>
          </a:prstGeom>
          <a:solidFill>
            <a:schemeClr val="bg1">
              <a:lumMod val="95000"/>
            </a:schemeClr>
          </a:solidFill>
        </p:spPr>
        <p:txBody>
          <a:bodyPr vert="horz" lIns="91440" tIns="45720" rIns="91440" bIns="45720" rtlCol="0" anchor="t">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solidFill>
                  <a:srgbClr val="FF0000"/>
                </a:solidFill>
              </a:rPr>
              <a:t>More lessons planned and coming soon</a:t>
            </a:r>
          </a:p>
        </p:txBody>
      </p:sp>
      <p:sp>
        <p:nvSpPr>
          <p:cNvPr id="8" name="Content Placeholder 2">
            <a:extLst>
              <a:ext uri="{FF2B5EF4-FFF2-40B4-BE49-F238E27FC236}">
                <a16:creationId xmlns:a16="http://schemas.microsoft.com/office/drawing/2014/main" id="{26327447-98A0-4C47-A548-B9F4C4B4D9A9}"/>
              </a:ext>
            </a:extLst>
          </p:cNvPr>
          <p:cNvSpPr txBox="1">
            <a:spLocks/>
          </p:cNvSpPr>
          <p:nvPr/>
        </p:nvSpPr>
        <p:spPr>
          <a:xfrm>
            <a:off x="4745017" y="1299882"/>
            <a:ext cx="4310574" cy="50350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n-US" dirty="0"/>
              <a:t>UNIT 5 – Using Sensors</a:t>
            </a:r>
          </a:p>
          <a:p>
            <a:pPr lvl="1">
              <a:spcBef>
                <a:spcPts val="0"/>
              </a:spcBef>
              <a:spcAft>
                <a:spcPts val="0"/>
              </a:spcAft>
            </a:pPr>
            <a:r>
              <a:rPr lang="en-US" dirty="0"/>
              <a:t>Introduction to Force Sensor</a:t>
            </a:r>
          </a:p>
          <a:p>
            <a:pPr lvl="1">
              <a:spcBef>
                <a:spcPts val="0"/>
              </a:spcBef>
              <a:spcAft>
                <a:spcPts val="0"/>
              </a:spcAft>
            </a:pPr>
            <a:r>
              <a:rPr lang="en-US" dirty="0"/>
              <a:t>Introduction to Color Sensor</a:t>
            </a:r>
          </a:p>
          <a:p>
            <a:pPr lvl="1">
              <a:spcBef>
                <a:spcPts val="0"/>
              </a:spcBef>
              <a:spcAft>
                <a:spcPts val="0"/>
              </a:spcAft>
            </a:pPr>
            <a:r>
              <a:rPr lang="en-US" dirty="0">
                <a:solidFill>
                  <a:schemeClr val="tx1"/>
                </a:solidFill>
              </a:rPr>
              <a:t>Introduction to Distance Sensor</a:t>
            </a:r>
          </a:p>
          <a:p>
            <a:pPr>
              <a:spcBef>
                <a:spcPts val="0"/>
              </a:spcBef>
              <a:spcAft>
                <a:spcPts val="0"/>
              </a:spcAft>
            </a:pPr>
            <a:r>
              <a:rPr lang="en-US" dirty="0"/>
              <a:t>UNIT 6: Better Programming Techniques</a:t>
            </a:r>
          </a:p>
          <a:p>
            <a:pPr lvl="1">
              <a:spcBef>
                <a:spcPts val="0"/>
              </a:spcBef>
              <a:spcAft>
                <a:spcPts val="0"/>
              </a:spcAft>
            </a:pPr>
            <a:r>
              <a:rPr lang="en-US" dirty="0"/>
              <a:t>Using Repeat Blocks</a:t>
            </a:r>
          </a:p>
          <a:p>
            <a:pPr lvl="1">
              <a:spcBef>
                <a:spcPts val="0"/>
              </a:spcBef>
              <a:spcAft>
                <a:spcPts val="0"/>
              </a:spcAft>
            </a:pPr>
            <a:r>
              <a:rPr lang="en-US" dirty="0"/>
              <a:t>Using Sound Blocks</a:t>
            </a:r>
          </a:p>
          <a:p>
            <a:pPr lvl="1">
              <a:spcBef>
                <a:spcPts val="0"/>
              </a:spcBef>
              <a:spcAft>
                <a:spcPts val="0"/>
              </a:spcAft>
            </a:pPr>
            <a:r>
              <a:rPr lang="en-US" dirty="0"/>
              <a:t>Using Light Blocks</a:t>
            </a:r>
          </a:p>
          <a:p>
            <a:pPr lvl="1">
              <a:spcBef>
                <a:spcPts val="0"/>
              </a:spcBef>
              <a:spcAft>
                <a:spcPts val="0"/>
              </a:spcAft>
            </a:pPr>
            <a:r>
              <a:rPr lang="en-US" dirty="0"/>
              <a:t>Using If-Then Blocks</a:t>
            </a:r>
          </a:p>
          <a:p>
            <a:pPr lvl="1">
              <a:spcBef>
                <a:spcPts val="0"/>
              </a:spcBef>
              <a:spcAft>
                <a:spcPts val="0"/>
              </a:spcAft>
            </a:pPr>
            <a:r>
              <a:rPr lang="en-US" dirty="0"/>
              <a:t>Debugging Techniques</a:t>
            </a:r>
          </a:p>
          <a:p>
            <a:pPr>
              <a:spcBef>
                <a:spcPts val="0"/>
              </a:spcBef>
              <a:spcAft>
                <a:spcPts val="0"/>
              </a:spcAft>
            </a:pPr>
            <a:r>
              <a:rPr lang="en-US" dirty="0"/>
              <a:t>UNIT 7: Putting it all Together</a:t>
            </a:r>
          </a:p>
          <a:p>
            <a:pPr lvl="1">
              <a:spcBef>
                <a:spcPts val="0"/>
              </a:spcBef>
              <a:spcAft>
                <a:spcPts val="0"/>
              </a:spcAft>
            </a:pPr>
            <a:r>
              <a:rPr lang="en-US" dirty="0"/>
              <a:t>Moving an Object with Stall Detection</a:t>
            </a:r>
          </a:p>
          <a:p>
            <a:pPr lvl="1">
              <a:spcBef>
                <a:spcPts val="0"/>
              </a:spcBef>
              <a:spcAft>
                <a:spcPts val="0"/>
              </a:spcAft>
            </a:pPr>
            <a:r>
              <a:rPr lang="en-US" dirty="0"/>
              <a:t>Basic Line Follower</a:t>
            </a:r>
          </a:p>
          <a:p>
            <a:pPr lvl="1">
              <a:spcBef>
                <a:spcPts val="0"/>
              </a:spcBef>
              <a:spcAft>
                <a:spcPts val="0"/>
              </a:spcAft>
            </a:pPr>
            <a:r>
              <a:rPr lang="en-US" dirty="0"/>
              <a:t>Challenges</a:t>
            </a:r>
          </a:p>
          <a:p>
            <a:pPr lvl="1">
              <a:spcBef>
                <a:spcPts val="0"/>
              </a:spcBef>
              <a:spcAft>
                <a:spcPts val="0"/>
              </a:spcAft>
            </a:pPr>
            <a:r>
              <a:rPr lang="en-US" dirty="0"/>
              <a:t>Robot Reliability</a:t>
            </a:r>
          </a:p>
          <a:p>
            <a:pPr marL="324000" lvl="1" indent="0">
              <a:spcBef>
                <a:spcPts val="0"/>
              </a:spcBef>
              <a:spcAft>
                <a:spcPts val="0"/>
              </a:spcAft>
              <a:buFont typeface="Wingdings 2" charset="2"/>
              <a:buNone/>
            </a:pPr>
            <a:endParaRPr lang="en-US" dirty="0"/>
          </a:p>
        </p:txBody>
      </p:sp>
    </p:spTree>
    <p:extLst>
      <p:ext uri="{BB962C8B-B14F-4D97-AF65-F5344CB8AC3E}">
        <p14:creationId xmlns:p14="http://schemas.microsoft.com/office/powerpoint/2010/main" val="247797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842</TotalTime>
  <Words>682</Words>
  <Application>Microsoft Office PowerPoint</Application>
  <PresentationFormat>On-screen Show (4:3)</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Helvetica Neue</vt:lpstr>
      <vt:lpstr>Wingdings 2</vt:lpstr>
      <vt:lpstr>Dividend</vt:lpstr>
      <vt:lpstr>How to use these Lessons</vt:lpstr>
      <vt:lpstr>WHO ARE the authors?</vt:lpstr>
      <vt:lpstr>Mission and focus</vt:lpstr>
      <vt:lpstr>Lesson format</vt:lpstr>
      <vt:lpstr>SPIKE PRIME lessons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Sanjay Seshan</cp:lastModifiedBy>
  <cp:revision>47</cp:revision>
  <dcterms:created xsi:type="dcterms:W3CDTF">2019-12-31T03:18:51Z</dcterms:created>
  <dcterms:modified xsi:type="dcterms:W3CDTF">2020-01-09T00:47:20Z</dcterms:modified>
</cp:coreProperties>
</file>