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FCA"/>
          </a:solidFill>
        </a:fill>
      </a:tcStyle>
    </a:wholeTbl>
    <a:band2H>
      <a:tcTxStyle/>
      <a:tcStyle>
        <a:tcBdr/>
        <a:fill>
          <a:solidFill>
            <a:srgbClr val="FFF7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A"/>
          </a:solidFill>
        </a:fill>
      </a:tcStyle>
    </a:wholeTbl>
    <a:band2H>
      <a:tcTxStyle/>
      <a:tcStyle>
        <a:tcBdr/>
        <a:fill>
          <a:solidFill>
            <a:srgbClr val="FF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Rectangle 6"/>
          <p:cNvSpPr/>
          <p:nvPr/>
        </p:nvSpPr>
        <p:spPr>
          <a:xfrm>
            <a:off x="182241" y="2203289"/>
            <a:ext cx="8787652" cy="246858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Titeltekst"/>
          <p:cNvSpPr txBox="1">
            <a:spLocks noGrp="1"/>
          </p:cNvSpPr>
          <p:nvPr>
            <p:ph type="title"/>
          </p:nvPr>
        </p:nvSpPr>
        <p:spPr>
          <a:xfrm>
            <a:off x="242754" y="2300864"/>
            <a:ext cx="5815852" cy="1504845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t>Titeltekst</a:t>
            </a:r>
          </a:p>
        </p:txBody>
      </p:sp>
      <p:sp>
        <p:nvSpPr>
          <p:cNvPr id="2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1600" cap="all">
                <a:solidFill>
                  <a:schemeClr val="accent2"/>
                </a:solidFill>
              </a:defRPr>
            </a:lvl5pPr>
          </a:lstStyle>
          <a:p>
            <a:r>
              <a:t>By Sanjay and Arvind Seshan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Subtitle 1"/>
          <p:cNvSpPr txBox="1"/>
          <p:nvPr/>
        </p:nvSpPr>
        <p:spPr>
          <a:xfrm>
            <a:off x="4854097" y="357846"/>
            <a:ext cx="4070077" cy="509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r" defTabSz="448055">
              <a:lnSpc>
                <a:spcPct val="90000"/>
              </a:lnSpc>
              <a:spcBef>
                <a:spcPts val="600"/>
              </a:spcBef>
              <a:defRPr sz="2842"/>
            </a:lvl1pPr>
          </a:lstStyle>
          <a:p>
            <a:r>
              <a:t>SPIKE PRIME LESSONS</a:t>
            </a:r>
          </a:p>
        </p:txBody>
      </p:sp>
      <p:pic>
        <p:nvPicPr>
          <p:cNvPr id="25" name="Picture 8" descr="Picture 8"/>
          <p:cNvPicPr>
            <a:picLocks noChangeAspect="1"/>
          </p:cNvPicPr>
          <p:nvPr/>
        </p:nvPicPr>
        <p:blipFill>
          <a:blip r:embed="rId2"/>
          <a:srcRect b="32885"/>
          <a:stretch>
            <a:fillRect/>
          </a:stretch>
        </p:blipFill>
        <p:spPr>
          <a:xfrm>
            <a:off x="179837" y="1052244"/>
            <a:ext cx="1668347" cy="111970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Box 10"/>
          <p:cNvSpPr txBox="1"/>
          <p:nvPr/>
        </p:nvSpPr>
        <p:spPr>
          <a:xfrm>
            <a:off x="6104325" y="737052"/>
            <a:ext cx="2819849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r>
              <a:t>By the Creators of EV3Lessons</a:t>
            </a:r>
          </a:p>
        </p:txBody>
      </p:sp>
      <p:pic>
        <p:nvPicPr>
          <p:cNvPr id="27" name="Picture 11" descr="Picture 11"/>
          <p:cNvPicPr>
            <a:picLocks noChangeAspect="1"/>
          </p:cNvPicPr>
          <p:nvPr/>
        </p:nvPicPr>
        <p:blipFill>
          <a:blip r:embed="rId3"/>
          <a:srcRect l="24583" t="2888" r="29916" b="4667"/>
          <a:stretch>
            <a:fillRect/>
          </a:stretch>
        </p:blipFill>
        <p:spPr>
          <a:xfrm>
            <a:off x="6058604" y="1349908"/>
            <a:ext cx="2672409" cy="40722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" name="Group 9"/>
          <p:cNvGrpSpPr/>
          <p:nvPr/>
        </p:nvGrpSpPr>
        <p:grpSpPr>
          <a:xfrm>
            <a:off x="179837" y="5060305"/>
            <a:ext cx="4773539" cy="1188623"/>
            <a:chOff x="0" y="0"/>
            <a:chExt cx="4773538" cy="1188622"/>
          </a:xfrm>
        </p:grpSpPr>
        <p:pic>
          <p:nvPicPr>
            <p:cNvPr id="28" name="Picture 12" descr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972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Picture 13" descr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Picture 14" descr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4916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Picture 15" descr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9944" y="0"/>
              <a:ext cx="1188623" cy="118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52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5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6361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Rectangle 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6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55088" y="1140005"/>
            <a:ext cx="8831581" cy="5082603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7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Rectangle 7"/>
          <p:cNvSpPr/>
          <p:nvPr/>
        </p:nvSpPr>
        <p:spPr>
          <a:xfrm>
            <a:off x="452645" y="5141972"/>
            <a:ext cx="8238709" cy="12588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Titeltekst"/>
          <p:cNvSpPr txBox="1">
            <a:spLocks noGrp="1"/>
          </p:cNvSpPr>
          <p:nvPr>
            <p:ph type="title"/>
          </p:nvPr>
        </p:nvSpPr>
        <p:spPr>
          <a:xfrm>
            <a:off x="581193" y="3036572"/>
            <a:ext cx="7989752" cy="1504845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61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581193" y="4541416"/>
            <a:ext cx="7989752" cy="600557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cap="all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cap="all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cap="all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cap="all">
                <a:solidFill>
                  <a:schemeClr val="accent2"/>
                </a:solidFill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2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3" name="Rectangle 10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Title 1"/>
          <p:cNvSpPr txBox="1"/>
          <p:nvPr/>
        </p:nvSpPr>
        <p:spPr>
          <a:xfrm>
            <a:off x="220980" y="292974"/>
            <a:ext cx="865542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457200">
              <a:defRPr sz="2800" cap="all"/>
            </a:lvl1pPr>
          </a:lstStyle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3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887219" y="2228002"/>
            <a:ext cx="3593501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lvl1pPr>
            <a:lvl2pPr marL="0" indent="457200">
              <a:buClrTx/>
              <a:buSzTx/>
              <a:buNone/>
              <a:defRPr sz="2200">
                <a:solidFill>
                  <a:schemeClr val="accent2"/>
                </a:solidFill>
              </a:defRPr>
            </a:lvl2pPr>
            <a:lvl3pPr marL="0" indent="914400">
              <a:buClrTx/>
              <a:buSzTx/>
              <a:buNone/>
              <a:defRPr sz="2200">
                <a:solidFill>
                  <a:schemeClr val="accent2"/>
                </a:solidFill>
              </a:defRPr>
            </a:lvl3pPr>
            <a:lvl4pPr marL="0" indent="1371600">
              <a:buClrTx/>
              <a:buSzTx/>
              <a:buNone/>
              <a:defRPr sz="2200">
                <a:solidFill>
                  <a:schemeClr val="accent2"/>
                </a:solidFill>
              </a:defRPr>
            </a:lvl4pPr>
            <a:lvl5pPr marL="0" indent="1828800">
              <a:buClrTx/>
              <a:buSzTx/>
              <a:buNone/>
              <a:defRPr sz="2200">
                <a:solidFill>
                  <a:schemeClr val="accent2"/>
                </a:solidFill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969307" y="2228002"/>
            <a:ext cx="3601635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200"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7" name="Rectangle 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Rectangle 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0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Straight Connector 10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" name="Rectangle 8"/>
          <p:cNvSpPr/>
          <p:nvPr/>
        </p:nvSpPr>
        <p:spPr>
          <a:xfrm>
            <a:off x="452645" y="5141972"/>
            <a:ext cx="8238709" cy="127470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iteltekst"/>
          <p:cNvSpPr txBox="1">
            <a:spLocks noGrp="1"/>
          </p:cNvSpPr>
          <p:nvPr>
            <p:ph type="title"/>
          </p:nvPr>
        </p:nvSpPr>
        <p:spPr>
          <a:xfrm>
            <a:off x="581352" y="5262295"/>
            <a:ext cx="3536625" cy="68951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12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46399" y="601199"/>
            <a:ext cx="8240401" cy="4204801"/>
          </a:xfrm>
          <a:prstGeom prst="rect">
            <a:avLst/>
          </a:prstGeom>
        </p:spPr>
        <p:txBody>
          <a:bodyPr anchor="ctr"/>
          <a:lstStyle>
            <a:lvl1pPr>
              <a:defRPr sz="2000"/>
            </a:lvl1pPr>
            <a:lvl2pPr marL="663999" indent="-339999">
              <a:defRPr sz="2000"/>
            </a:lvl2pPr>
            <a:lvl3pPr marL="967500" indent="-337500">
              <a:defRPr sz="2000"/>
            </a:lvl3pPr>
            <a:lvl4pPr marL="1342285" indent="-334285">
              <a:defRPr sz="2000"/>
            </a:lvl4pPr>
            <a:lvl5pPr marL="1702285" indent="-334285">
              <a:defRPr sz="20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305617" y="5262295"/>
            <a:ext cx="4265327" cy="689516"/>
          </a:xfrm>
          <a:prstGeom prst="rect">
            <a:avLst/>
          </a:prstGeom>
        </p:spPr>
        <p:txBody>
          <a:bodyPr anchor="ctr"/>
          <a:lstStyle/>
          <a:p>
            <a:pPr marL="0" indent="0" algn="r">
              <a:buClrTx/>
              <a:buSzTx/>
              <a:buNone/>
              <a:defRPr sz="11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Off val="125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Titeltekst"/>
          <p:cNvSpPr txBox="1">
            <a:spLocks noGrp="1"/>
          </p:cNvSpPr>
          <p:nvPr>
            <p:ph type="title"/>
          </p:nvPr>
        </p:nvSpPr>
        <p:spPr>
          <a:xfrm>
            <a:off x="581191" y="4693389"/>
            <a:ext cx="7989753" cy="56673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Titeltekst</a:t>
            </a:r>
          </a:p>
        </p:txBody>
      </p:sp>
      <p:sp>
        <p:nvSpPr>
          <p:cNvPr id="137" name="Picture Placeholder 2"/>
          <p:cNvSpPr>
            <a:spLocks noGrp="1"/>
          </p:cNvSpPr>
          <p:nvPr>
            <p:ph type="pic" idx="21"/>
          </p:nvPr>
        </p:nvSpPr>
        <p:spPr>
          <a:xfrm>
            <a:off x="448092" y="599725"/>
            <a:ext cx="8238707" cy="35572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581191" y="5260125"/>
            <a:ext cx="7989753" cy="59867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9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7800475" y="5956136"/>
            <a:ext cx="281941" cy="2946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143289" y="111873"/>
            <a:ext cx="2926082" cy="1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Rectangle 9"/>
          <p:cNvSpPr/>
          <p:nvPr/>
        </p:nvSpPr>
        <p:spPr>
          <a:xfrm>
            <a:off x="6052201" y="111873"/>
            <a:ext cx="2926081" cy="10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Rectangle 10"/>
          <p:cNvSpPr/>
          <p:nvPr/>
        </p:nvSpPr>
        <p:spPr>
          <a:xfrm>
            <a:off x="3097745" y="111873"/>
            <a:ext cx="2926081" cy="108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Straight Connector 13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8236371" y="6280641"/>
            <a:ext cx="281941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traight Connector 8"/>
          <p:cNvSpPr/>
          <p:nvPr/>
        </p:nvSpPr>
        <p:spPr>
          <a:xfrm>
            <a:off x="175259" y="6316934"/>
            <a:ext cx="8831582" cy="1"/>
          </a:xfrm>
          <a:prstGeom prst="line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Rectangle 12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Titeltekst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Titeltekst</a:t>
            </a:r>
          </a:p>
        </p:txBody>
      </p:sp>
      <p:sp>
        <p:nvSpPr>
          <p:cNvPr id="10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all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05999" marR="0" indent="-305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668250" marR="0" indent="-34424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977142" marR="0" indent="-347142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358999" marR="0" indent="-3510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718999" marR="0" indent="-350999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0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3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614299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⬛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914300" marR="0" indent="-342900" algn="l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92000"/>
        <a:buFontTx/>
        <a:buChar char="◼"/>
        <a:tabLst/>
        <a:defRPr sz="1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IBouwgabbers.nl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Introductie</a:t>
            </a:r>
            <a:r>
              <a:rPr dirty="0"/>
              <a:t> </a:t>
            </a:r>
            <a:r>
              <a:rPr dirty="0" err="1"/>
              <a:t>afstandssensor</a:t>
            </a:r>
            <a:endParaRPr dirty="0"/>
          </a:p>
        </p:txBody>
      </p:sp>
      <p:sp>
        <p:nvSpPr>
          <p:cNvPr id="16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16711" y="3800535"/>
            <a:ext cx="5741896" cy="590322"/>
          </a:xfrm>
          <a:prstGeom prst="rect">
            <a:avLst/>
          </a:prstGeom>
        </p:spPr>
        <p:txBody>
          <a:bodyPr/>
          <a:lstStyle/>
          <a:p>
            <a:r>
              <a:t>door: SANJAY &amp; ARVIND SESHAN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lesdoelen</a:t>
            </a:r>
          </a:p>
        </p:txBody>
      </p:sp>
      <p:sp>
        <p:nvSpPr>
          <p:cNvPr id="168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55087" y="1140006"/>
            <a:ext cx="8831582" cy="2409221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de afstandssensor te gebruiken.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Leer de ‘wacht tot’-blok te gebruiken.</a:t>
            </a:r>
          </a:p>
        </p:txBody>
      </p:sp>
      <p:sp>
        <p:nvSpPr>
          <p:cNvPr id="169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70" name="Picture 5" descr="Picture 5"/>
          <p:cNvPicPr>
            <a:picLocks noChangeAspect="1"/>
          </p:cNvPicPr>
          <p:nvPr/>
        </p:nvPicPr>
        <p:blipFill>
          <a:blip r:embed="rId3"/>
          <a:srcRect l="13053" t="17685" r="17158" b="20701"/>
          <a:stretch>
            <a:fillRect/>
          </a:stretch>
        </p:blipFill>
        <p:spPr>
          <a:xfrm>
            <a:off x="4889634" y="1617042"/>
            <a:ext cx="3837653" cy="2541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73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wat is een afstandssensor?</a:t>
            </a:r>
          </a:p>
        </p:txBody>
      </p:sp>
      <p:sp>
        <p:nvSpPr>
          <p:cNvPr id="17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5" name="Content Placeholder 2"/>
          <p:cNvSpPr txBox="1"/>
          <p:nvPr/>
        </p:nvSpPr>
        <p:spPr>
          <a:xfrm>
            <a:off x="200807" y="1140005"/>
            <a:ext cx="4792198" cy="5082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Meet de afstand tot een object of oppervlak met behulp van ultrasone technologie.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Er zijn ook lichten rond de ultrasone sensor (4 segmenten) die individueel kunnen worden geprogrammeerd, zie lichtles.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De sensor heeft een meetafstand van 50 tot 2000 mm.</a:t>
            </a:r>
          </a:p>
          <a:p>
            <a:pPr marL="431800" indent="-431800" defTabSz="457200">
              <a:spcBef>
                <a:spcPts val="600"/>
              </a:spcBef>
              <a:buSzPct val="97000"/>
              <a:buBlip>
                <a:blip r:embed="rId2"/>
              </a:buBlip>
            </a:pPr>
            <a:r>
              <a:t>Er is een snelle detectiecapaciteit bij een meetafstand tussen de 50 en 300 mm.</a:t>
            </a:r>
          </a:p>
        </p:txBody>
      </p:sp>
      <p:pic>
        <p:nvPicPr>
          <p:cNvPr id="176" name="Picture 5" descr="Picture 5"/>
          <p:cNvPicPr>
            <a:picLocks noChangeAspect="1"/>
          </p:cNvPicPr>
          <p:nvPr/>
        </p:nvPicPr>
        <p:blipFill>
          <a:blip r:embed="rId3"/>
          <a:srcRect l="13053" t="17685" r="17158" b="20701"/>
          <a:stretch>
            <a:fillRect/>
          </a:stretch>
        </p:blipFill>
        <p:spPr>
          <a:xfrm>
            <a:off x="4889634" y="1617042"/>
            <a:ext cx="3837653" cy="2541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Hoe programmeer je een afstandssensor</a:t>
            </a:r>
          </a:p>
        </p:txBody>
      </p:sp>
      <p:sp>
        <p:nvSpPr>
          <p:cNvPr id="18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5087" y="1140005"/>
            <a:ext cx="8767038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De afstandssensor meet de afstand tot een object of oppervlak met behulp van ultrasone geluiden, dit is geluid dat te hoog is voor het menselijk gehoor.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De lampen rondom de sensor zijn ook te programmeren, dit wordt behandeld in een andere les (de lichtles).</a:t>
            </a:r>
          </a:p>
          <a:p>
            <a:pPr marL="431800" indent="-431800">
              <a:buClrTx/>
              <a:buSzPct val="97000"/>
              <a:buBlip>
                <a:blip r:embed="rId2"/>
              </a:buBlip>
            </a:pPr>
            <a:r>
              <a:t>Eenheiden kunne worden gemeten in procenten, centimeters of inches.</a:t>
            </a:r>
          </a:p>
        </p:txBody>
      </p:sp>
      <p:sp>
        <p:nvSpPr>
          <p:cNvPr id="181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8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75" y="2982586"/>
            <a:ext cx="4991101" cy="1657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210" y="2939724"/>
            <a:ext cx="3724276" cy="1743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uitdaging: weg van de muur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5088" y="1140005"/>
            <a:ext cx="7119219" cy="5082603"/>
          </a:xfrm>
          <a:prstGeom prst="rect">
            <a:avLst/>
          </a:prstGeom>
        </p:spPr>
        <p:txBody>
          <a:bodyPr/>
          <a:lstStyle/>
          <a:p>
            <a:pPr marL="431800" indent="-431800">
              <a:lnSpc>
                <a:spcPct val="80000"/>
              </a:lnSpc>
              <a:buClrTx/>
              <a:buSzPct val="97000"/>
              <a:buBlip>
                <a:blip r:embed="rId2"/>
              </a:buBlip>
              <a:defRPr sz="1600"/>
            </a:pPr>
            <a:r>
              <a:t>Vindt de opening, gebruik de afstandssensor gemonteerd aan de zijkant van de robot zoals bijvoorbeeld de Droid Bot IV om de opening te lokaliseren.</a:t>
            </a:r>
          </a:p>
          <a:p>
            <a:pPr marL="431800" indent="-431800">
              <a:lnSpc>
                <a:spcPct val="80000"/>
              </a:lnSpc>
              <a:buClrTx/>
              <a:buSzPct val="97000"/>
              <a:buBlip>
                <a:blip r:embed="rId2"/>
              </a:buBlip>
              <a:defRPr sz="1600"/>
            </a:pPr>
            <a:r>
              <a:t>Programmeer de robot om recht vooruit te bewegen totdat hij minder dan 20 cm van de muur verwijderd is.</a:t>
            </a:r>
          </a:p>
          <a:p>
            <a:pPr marL="431800" indent="-431800">
              <a:lnSpc>
                <a:spcPct val="80000"/>
              </a:lnSpc>
              <a:buClrTx/>
              <a:buSzPct val="97000"/>
              <a:buBlip>
                <a:blip r:embed="rId2"/>
              </a:buBlip>
              <a:defRPr sz="1600"/>
            </a:pPr>
            <a:r>
              <a:t>Gebruik het ‘wacht tot’-blok en het Booleaanse blok (waar of niet waar) van de afstandssensor.</a:t>
            </a:r>
          </a:p>
          <a:p>
            <a:pPr>
              <a:lnSpc>
                <a:spcPct val="80000"/>
              </a:lnSpc>
              <a:defRPr sz="1600"/>
            </a:pPr>
            <a:endParaRPr/>
          </a:p>
          <a:p>
            <a:pPr>
              <a:lnSpc>
                <a:spcPct val="80000"/>
              </a:lnSpc>
              <a:defRPr sz="1600"/>
            </a:pPr>
            <a:endParaRPr/>
          </a:p>
          <a:p>
            <a:pPr>
              <a:lnSpc>
                <a:spcPct val="80000"/>
              </a:lnSpc>
              <a:defRPr sz="1600"/>
            </a:pPr>
            <a:endParaRPr/>
          </a:p>
          <a:p>
            <a:pPr marL="0" indent="0">
              <a:lnSpc>
                <a:spcPct val="80000"/>
              </a:lnSpc>
              <a:buSzTx/>
              <a:buFont typeface="Wingdings 2"/>
              <a:buNone/>
              <a:defRPr sz="1600"/>
            </a:pPr>
            <a:endParaRPr/>
          </a:p>
          <a:p>
            <a:pPr marL="431800" indent="-431800">
              <a:lnSpc>
                <a:spcPct val="80000"/>
              </a:lnSpc>
              <a:buClrTx/>
              <a:buSzPct val="97000"/>
              <a:buBlip>
                <a:blip r:embed="rId2"/>
              </a:buBlip>
              <a:defRPr sz="1600" b="1"/>
            </a:pPr>
            <a:r>
              <a:t>Pseudocode:</a:t>
            </a:r>
          </a:p>
          <a:p>
            <a:pPr marL="812800" lvl="1" indent="-431800">
              <a:lnSpc>
                <a:spcPct val="80000"/>
              </a:lnSpc>
              <a:buClrTx/>
              <a:buSzPct val="97000"/>
              <a:buBlip>
                <a:blip r:embed="rId2"/>
              </a:buBlip>
              <a:defRPr sz="1600"/>
            </a:pPr>
            <a:r>
              <a:t>Stel de </a:t>
            </a:r>
            <a:r>
              <a:rPr b="1"/>
              <a:t>beweging</a:t>
            </a:r>
            <a:r>
              <a:t> voor de </a:t>
            </a:r>
            <a:r>
              <a:rPr b="1"/>
              <a:t>motoren </a:t>
            </a:r>
            <a:r>
              <a:t>in</a:t>
            </a:r>
            <a:r>
              <a:rPr b="1"/>
              <a:t> </a:t>
            </a:r>
            <a:r>
              <a:t>(A en E for DroidBot IV &amp; ADB-robot).</a:t>
            </a:r>
          </a:p>
          <a:p>
            <a:pPr marL="812800" lvl="1" indent="-431800">
              <a:lnSpc>
                <a:spcPct val="80000"/>
              </a:lnSpc>
              <a:buClrTx/>
              <a:buSzPct val="97000"/>
              <a:buBlip>
                <a:blip r:embed="rId2"/>
              </a:buBlip>
              <a:defRPr sz="1600"/>
            </a:pPr>
            <a:r>
              <a:t>Stel de </a:t>
            </a:r>
            <a:r>
              <a:rPr b="1"/>
              <a:t>% vermogen </a:t>
            </a:r>
            <a:r>
              <a:t>in voor de robot. </a:t>
            </a:r>
          </a:p>
          <a:p>
            <a:pPr marL="812800" lvl="1" indent="-431800">
              <a:lnSpc>
                <a:spcPct val="80000"/>
              </a:lnSpc>
              <a:buClrTx/>
              <a:buSzPct val="97000"/>
              <a:buBlip>
                <a:blip r:embed="rId2"/>
              </a:buBlip>
              <a:defRPr sz="1600"/>
            </a:pPr>
            <a:r>
              <a:t>Start met </a:t>
            </a:r>
            <a:r>
              <a:rPr b="1"/>
              <a:t>recht vooruit bewegen</a:t>
            </a:r>
            <a:r>
              <a:t>.</a:t>
            </a:r>
            <a:endParaRPr sz="1400"/>
          </a:p>
          <a:p>
            <a:pPr marL="812800" lvl="1" indent="-431800">
              <a:lnSpc>
                <a:spcPct val="80000"/>
              </a:lnSpc>
              <a:buClrTx/>
              <a:buSzPct val="97000"/>
              <a:buBlip>
                <a:blip r:embed="rId2"/>
              </a:buBlip>
              <a:defRPr sz="1600"/>
            </a:pPr>
            <a:r>
              <a:t>Gebruik ‘</a:t>
            </a:r>
            <a:r>
              <a:rPr b="1"/>
              <a:t>wacht tot</a:t>
            </a:r>
            <a:r>
              <a:t>’-blok</a:t>
            </a:r>
            <a:r>
              <a:rPr b="1"/>
              <a:t> </a:t>
            </a:r>
            <a:r>
              <a:t>om te detecteren totdat het minder dan 20 cm. van de muur is verwijderd.</a:t>
            </a:r>
          </a:p>
          <a:p>
            <a:pPr marL="812800" lvl="1" indent="-431800">
              <a:lnSpc>
                <a:spcPct val="80000"/>
              </a:lnSpc>
              <a:buClrTx/>
              <a:buSzPct val="97000"/>
              <a:buBlip>
                <a:blip r:embed="rId2"/>
              </a:buBlip>
              <a:defRPr sz="1600" b="1"/>
            </a:pPr>
            <a:r>
              <a:t>Stoppen met bewegen</a:t>
            </a:r>
            <a:r>
              <a:rPr b="0"/>
              <a:t>.</a:t>
            </a:r>
          </a:p>
        </p:txBody>
      </p:sp>
      <p:sp>
        <p:nvSpPr>
          <p:cNvPr id="18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89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6" y="2571491"/>
            <a:ext cx="6229351" cy="1133476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Rectangle 6"/>
          <p:cNvSpPr/>
          <p:nvPr/>
        </p:nvSpPr>
        <p:spPr>
          <a:xfrm>
            <a:off x="7343060" y="3667030"/>
            <a:ext cx="254985" cy="1208729"/>
          </a:xfrm>
          <a:prstGeom prst="rect">
            <a:avLst/>
          </a:prstGeom>
          <a:solidFill>
            <a:srgbClr val="000000"/>
          </a:solidFill>
          <a:ln w="2222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4" name="Group 7"/>
          <p:cNvGrpSpPr/>
          <p:nvPr/>
        </p:nvGrpSpPr>
        <p:grpSpPr>
          <a:xfrm>
            <a:off x="7920245" y="2449885"/>
            <a:ext cx="660561" cy="790598"/>
            <a:chOff x="0" y="0"/>
            <a:chExt cx="660559" cy="790597"/>
          </a:xfrm>
        </p:grpSpPr>
        <p:sp>
          <p:nvSpPr>
            <p:cNvPr id="191" name="Rounded Rectangle 27"/>
            <p:cNvSpPr/>
            <p:nvPr/>
          </p:nvSpPr>
          <p:spPr>
            <a:xfrm rot="10800000">
              <a:off x="121529" y="-1"/>
              <a:ext cx="423872" cy="79059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Rounded Rectangle 28"/>
            <p:cNvSpPr/>
            <p:nvPr/>
          </p:nvSpPr>
          <p:spPr>
            <a:xfrm rot="10800000">
              <a:off x="0" y="265505"/>
              <a:ext cx="115158" cy="259588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Rounded Rectangle 29"/>
            <p:cNvSpPr/>
            <p:nvPr/>
          </p:nvSpPr>
          <p:spPr>
            <a:xfrm rot="10800000">
              <a:off x="545401" y="265505"/>
              <a:ext cx="115159" cy="259588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8" name="Group 15"/>
          <p:cNvGrpSpPr/>
          <p:nvPr/>
        </p:nvGrpSpPr>
        <p:grpSpPr>
          <a:xfrm>
            <a:off x="8071085" y="2698582"/>
            <a:ext cx="157357" cy="401935"/>
            <a:chOff x="0" y="0"/>
            <a:chExt cx="157355" cy="401933"/>
          </a:xfrm>
        </p:grpSpPr>
        <p:sp>
          <p:nvSpPr>
            <p:cNvPr id="195" name="Rectangle 12"/>
            <p:cNvSpPr/>
            <p:nvPr/>
          </p:nvSpPr>
          <p:spPr>
            <a:xfrm>
              <a:off x="0" y="0"/>
              <a:ext cx="157356" cy="401934"/>
            </a:xfrm>
            <a:prstGeom prst="rect">
              <a:avLst/>
            </a:prstGeom>
            <a:solidFill>
              <a:srgbClr val="FFFFFF"/>
            </a:solidFill>
            <a:ln w="22225" cap="rnd">
              <a:solidFill>
                <a:srgbClr val="BA9B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Oval 13"/>
            <p:cNvSpPr/>
            <p:nvPr/>
          </p:nvSpPr>
          <p:spPr>
            <a:xfrm rot="10800000">
              <a:off x="-1" y="50361"/>
              <a:ext cx="146306" cy="146306"/>
            </a:xfrm>
            <a:prstGeom prst="ellipse">
              <a:avLst/>
            </a:prstGeom>
            <a:solidFill>
              <a:srgbClr val="000000"/>
            </a:solidFill>
            <a:ln w="12700" cap="rnd">
              <a:solidFill>
                <a:srgbClr val="E6C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Oval 14"/>
            <p:cNvSpPr/>
            <p:nvPr/>
          </p:nvSpPr>
          <p:spPr>
            <a:xfrm rot="10800000">
              <a:off x="1679" y="212809"/>
              <a:ext cx="146306" cy="146306"/>
            </a:xfrm>
            <a:prstGeom prst="ellipse">
              <a:avLst/>
            </a:prstGeom>
            <a:solidFill>
              <a:srgbClr val="000000"/>
            </a:solidFill>
            <a:ln w="12700" cap="rnd">
              <a:solidFill>
                <a:srgbClr val="E6C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99" name="Straight Arrow Connector 17"/>
          <p:cNvSpPr/>
          <p:nvPr/>
        </p:nvSpPr>
        <p:spPr>
          <a:xfrm>
            <a:off x="8286094" y="3335427"/>
            <a:ext cx="1" cy="1527351"/>
          </a:xfrm>
          <a:prstGeom prst="line">
            <a:avLst/>
          </a:prstGeom>
          <a:ln w="76200" cap="rnd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0" name="Straight Arrow Connector 21"/>
          <p:cNvSpPr/>
          <p:nvPr/>
        </p:nvSpPr>
        <p:spPr>
          <a:xfrm flipH="1">
            <a:off x="7657348" y="4213226"/>
            <a:ext cx="543009" cy="1"/>
          </a:xfrm>
          <a:prstGeom prst="line">
            <a:avLst/>
          </a:prstGeom>
          <a:ln w="12700" cap="rnd">
            <a:solidFill>
              <a:srgbClr val="E6C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1" name="TextBox 23"/>
          <p:cNvSpPr txBox="1"/>
          <p:nvPr/>
        </p:nvSpPr>
        <p:spPr>
          <a:xfrm>
            <a:off x="7612705" y="4193130"/>
            <a:ext cx="63229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20cm</a:t>
            </a:r>
          </a:p>
        </p:txBody>
      </p:sp>
      <p:sp>
        <p:nvSpPr>
          <p:cNvPr id="202" name="Rectangle 24"/>
          <p:cNvSpPr/>
          <p:nvPr/>
        </p:nvSpPr>
        <p:spPr>
          <a:xfrm>
            <a:off x="7327044" y="1757582"/>
            <a:ext cx="254985" cy="1133477"/>
          </a:xfrm>
          <a:prstGeom prst="rect">
            <a:avLst/>
          </a:prstGeom>
          <a:solidFill>
            <a:srgbClr val="000000"/>
          </a:solidFill>
          <a:ln w="2222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pic>
        <p:nvPicPr>
          <p:cNvPr id="20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1" y="2080547"/>
            <a:ext cx="6045362" cy="338738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oplossing</a:t>
            </a:r>
          </a:p>
        </p:txBody>
      </p:sp>
      <p:sp>
        <p:nvSpPr>
          <p:cNvPr id="207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08" name="TextBox 5"/>
          <p:cNvSpPr txBox="1"/>
          <p:nvPr/>
        </p:nvSpPr>
        <p:spPr>
          <a:xfrm>
            <a:off x="4332839" y="3047789"/>
            <a:ext cx="360466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Configureer de robot</a:t>
            </a:r>
          </a:p>
        </p:txBody>
      </p:sp>
      <p:sp>
        <p:nvSpPr>
          <p:cNvPr id="209" name="TextBox 6"/>
          <p:cNvSpPr txBox="1"/>
          <p:nvPr/>
        </p:nvSpPr>
        <p:spPr>
          <a:xfrm>
            <a:off x="4485238" y="3595461"/>
            <a:ext cx="360466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Starten met bewegen</a:t>
            </a:r>
          </a:p>
        </p:txBody>
      </p:sp>
      <p:sp>
        <p:nvSpPr>
          <p:cNvPr id="210" name="TextBox 7"/>
          <p:cNvSpPr txBox="1"/>
          <p:nvPr/>
        </p:nvSpPr>
        <p:spPr>
          <a:xfrm>
            <a:off x="6401234" y="4037879"/>
            <a:ext cx="2451385" cy="89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Wachten tot de afstandssensor dichterbij is dan 20 cm.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213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uitbreiding</a:t>
            </a:r>
          </a:p>
        </p:txBody>
      </p:sp>
      <p:sp>
        <p:nvSpPr>
          <p:cNvPr id="21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55087" y="1140005"/>
            <a:ext cx="5919236" cy="508260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</a:lstStyle>
          <a:p>
            <a:r>
              <a:t>Zodra je de muur hebt gevonden, verplaats je de robot naar achteren en ga je door het gat.</a:t>
            </a:r>
          </a:p>
        </p:txBody>
      </p:sp>
      <p:sp>
        <p:nvSpPr>
          <p:cNvPr id="21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17217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6" name="Rectangle 5"/>
          <p:cNvSpPr/>
          <p:nvPr/>
        </p:nvSpPr>
        <p:spPr>
          <a:xfrm>
            <a:off x="7301376" y="4360993"/>
            <a:ext cx="254985" cy="1208729"/>
          </a:xfrm>
          <a:prstGeom prst="rect">
            <a:avLst/>
          </a:prstGeom>
          <a:solidFill>
            <a:srgbClr val="000000"/>
          </a:solidFill>
          <a:ln w="2222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0" name="Group 6"/>
          <p:cNvGrpSpPr/>
          <p:nvPr/>
        </p:nvGrpSpPr>
        <p:grpSpPr>
          <a:xfrm>
            <a:off x="7688116" y="3445144"/>
            <a:ext cx="790598" cy="660560"/>
            <a:chOff x="0" y="0"/>
            <a:chExt cx="790597" cy="660558"/>
          </a:xfrm>
        </p:grpSpPr>
        <p:sp>
          <p:nvSpPr>
            <p:cNvPr id="217" name="Rounded Rectangle 27"/>
            <p:cNvSpPr/>
            <p:nvPr/>
          </p:nvSpPr>
          <p:spPr>
            <a:xfrm rot="16200000">
              <a:off x="183362" y="-61834"/>
              <a:ext cx="423873" cy="7905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Rounded Rectangle 28"/>
            <p:cNvSpPr/>
            <p:nvPr/>
          </p:nvSpPr>
          <p:spPr>
            <a:xfrm rot="16200000">
              <a:off x="337719" y="-72215"/>
              <a:ext cx="115158" cy="259587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Rounded Rectangle 29"/>
            <p:cNvSpPr/>
            <p:nvPr/>
          </p:nvSpPr>
          <p:spPr>
            <a:xfrm rot="16200000">
              <a:off x="337719" y="473187"/>
              <a:ext cx="115158" cy="259587"/>
            </a:xfrm>
            <a:prstGeom prst="roundRect">
              <a:avLst>
                <a:gd name="adj" fmla="val 16667"/>
              </a:avLst>
            </a:prstGeom>
            <a:solidFill>
              <a:srgbClr val="0EAE9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24" name="Group 10"/>
          <p:cNvGrpSpPr/>
          <p:nvPr/>
        </p:nvGrpSpPr>
        <p:grpSpPr>
          <a:xfrm>
            <a:off x="7731721" y="3592796"/>
            <a:ext cx="401935" cy="157357"/>
            <a:chOff x="0" y="0"/>
            <a:chExt cx="401933" cy="157355"/>
          </a:xfrm>
        </p:grpSpPr>
        <p:sp>
          <p:nvSpPr>
            <p:cNvPr id="221" name="Rectangle 11"/>
            <p:cNvSpPr/>
            <p:nvPr/>
          </p:nvSpPr>
          <p:spPr>
            <a:xfrm rot="5400000">
              <a:off x="122288" y="-122289"/>
              <a:ext cx="157357" cy="401934"/>
            </a:xfrm>
            <a:prstGeom prst="rect">
              <a:avLst/>
            </a:prstGeom>
            <a:solidFill>
              <a:srgbClr val="FFFFFF"/>
            </a:solidFill>
            <a:ln w="22225" cap="rnd">
              <a:solidFill>
                <a:srgbClr val="BA9B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Oval 12"/>
            <p:cNvSpPr/>
            <p:nvPr/>
          </p:nvSpPr>
          <p:spPr>
            <a:xfrm rot="16200000">
              <a:off x="205267" y="0"/>
              <a:ext cx="146305" cy="146305"/>
            </a:xfrm>
            <a:prstGeom prst="ellipse">
              <a:avLst/>
            </a:prstGeom>
            <a:solidFill>
              <a:srgbClr val="000000"/>
            </a:solidFill>
            <a:ln w="12700" cap="rnd">
              <a:solidFill>
                <a:srgbClr val="E6C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Oval 13"/>
            <p:cNvSpPr/>
            <p:nvPr/>
          </p:nvSpPr>
          <p:spPr>
            <a:xfrm rot="16200000">
              <a:off x="42819" y="1679"/>
              <a:ext cx="146305" cy="146306"/>
            </a:xfrm>
            <a:prstGeom prst="ellipse">
              <a:avLst/>
            </a:prstGeom>
            <a:solidFill>
              <a:srgbClr val="000000"/>
            </a:solidFill>
            <a:ln w="12700" cap="rnd">
              <a:solidFill>
                <a:srgbClr val="E6C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5" name="Rectangle 14"/>
          <p:cNvSpPr/>
          <p:nvPr/>
        </p:nvSpPr>
        <p:spPr>
          <a:xfrm>
            <a:off x="7285360" y="1930269"/>
            <a:ext cx="254985" cy="1133476"/>
          </a:xfrm>
          <a:prstGeom prst="rect">
            <a:avLst/>
          </a:prstGeom>
          <a:solidFill>
            <a:srgbClr val="000000"/>
          </a:solidFill>
          <a:ln w="22225" cap="rnd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6" name="Straight Arrow Connector 15"/>
          <p:cNvSpPr/>
          <p:nvPr/>
        </p:nvSpPr>
        <p:spPr>
          <a:xfrm flipH="1">
            <a:off x="6339828" y="3730056"/>
            <a:ext cx="1200517" cy="1"/>
          </a:xfrm>
          <a:prstGeom prst="line">
            <a:avLst/>
          </a:prstGeom>
          <a:ln w="76200" cap="rnd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ooter Placeholder 3"/>
          <p:cNvSpPr txBox="1"/>
          <p:nvPr/>
        </p:nvSpPr>
        <p:spPr>
          <a:xfrm>
            <a:off x="134128" y="6321349"/>
            <a:ext cx="4779146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900"/>
            </a:lvl1pPr>
          </a:lstStyle>
          <a:p>
            <a:r>
              <a:t>Copyright © 2020 SPIKE Prime Lessons (primelessons.org) CC-BY-NC-SA.  (Last edit: 1/9/2020)</a:t>
            </a:r>
          </a:p>
        </p:txBody>
      </p:sp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xfrm>
            <a:off x="175260" y="292974"/>
            <a:ext cx="8746864" cy="752707"/>
          </a:xfrm>
          <a:prstGeom prst="rect">
            <a:avLst/>
          </a:prstGeom>
        </p:spPr>
        <p:txBody>
          <a:bodyPr/>
          <a:lstStyle/>
          <a:p>
            <a:r>
              <a:t>CREDITS</a:t>
            </a:r>
          </a:p>
        </p:txBody>
      </p:sp>
      <p:sp>
        <p:nvSpPr>
          <p:cNvPr id="230" name="Rectangle 4"/>
          <p:cNvSpPr/>
          <p:nvPr/>
        </p:nvSpPr>
        <p:spPr>
          <a:xfrm>
            <a:off x="575028" y="5782901"/>
            <a:ext cx="7734053" cy="529134"/>
          </a:xfrm>
          <a:prstGeom prst="rect">
            <a:avLst/>
          </a:prstGeom>
          <a:solidFill>
            <a:srgbClr val="F5F5F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sz="1200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                         </a:t>
            </a:r>
            <a:br/>
            <a:r>
              <a:rPr>
                <a:solidFill>
                  <a:srgbClr val="000000"/>
                </a:solidFill>
              </a:rPr>
              <a:t>This work is licensed under a 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/>
              </a:rPr>
              <a:t>Creative Commons Attribution-NonCommercial-ShareAlike 4.0 International License</a:t>
            </a:r>
            <a:r>
              <a:rPr>
                <a:solidFill>
                  <a:srgbClr val="000000"/>
                </a:solidFill>
              </a:rPr>
              <a:t>.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231" name="Picture 5" descr="Picture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10" y="5253616"/>
            <a:ext cx="1479092" cy="52104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8236371" y="6326361"/>
            <a:ext cx="193041" cy="2946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33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457199" y="1317983"/>
            <a:ext cx="8245476" cy="1145346"/>
          </a:xfrm>
          <a:prstGeom prst="rect">
            <a:avLst/>
          </a:prstGeom>
        </p:spPr>
        <p:txBody>
          <a:bodyPr/>
          <a:lstStyle/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 is gecreëerd door Sanjay Seshan en Arvind Seshan voor SPIKE Prime Lessons.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Deze lessen zijn door Roel van der Linden (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5"/>
              </a:rPr>
              <a:t>Bouwgabbers.nl</a:t>
            </a:r>
            <a:r>
              <a:t>) vertaald in het Nederlands.</a:t>
            </a:r>
          </a:p>
          <a:p>
            <a:pPr marL="431800" indent="-431800">
              <a:buClrTx/>
              <a:buSzPct val="97000"/>
              <a:buBlip>
                <a:blip r:embed="rId4"/>
              </a:buBlip>
              <a:defRPr sz="1600"/>
            </a:pPr>
            <a:r>
              <a:t>Meer lessen zijn beschikbaar op: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" action="ppaction://hlinkshowjump?jump=nextslide"/>
              </a:rPr>
              <a:t>www.primelessons.org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Dividen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Introductie afstandssensor</vt:lpstr>
      <vt:lpstr>lesdoelen</vt:lpstr>
      <vt:lpstr>wat is een afstandssensor?</vt:lpstr>
      <vt:lpstr>Hoe programmeer je een afstandssensor</vt:lpstr>
      <vt:lpstr>uitdaging: weg van de muur</vt:lpstr>
      <vt:lpstr>oplossing</vt:lpstr>
      <vt:lpstr>uitbreiding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Introductie afstandssensor</dc:title>
  <cp:lastModifiedBy>Arvind Seshan</cp:lastModifiedBy>
  <cp:revision>1</cp:revision>
  <dcterms:modified xsi:type="dcterms:W3CDTF">2020-07-14T20:00:33Z</dcterms:modified>
</cp:coreProperties>
</file>