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1" r:id="rId1"/>
  </p:sldMasterIdLst>
  <p:notesMasterIdLst>
    <p:notesMasterId r:id="rId12"/>
  </p:notesMasterIdLst>
  <p:handoutMasterIdLst>
    <p:handoutMasterId r:id="rId13"/>
  </p:handoutMasterIdLst>
  <p:sldIdLst>
    <p:sldId id="275" r:id="rId2"/>
    <p:sldId id="257" r:id="rId3"/>
    <p:sldId id="276" r:id="rId4"/>
    <p:sldId id="289" r:id="rId5"/>
    <p:sldId id="290" r:id="rId6"/>
    <p:sldId id="291" r:id="rId7"/>
    <p:sldId id="281" r:id="rId8"/>
    <p:sldId id="277" r:id="rId9"/>
    <p:sldId id="278" r:id="rId10"/>
    <p:sldId id="28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3"/>
  </p:normalViewPr>
  <p:slideViewPr>
    <p:cSldViewPr snapToGrid="0" snapToObjects="1">
      <p:cViewPr varScale="1">
        <p:scale>
          <a:sx n="128" d="100"/>
          <a:sy n="128" d="100"/>
        </p:scale>
        <p:origin x="17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11/22/20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11/22/20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LESSONS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userDrawn="1"/>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userDrawn="1"/>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userDrawn="1"/>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16CE0C2C-A338-43D5-90F1-BF7071173968}"/>
              </a:ext>
            </a:extLst>
          </p:cNvPr>
          <p:cNvGrpSpPr/>
          <p:nvPr userDrawn="1"/>
        </p:nvGrpSpPr>
        <p:grpSpPr>
          <a:xfrm>
            <a:off x="179837" y="506030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40E17ABA-DD47-4025-9FB7-6A121C3A11D7}"/>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47DC46DE-9313-4F0E-95CB-37F020E98FE7}"/>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B3343712-4FE9-49ED-8F90-2AE9B8CBE21F}"/>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8677ED9B-193C-4EAC-9732-5456885CA22B}"/>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246255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GB"/>
              <a:t>Copyright © 2020 SPIKE Prime Lessons (primelessons.org) CC-BY-NC-SA.  (Last edit: 11/19/2020)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304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GB"/>
              <a:t>Copyright © 2020 SPIKE Prime Lessons (primelessons.org) CC-BY-NC-SA.  (Last edit: 11/19/2020)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0373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155088" y="1140006"/>
            <a:ext cx="8831580" cy="50826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8409" y="6321349"/>
            <a:ext cx="4870585" cy="365125"/>
          </a:xfrm>
          <a:prstGeom prst="rect">
            <a:avLst/>
          </a:prstGeom>
        </p:spPr>
        <p:txBody>
          <a:bodyPr/>
          <a:lstStyle>
            <a:lvl1pPr>
              <a:defRPr sz="900"/>
            </a:lvl1pPr>
          </a:lstStyle>
          <a:p>
            <a:r>
              <a:rPr lang="en-GB"/>
              <a:t>Copyright © 2020 SPIKE Prime Lessons (primelessons.org) CC-BY-NC-SA.  (Last edit: 11/19/2020)</a:t>
            </a:r>
            <a:endParaRPr lang="en-US" dirty="0"/>
          </a:p>
        </p:txBody>
      </p:sp>
      <p:sp>
        <p:nvSpPr>
          <p:cNvPr id="6" name="Slide Number Placeholder 5"/>
          <p:cNvSpPr>
            <a:spLocks noGrp="1"/>
          </p:cNvSpPr>
          <p:nvPr>
            <p:ph type="sldNum" sz="quarter" idx="12"/>
          </p:nvPr>
        </p:nvSpPr>
        <p:spPr>
          <a:xfrm>
            <a:off x="8236372" y="6317217"/>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9003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GB"/>
              <a:t>Copyright © 2020 SPIKE Prime Lessons (primelessons.org) CC-BY-NC-SA.  (Last edit: 11/19/2020)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70926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GB"/>
              <a:t>Copyright © 2020 SPIKE Prime Lessons (primelessons.org) CC-BY-NC-SA.  (Last edit: 11/19/2020)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GB"/>
              <a:t>Copyright © 2020 SPIKE Prime Lessons (primelessons.org) CC-BY-NC-SA.  (Last edit: 11/19/2020)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GB"/>
              <a:t>Copyright © 2020 SPIKE Prime Lessons (primelessons.org) CC-BY-NC-SA.  (Last edit: 11/19/2020)</a:t>
            </a:r>
            <a:endParaRPr lang="en-US"/>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4019911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GB"/>
              <a:t>Copyright © 2020 SPIKE Prime Lessons (primelessons.org) CC-BY-NC-SA.  (Last edit: 11/19/2020)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749694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GB"/>
              <a:t>Copyright © 2020 SPIKE Prime Lessons (primelessons.org) CC-BY-NC-SA.  (Last edit: 11/19/2020)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4491153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LOOPS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Arvind Seshan for SPIKE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GB"/>
              <a:t>Copyright © 2020 SPIKE Prime Lessons (primelessons.org) CC-BY-NC-SA.  (Last edit: 11/19/2020)</a:t>
            </a:r>
            <a:endParaRPr lang="en-US" dirty="0"/>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10</a:t>
            </a:fld>
            <a:endParaRPr lang="en-US"/>
          </a:p>
        </p:txBody>
      </p:sp>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repeat an action using loops</a:t>
            </a:r>
          </a:p>
        </p:txBody>
      </p:sp>
      <p:sp>
        <p:nvSpPr>
          <p:cNvPr id="4" name="Footer Placeholder 3"/>
          <p:cNvSpPr>
            <a:spLocks noGrp="1"/>
          </p:cNvSpPr>
          <p:nvPr>
            <p:ph type="ftr" sz="quarter" idx="11"/>
          </p:nvPr>
        </p:nvSpPr>
        <p:spPr/>
        <p:txBody>
          <a:bodyPr/>
          <a:lstStyle/>
          <a:p>
            <a:r>
              <a:rPr lang="en-GB"/>
              <a:t>Copyright © 2020 SPIKE Prime Lessons (primelessons.org) CC-BY-NC-SA.  (Last edit: 11/19/2020)</a:t>
            </a:r>
            <a:endParaRPr lang="en-US"/>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DFAF-A684-4430-96DD-0272D6E42621}"/>
              </a:ext>
            </a:extLst>
          </p:cNvPr>
          <p:cNvSpPr>
            <a:spLocks noGrp="1"/>
          </p:cNvSpPr>
          <p:nvPr>
            <p:ph type="title"/>
          </p:nvPr>
        </p:nvSpPr>
        <p:spPr/>
        <p:txBody>
          <a:bodyPr/>
          <a:lstStyle/>
          <a:p>
            <a:r>
              <a:rPr lang="en-US" dirty="0"/>
              <a:t>Repeating code</a:t>
            </a:r>
          </a:p>
        </p:txBody>
      </p:sp>
      <p:sp>
        <p:nvSpPr>
          <p:cNvPr id="3" name="Content Placeholder 2">
            <a:extLst>
              <a:ext uri="{FF2B5EF4-FFF2-40B4-BE49-F238E27FC236}">
                <a16:creationId xmlns:a16="http://schemas.microsoft.com/office/drawing/2014/main" id="{1545B322-4A52-46AA-8325-CC94EF0D1E6E}"/>
              </a:ext>
            </a:extLst>
          </p:cNvPr>
          <p:cNvSpPr>
            <a:spLocks noGrp="1"/>
          </p:cNvSpPr>
          <p:nvPr>
            <p:ph idx="1"/>
          </p:nvPr>
        </p:nvSpPr>
        <p:spPr>
          <a:xfrm>
            <a:off x="155088" y="1140006"/>
            <a:ext cx="8831580" cy="2728109"/>
          </a:xfrm>
        </p:spPr>
        <p:txBody>
          <a:bodyPr>
            <a:normAutofit fontScale="92500" lnSpcReduction="20000"/>
          </a:bodyPr>
          <a:lstStyle/>
          <a:p>
            <a:r>
              <a:rPr lang="en-US" dirty="0"/>
              <a:t>Let us say that you want the robot to repeat an action over and over again. </a:t>
            </a:r>
          </a:p>
          <a:p>
            <a:pPr lvl="1"/>
            <a:r>
              <a:rPr lang="en-US" dirty="0"/>
              <a:t>Would you copy the blocks over and over?</a:t>
            </a:r>
          </a:p>
          <a:p>
            <a:pPr lvl="1"/>
            <a:r>
              <a:rPr lang="en-US" dirty="0"/>
              <a:t>What if you wanted to repeat the action forever?</a:t>
            </a:r>
          </a:p>
          <a:p>
            <a:r>
              <a:rPr lang="en-US" dirty="0"/>
              <a:t>You can use the loops to repeat an action for a number of times or until some exit condition is met</a:t>
            </a:r>
          </a:p>
          <a:p>
            <a:r>
              <a:rPr lang="en-US" dirty="0"/>
              <a:t>Loops make repeating a task multiple times easy </a:t>
            </a:r>
          </a:p>
          <a:p>
            <a:r>
              <a:rPr lang="en-US" dirty="0"/>
              <a:t>The added benefit is that a loop can end whenever you want (a specific number of times, run forever, a specific condition, etc.) </a:t>
            </a:r>
          </a:p>
          <a:p>
            <a:r>
              <a:rPr lang="en-US" dirty="0"/>
              <a:t>There are two types of loops: for loops and while loops</a:t>
            </a:r>
          </a:p>
        </p:txBody>
      </p:sp>
      <p:sp>
        <p:nvSpPr>
          <p:cNvPr id="4" name="Footer Placeholder 3">
            <a:extLst>
              <a:ext uri="{FF2B5EF4-FFF2-40B4-BE49-F238E27FC236}">
                <a16:creationId xmlns:a16="http://schemas.microsoft.com/office/drawing/2014/main" id="{1143C30F-5C3B-4D40-B83F-EDE97F88B011}"/>
              </a:ext>
            </a:extLst>
          </p:cNvPr>
          <p:cNvSpPr>
            <a:spLocks noGrp="1"/>
          </p:cNvSpPr>
          <p:nvPr>
            <p:ph type="ftr" sz="quarter" idx="11"/>
          </p:nvPr>
        </p:nvSpPr>
        <p:spPr/>
        <p:txBody>
          <a:bodyPr/>
          <a:lstStyle/>
          <a:p>
            <a:r>
              <a:rPr lang="en-GB"/>
              <a:t>Copyright © 2020 SPIKE Prime Lessons (primelessons.org) CC-BY-NC-SA.  (Last edit: 11/19/2020)</a:t>
            </a:r>
            <a:endParaRPr lang="en-US" dirty="0"/>
          </a:p>
        </p:txBody>
      </p:sp>
      <p:sp>
        <p:nvSpPr>
          <p:cNvPr id="5" name="Slide Number Placeholder 4">
            <a:extLst>
              <a:ext uri="{FF2B5EF4-FFF2-40B4-BE49-F238E27FC236}">
                <a16:creationId xmlns:a16="http://schemas.microsoft.com/office/drawing/2014/main" id="{42F46F1A-0070-4B1A-8974-7FA1B1E64C2B}"/>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2663883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430E-912F-4F67-A298-D5B9926E38F4}"/>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D5232B14-95FD-46E1-85A9-71BBCE2806FA}"/>
              </a:ext>
            </a:extLst>
          </p:cNvPr>
          <p:cNvSpPr>
            <a:spLocks noGrp="1"/>
          </p:cNvSpPr>
          <p:nvPr>
            <p:ph idx="1"/>
          </p:nvPr>
        </p:nvSpPr>
        <p:spPr/>
        <p:txBody>
          <a:bodyPr/>
          <a:lstStyle/>
          <a:p>
            <a:r>
              <a:rPr lang="en-US" dirty="0"/>
              <a:t>For loops are used to iterate over a sequence</a:t>
            </a:r>
          </a:p>
          <a:p>
            <a:pPr marL="0" indent="0">
              <a:buNone/>
            </a:pPr>
            <a:r>
              <a:rPr lang="en-GB" b="0" dirty="0">
                <a:solidFill>
                  <a:srgbClr val="000000"/>
                </a:solidFill>
                <a:effectLst/>
                <a:latin typeface="Consolas" panose="020B0609020204030204" pitchFamily="49" charset="0"/>
              </a:rPr>
              <a:t>numbers = </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1</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4</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9</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13</a:t>
            </a:r>
            <a:r>
              <a:rPr lang="en-GB" b="0" dirty="0">
                <a:solidFill>
                  <a:srgbClr val="00877B"/>
                </a:solidFill>
                <a:effectLst/>
                <a:latin typeface="Consolas" panose="020B0609020204030204" pitchFamily="49" charset="0"/>
              </a:rPr>
              <a:t>]</a:t>
            </a:r>
            <a:endParaRPr lang="en-GB" b="0" dirty="0">
              <a:solidFill>
                <a:srgbClr val="000000"/>
              </a:solidFill>
              <a:effectLst/>
              <a:latin typeface="Consolas" panose="020B0609020204030204" pitchFamily="49" charset="0"/>
            </a:endParaRPr>
          </a:p>
          <a:p>
            <a:pPr marL="0" indent="0">
              <a:buNone/>
            </a:pPr>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number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numbers:</a:t>
            </a:r>
          </a:p>
          <a:p>
            <a:pPr marL="0" indent="0">
              <a:buNone/>
            </a:pPr>
            <a:r>
              <a:rPr lang="en-GB" b="0" dirty="0">
                <a:solidFill>
                  <a:srgbClr val="0078CC"/>
                </a:solidFill>
                <a:effectLst/>
                <a:latin typeface="Consolas" panose="020B0609020204030204" pitchFamily="49" charset="0"/>
              </a:rPr>
              <a:t>	print</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number</a:t>
            </a:r>
            <a:r>
              <a:rPr lang="en-GB" b="0" dirty="0">
                <a:solidFill>
                  <a:srgbClr val="00877B"/>
                </a:solidFill>
                <a:effectLst/>
                <a:latin typeface="Consolas" panose="020B0609020204030204" pitchFamily="49" charset="0"/>
              </a:rPr>
              <a:t>)</a:t>
            </a:r>
          </a:p>
          <a:p>
            <a:pPr marL="0" indent="0">
              <a:buNone/>
            </a:pPr>
            <a:r>
              <a:rPr lang="en-US" dirty="0"/>
              <a:t>Output:</a:t>
            </a:r>
          </a:p>
          <a:p>
            <a:pPr marL="0" indent="0">
              <a:buNone/>
            </a:pPr>
            <a:r>
              <a:rPr lang="en-US" dirty="0"/>
              <a:t>1</a:t>
            </a:r>
          </a:p>
          <a:p>
            <a:pPr marL="0" indent="0">
              <a:buNone/>
            </a:pPr>
            <a:r>
              <a:rPr lang="en-US" dirty="0"/>
              <a:t>4</a:t>
            </a:r>
          </a:p>
          <a:p>
            <a:pPr marL="0" indent="0">
              <a:buNone/>
            </a:pPr>
            <a:r>
              <a:rPr lang="en-US" dirty="0"/>
              <a:t>9</a:t>
            </a:r>
          </a:p>
          <a:p>
            <a:pPr marL="0" indent="0">
              <a:buNone/>
            </a:pPr>
            <a:r>
              <a:rPr lang="en-US" dirty="0"/>
              <a:t>13</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7FD80479-EA61-4750-B83A-A8DDE0ECAC70}"/>
              </a:ext>
            </a:extLst>
          </p:cNvPr>
          <p:cNvSpPr>
            <a:spLocks noGrp="1"/>
          </p:cNvSpPr>
          <p:nvPr>
            <p:ph type="ftr" sz="quarter" idx="11"/>
          </p:nvPr>
        </p:nvSpPr>
        <p:spPr/>
        <p:txBody>
          <a:bodyPr/>
          <a:lstStyle/>
          <a:p>
            <a:r>
              <a:rPr lang="en-GB"/>
              <a:t>Copyright © 2020 SPIKE Prime Lessons (primelessons.org) CC-BY-NC-SA.  (Last edit: 11/19/2020)</a:t>
            </a:r>
            <a:endParaRPr lang="en-US" dirty="0"/>
          </a:p>
        </p:txBody>
      </p:sp>
      <p:sp>
        <p:nvSpPr>
          <p:cNvPr id="5" name="Slide Number Placeholder 4">
            <a:extLst>
              <a:ext uri="{FF2B5EF4-FFF2-40B4-BE49-F238E27FC236}">
                <a16:creationId xmlns:a16="http://schemas.microsoft.com/office/drawing/2014/main" id="{90DC40BE-F4DB-499F-A5C8-307A0F690927}"/>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Rectangle 5">
            <a:extLst>
              <a:ext uri="{FF2B5EF4-FFF2-40B4-BE49-F238E27FC236}">
                <a16:creationId xmlns:a16="http://schemas.microsoft.com/office/drawing/2014/main" id="{71A7DE43-B6C9-4323-86D9-BF2CDC89ACAC}"/>
              </a:ext>
            </a:extLst>
          </p:cNvPr>
          <p:cNvSpPr/>
          <p:nvPr/>
        </p:nvSpPr>
        <p:spPr>
          <a:xfrm>
            <a:off x="5304280" y="2870421"/>
            <a:ext cx="2735249" cy="1248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Note:</a:t>
            </a:r>
          </a:p>
          <a:p>
            <a:pPr algn="ctr"/>
            <a:r>
              <a:rPr lang="en-US" dirty="0">
                <a:solidFill>
                  <a:sysClr val="windowText" lastClr="000000"/>
                </a:solidFill>
              </a:rPr>
              <a:t>Remember to indent the code you want to run in the loop</a:t>
            </a:r>
          </a:p>
        </p:txBody>
      </p:sp>
    </p:spTree>
    <p:extLst>
      <p:ext uri="{BB962C8B-B14F-4D97-AF65-F5344CB8AC3E}">
        <p14:creationId xmlns:p14="http://schemas.microsoft.com/office/powerpoint/2010/main" val="407398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2721-DE06-4F74-9E8E-EE47099E75ED}"/>
              </a:ext>
            </a:extLst>
          </p:cNvPr>
          <p:cNvSpPr>
            <a:spLocks noGrp="1"/>
          </p:cNvSpPr>
          <p:nvPr>
            <p:ph type="title"/>
          </p:nvPr>
        </p:nvSpPr>
        <p:spPr/>
        <p:txBody>
          <a:bodyPr/>
          <a:lstStyle/>
          <a:p>
            <a:r>
              <a:rPr lang="en-US" dirty="0"/>
              <a:t>For Loops With range()</a:t>
            </a:r>
          </a:p>
        </p:txBody>
      </p:sp>
      <p:sp>
        <p:nvSpPr>
          <p:cNvPr id="3" name="Content Placeholder 2">
            <a:extLst>
              <a:ext uri="{FF2B5EF4-FFF2-40B4-BE49-F238E27FC236}">
                <a16:creationId xmlns:a16="http://schemas.microsoft.com/office/drawing/2014/main" id="{6C60B0E3-2CA8-476F-BF68-0A5C8B2F518C}"/>
              </a:ext>
            </a:extLst>
          </p:cNvPr>
          <p:cNvSpPr>
            <a:spLocks noGrp="1"/>
          </p:cNvSpPr>
          <p:nvPr>
            <p:ph idx="1"/>
          </p:nvPr>
        </p:nvSpPr>
        <p:spPr/>
        <p:txBody>
          <a:bodyPr>
            <a:normAutofit/>
          </a:bodyPr>
          <a:lstStyle/>
          <a:p>
            <a:r>
              <a:rPr lang="en-US" dirty="0"/>
              <a:t>If you want the loop to iterate a certain number of times, you can use the range() function</a:t>
            </a:r>
          </a:p>
          <a:p>
            <a:pPr marL="0" indent="0">
              <a:buNone/>
            </a:pPr>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x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range</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4</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r>
              <a:rPr lang="en-GB" b="0" dirty="0">
                <a:solidFill>
                  <a:srgbClr val="0078CC"/>
                </a:solidFill>
                <a:effectLst/>
                <a:latin typeface="Consolas" panose="020B0609020204030204" pitchFamily="49" charset="0"/>
              </a:rPr>
              <a:t>print</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x</a:t>
            </a:r>
            <a:r>
              <a:rPr lang="en-GB" b="0" dirty="0">
                <a:solidFill>
                  <a:srgbClr val="00877B"/>
                </a:solidFill>
                <a:effectLst/>
                <a:latin typeface="Consolas" panose="020B0609020204030204" pitchFamily="49" charset="0"/>
              </a:rPr>
              <a:t>)</a:t>
            </a:r>
            <a:endParaRPr lang="en-GB" dirty="0">
              <a:solidFill>
                <a:srgbClr val="000000"/>
              </a:solidFill>
              <a:latin typeface="Consolas" panose="020B0609020204030204" pitchFamily="49" charset="0"/>
            </a:endParaRPr>
          </a:p>
          <a:p>
            <a:r>
              <a:rPr lang="en-US" dirty="0"/>
              <a:t>Note that the range function begins at 0. You can also set a start position by doing this</a:t>
            </a:r>
          </a:p>
          <a:p>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x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range</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2</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4</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r>
              <a:rPr lang="en-GB" b="0" dirty="0">
                <a:solidFill>
                  <a:srgbClr val="0078CC"/>
                </a:solidFill>
                <a:effectLst/>
                <a:latin typeface="Consolas" panose="020B0609020204030204" pitchFamily="49" charset="0"/>
              </a:rPr>
              <a:t>print</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x</a:t>
            </a:r>
            <a:r>
              <a:rPr lang="en-GB" b="0" dirty="0">
                <a:solidFill>
                  <a:srgbClr val="00877B"/>
                </a:solidFill>
                <a:effectLst/>
                <a:latin typeface="Consolas" panose="020B0609020204030204" pitchFamily="49" charset="0"/>
              </a:rPr>
              <a:t>)</a:t>
            </a:r>
            <a:endParaRPr lang="en-GB" b="0" dirty="0">
              <a:solidFill>
                <a:srgbClr val="000000"/>
              </a:solidFill>
              <a:effectLst/>
            </a:endParaRPr>
          </a:p>
          <a:p>
            <a:r>
              <a:rPr lang="en-GB" b="0" dirty="0">
                <a:solidFill>
                  <a:srgbClr val="000000"/>
                </a:solidFill>
                <a:effectLst/>
              </a:rPr>
              <a:t>Notice that 4 was not included. The range() function excludes the maximum that you set.</a:t>
            </a:r>
          </a:p>
          <a:p>
            <a:r>
              <a:rPr lang="en-GB" b="0" dirty="0">
                <a:solidFill>
                  <a:srgbClr val="000000"/>
                </a:solidFill>
                <a:effectLst/>
              </a:rPr>
              <a:t>Finally, you can increment by different values other than 1</a:t>
            </a:r>
          </a:p>
          <a:p>
            <a:pPr marL="0" indent="0">
              <a:buNone/>
            </a:pPr>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x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range</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2</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7</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2</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a:t>
            </a:r>
          </a:p>
          <a:p>
            <a:pPr marL="0" indent="0">
              <a:buNone/>
            </a:pP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print</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x</a:t>
            </a:r>
            <a:r>
              <a:rPr lang="en-GB" b="0" dirty="0">
                <a:solidFill>
                  <a:srgbClr val="00877B"/>
                </a:solidFill>
                <a:effectLst/>
                <a:latin typeface="Consolas" panose="020B0609020204030204" pitchFamily="49" charset="0"/>
              </a:rPr>
              <a:t>)</a:t>
            </a:r>
            <a:endParaRPr lang="en-GB"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3B4B5800-A02D-40EA-B0AD-B8A7929B8FE7}"/>
              </a:ext>
            </a:extLst>
          </p:cNvPr>
          <p:cNvSpPr>
            <a:spLocks noGrp="1"/>
          </p:cNvSpPr>
          <p:nvPr>
            <p:ph type="ftr" sz="quarter" idx="11"/>
          </p:nvPr>
        </p:nvSpPr>
        <p:spPr/>
        <p:txBody>
          <a:bodyPr/>
          <a:lstStyle/>
          <a:p>
            <a:r>
              <a:rPr lang="en-GB"/>
              <a:t>Copyright © 2020 SPIKE Prime Lessons (primelessons.org) CC-BY-NC-SA.  (Last edit: 11/19/2020)</a:t>
            </a:r>
            <a:endParaRPr lang="en-US" dirty="0"/>
          </a:p>
        </p:txBody>
      </p:sp>
      <p:sp>
        <p:nvSpPr>
          <p:cNvPr id="5" name="Slide Number Placeholder 4">
            <a:extLst>
              <a:ext uri="{FF2B5EF4-FFF2-40B4-BE49-F238E27FC236}">
                <a16:creationId xmlns:a16="http://schemas.microsoft.com/office/drawing/2014/main" id="{456F7C9B-9C8F-43E5-99F1-B7FDC5D01F89}"/>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6" name="TextBox 5">
            <a:extLst>
              <a:ext uri="{FF2B5EF4-FFF2-40B4-BE49-F238E27FC236}">
                <a16:creationId xmlns:a16="http://schemas.microsoft.com/office/drawing/2014/main" id="{74E617C2-50CB-419B-BCBC-34B579B5C7F2}"/>
              </a:ext>
            </a:extLst>
          </p:cNvPr>
          <p:cNvSpPr txBox="1"/>
          <p:nvPr/>
        </p:nvSpPr>
        <p:spPr>
          <a:xfrm>
            <a:off x="2421172" y="5328043"/>
            <a:ext cx="1037646" cy="307777"/>
          </a:xfrm>
          <a:prstGeom prst="rect">
            <a:avLst/>
          </a:prstGeom>
          <a:noFill/>
        </p:spPr>
        <p:txBody>
          <a:bodyPr wrap="square" rtlCol="0">
            <a:spAutoFit/>
          </a:bodyPr>
          <a:lstStyle/>
          <a:p>
            <a:pPr algn="ctr"/>
            <a:r>
              <a:rPr lang="en-US" sz="1400" dirty="0"/>
              <a:t>Increment</a:t>
            </a:r>
          </a:p>
        </p:txBody>
      </p:sp>
      <p:sp>
        <p:nvSpPr>
          <p:cNvPr id="8" name="TextBox 7">
            <a:extLst>
              <a:ext uri="{FF2B5EF4-FFF2-40B4-BE49-F238E27FC236}">
                <a16:creationId xmlns:a16="http://schemas.microsoft.com/office/drawing/2014/main" id="{56888BBD-9AC0-4286-9564-7622BACFD9F8}"/>
              </a:ext>
            </a:extLst>
          </p:cNvPr>
          <p:cNvSpPr txBox="1"/>
          <p:nvPr/>
        </p:nvSpPr>
        <p:spPr>
          <a:xfrm>
            <a:off x="2780969" y="1522284"/>
            <a:ext cx="894522" cy="1169551"/>
          </a:xfrm>
          <a:prstGeom prst="rect">
            <a:avLst/>
          </a:prstGeom>
          <a:noFill/>
        </p:spPr>
        <p:txBody>
          <a:bodyPr wrap="square">
            <a:spAutoFit/>
          </a:bodyPr>
          <a:lstStyle/>
          <a:p>
            <a:pPr marL="0" indent="0">
              <a:buNone/>
            </a:pPr>
            <a:r>
              <a:rPr lang="en-GB" sz="1400" dirty="0">
                <a:solidFill>
                  <a:srgbClr val="000000"/>
                </a:solidFill>
                <a:latin typeface="Consolas" panose="020B0609020204030204" pitchFamily="49" charset="0"/>
              </a:rPr>
              <a:t>Output:</a:t>
            </a:r>
          </a:p>
          <a:p>
            <a:pPr marL="0" indent="0">
              <a:buNone/>
            </a:pPr>
            <a:r>
              <a:rPr lang="en-US" sz="1400" dirty="0"/>
              <a:t>0</a:t>
            </a:r>
          </a:p>
          <a:p>
            <a:pPr marL="0" indent="0">
              <a:buNone/>
            </a:pPr>
            <a:r>
              <a:rPr lang="en-US" sz="1400" dirty="0"/>
              <a:t>1</a:t>
            </a:r>
          </a:p>
          <a:p>
            <a:pPr marL="0" indent="0">
              <a:buNone/>
            </a:pPr>
            <a:r>
              <a:rPr lang="en-US" sz="1400" dirty="0"/>
              <a:t>2</a:t>
            </a:r>
          </a:p>
          <a:p>
            <a:pPr marL="0" indent="0">
              <a:buNone/>
            </a:pPr>
            <a:r>
              <a:rPr lang="en-US" sz="1400" dirty="0"/>
              <a:t>3</a:t>
            </a:r>
          </a:p>
        </p:txBody>
      </p:sp>
      <p:sp>
        <p:nvSpPr>
          <p:cNvPr id="10" name="TextBox 9">
            <a:extLst>
              <a:ext uri="{FF2B5EF4-FFF2-40B4-BE49-F238E27FC236}">
                <a16:creationId xmlns:a16="http://schemas.microsoft.com/office/drawing/2014/main" id="{58F64FE2-41E4-43A3-826D-5B659E2F3DA0}"/>
              </a:ext>
            </a:extLst>
          </p:cNvPr>
          <p:cNvSpPr txBox="1"/>
          <p:nvPr/>
        </p:nvSpPr>
        <p:spPr>
          <a:xfrm>
            <a:off x="3675491" y="3059668"/>
            <a:ext cx="934278" cy="738664"/>
          </a:xfrm>
          <a:prstGeom prst="rect">
            <a:avLst/>
          </a:prstGeom>
          <a:noFill/>
        </p:spPr>
        <p:txBody>
          <a:bodyPr wrap="square">
            <a:spAutoFit/>
          </a:bodyPr>
          <a:lstStyle/>
          <a:p>
            <a:pPr marL="0" indent="0">
              <a:buNone/>
            </a:pPr>
            <a:r>
              <a:rPr lang="en-GB" sz="1400" dirty="0">
                <a:solidFill>
                  <a:srgbClr val="000000"/>
                </a:solidFill>
              </a:rPr>
              <a:t>Output:</a:t>
            </a:r>
          </a:p>
          <a:p>
            <a:pPr marL="0" indent="0">
              <a:buNone/>
            </a:pPr>
            <a:r>
              <a:rPr lang="en-GB" sz="1400" dirty="0">
                <a:solidFill>
                  <a:srgbClr val="000000"/>
                </a:solidFill>
              </a:rPr>
              <a:t>2</a:t>
            </a:r>
          </a:p>
          <a:p>
            <a:pPr marL="0" indent="0">
              <a:buNone/>
            </a:pPr>
            <a:r>
              <a:rPr lang="en-GB" sz="1400" b="0" dirty="0">
                <a:solidFill>
                  <a:srgbClr val="000000"/>
                </a:solidFill>
                <a:effectLst/>
              </a:rPr>
              <a:t>4</a:t>
            </a:r>
          </a:p>
        </p:txBody>
      </p:sp>
      <p:sp>
        <p:nvSpPr>
          <p:cNvPr id="12" name="TextBox 11">
            <a:extLst>
              <a:ext uri="{FF2B5EF4-FFF2-40B4-BE49-F238E27FC236}">
                <a16:creationId xmlns:a16="http://schemas.microsoft.com/office/drawing/2014/main" id="{A3FCADD7-A5B6-48EA-B370-1A3C5E3F5283}"/>
              </a:ext>
            </a:extLst>
          </p:cNvPr>
          <p:cNvSpPr txBox="1"/>
          <p:nvPr/>
        </p:nvSpPr>
        <p:spPr>
          <a:xfrm>
            <a:off x="3484660" y="4715123"/>
            <a:ext cx="1315941" cy="954107"/>
          </a:xfrm>
          <a:prstGeom prst="rect">
            <a:avLst/>
          </a:prstGeom>
          <a:noFill/>
        </p:spPr>
        <p:txBody>
          <a:bodyPr wrap="square">
            <a:spAutoFit/>
          </a:bodyPr>
          <a:lstStyle/>
          <a:p>
            <a:pPr marL="0" indent="0">
              <a:buNone/>
            </a:pPr>
            <a:r>
              <a:rPr lang="en-GB" sz="1400" dirty="0">
                <a:solidFill>
                  <a:srgbClr val="000000"/>
                </a:solidFill>
                <a:latin typeface="Consolas" panose="020B0609020204030204" pitchFamily="49" charset="0"/>
              </a:rPr>
              <a:t>Output:</a:t>
            </a:r>
          </a:p>
          <a:p>
            <a:pPr marL="0" indent="0">
              <a:buNone/>
            </a:pPr>
            <a:r>
              <a:rPr lang="en-GB" sz="1400" dirty="0">
                <a:solidFill>
                  <a:srgbClr val="000000"/>
                </a:solidFill>
              </a:rPr>
              <a:t>2</a:t>
            </a:r>
          </a:p>
          <a:p>
            <a:pPr marL="0" indent="0">
              <a:buNone/>
            </a:pPr>
            <a:r>
              <a:rPr lang="en-GB" sz="1400" b="0" dirty="0">
                <a:solidFill>
                  <a:srgbClr val="000000"/>
                </a:solidFill>
                <a:effectLst/>
              </a:rPr>
              <a:t>4</a:t>
            </a:r>
          </a:p>
          <a:p>
            <a:pPr marL="0" indent="0">
              <a:buNone/>
            </a:pPr>
            <a:r>
              <a:rPr lang="en-GB" sz="1400" dirty="0">
                <a:solidFill>
                  <a:srgbClr val="000000"/>
                </a:solidFill>
              </a:rPr>
              <a:t>6</a:t>
            </a:r>
            <a:endParaRPr lang="en-GB" sz="1400" b="0" dirty="0">
              <a:solidFill>
                <a:srgbClr val="000000"/>
              </a:solidFill>
              <a:effectLst/>
            </a:endParaRPr>
          </a:p>
        </p:txBody>
      </p:sp>
      <p:cxnSp>
        <p:nvCxnSpPr>
          <p:cNvPr id="14" name="Straight Arrow Connector 13">
            <a:extLst>
              <a:ext uri="{FF2B5EF4-FFF2-40B4-BE49-F238E27FC236}">
                <a16:creationId xmlns:a16="http://schemas.microsoft.com/office/drawing/2014/main" id="{40704EDE-97C9-40F1-A421-C3771FA364BE}"/>
              </a:ext>
            </a:extLst>
          </p:cNvPr>
          <p:cNvCxnSpPr>
            <a:cxnSpLocks/>
            <a:stCxn id="6" idx="0"/>
          </p:cNvCxnSpPr>
          <p:nvPr/>
        </p:nvCxnSpPr>
        <p:spPr>
          <a:xfrm flipV="1">
            <a:off x="2939995" y="4983843"/>
            <a:ext cx="0" cy="34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03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8D89-ABDC-495B-9D03-E2F45EBA7CA7}"/>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BECE90B0-50E4-4471-A409-D44E16396257}"/>
              </a:ext>
            </a:extLst>
          </p:cNvPr>
          <p:cNvSpPr>
            <a:spLocks noGrp="1"/>
          </p:cNvSpPr>
          <p:nvPr>
            <p:ph idx="1"/>
          </p:nvPr>
        </p:nvSpPr>
        <p:spPr/>
        <p:txBody>
          <a:bodyPr/>
          <a:lstStyle/>
          <a:p>
            <a:r>
              <a:rPr lang="en-US" dirty="0"/>
              <a:t>While loops keeps repeating while a </a:t>
            </a:r>
            <a:r>
              <a:rPr lang="en-US" dirty="0" err="1"/>
              <a:t>boolean</a:t>
            </a:r>
            <a:r>
              <a:rPr lang="en-US" dirty="0"/>
              <a:t> condition returns true</a:t>
            </a:r>
          </a:p>
          <a:p>
            <a:r>
              <a:rPr lang="en-US" dirty="0"/>
              <a:t>This is useful for repeating a task until a certain sensor reading</a:t>
            </a:r>
          </a:p>
          <a:p>
            <a:r>
              <a:rPr lang="en-US" dirty="0"/>
              <a:t>They can also be used to loop a certain number of times</a:t>
            </a:r>
          </a:p>
          <a:p>
            <a:pPr marL="0" indent="0">
              <a:buNone/>
            </a:pPr>
            <a:r>
              <a:rPr lang="nn-NO" b="0" dirty="0">
                <a:solidFill>
                  <a:srgbClr val="000000"/>
                </a:solidFill>
                <a:effectLst/>
                <a:latin typeface="Consolas" panose="020B0609020204030204" pitchFamily="49" charset="0"/>
              </a:rPr>
              <a:t>i = </a:t>
            </a:r>
            <a:r>
              <a:rPr lang="nn-NO" b="0" dirty="0">
                <a:solidFill>
                  <a:srgbClr val="FF7D00"/>
                </a:solidFill>
                <a:effectLst/>
                <a:latin typeface="Consolas" panose="020B0609020204030204" pitchFamily="49" charset="0"/>
              </a:rPr>
              <a:t>0</a:t>
            </a:r>
            <a:endParaRPr lang="nn-NO" b="0" dirty="0">
              <a:solidFill>
                <a:srgbClr val="000000"/>
              </a:solidFill>
              <a:effectLst/>
              <a:latin typeface="Consolas" panose="020B0609020204030204" pitchFamily="49" charset="0"/>
            </a:endParaRPr>
          </a:p>
          <a:p>
            <a:pPr marL="0" indent="0">
              <a:buNone/>
            </a:pPr>
            <a:r>
              <a:rPr lang="nn-NO" b="0" dirty="0">
                <a:solidFill>
                  <a:srgbClr val="0078CC"/>
                </a:solidFill>
                <a:effectLst/>
                <a:latin typeface="Consolas" panose="020B0609020204030204" pitchFamily="49" charset="0"/>
              </a:rPr>
              <a:t>while</a:t>
            </a:r>
            <a:r>
              <a:rPr lang="nn-NO" b="0" dirty="0">
                <a:solidFill>
                  <a:srgbClr val="000000"/>
                </a:solidFill>
                <a:effectLst/>
                <a:latin typeface="Consolas" panose="020B0609020204030204" pitchFamily="49" charset="0"/>
              </a:rPr>
              <a:t> </a:t>
            </a:r>
            <a:r>
              <a:rPr lang="nn-NO" b="0" dirty="0">
                <a:solidFill>
                  <a:srgbClr val="00877B"/>
                </a:solidFill>
                <a:effectLst/>
                <a:latin typeface="Consolas" panose="020B0609020204030204" pitchFamily="49" charset="0"/>
              </a:rPr>
              <a:t>(</a:t>
            </a:r>
            <a:r>
              <a:rPr lang="nn-NO" b="0" dirty="0">
                <a:solidFill>
                  <a:srgbClr val="000000"/>
                </a:solidFill>
                <a:effectLst/>
                <a:latin typeface="Consolas" panose="020B0609020204030204" pitchFamily="49" charset="0"/>
              </a:rPr>
              <a:t>i &lt; </a:t>
            </a:r>
            <a:r>
              <a:rPr lang="nn-NO" b="0" dirty="0">
                <a:solidFill>
                  <a:srgbClr val="FF7D00"/>
                </a:solidFill>
                <a:effectLst/>
                <a:latin typeface="Consolas" panose="020B0609020204030204" pitchFamily="49" charset="0"/>
              </a:rPr>
              <a:t>10</a:t>
            </a:r>
            <a:r>
              <a:rPr lang="nn-NO" b="0" dirty="0">
                <a:solidFill>
                  <a:srgbClr val="00877B"/>
                </a:solidFill>
                <a:effectLst/>
                <a:latin typeface="Consolas" panose="020B0609020204030204" pitchFamily="49" charset="0"/>
              </a:rPr>
              <a:t>)</a:t>
            </a:r>
            <a:r>
              <a:rPr lang="nn-NO" b="0" dirty="0">
                <a:solidFill>
                  <a:srgbClr val="000000"/>
                </a:solidFill>
                <a:effectLst/>
                <a:latin typeface="Consolas" panose="020B0609020204030204" pitchFamily="49" charset="0"/>
              </a:rPr>
              <a:t>:</a:t>
            </a:r>
          </a:p>
          <a:p>
            <a:pPr marL="0" indent="0">
              <a:buNone/>
            </a:pPr>
            <a:r>
              <a:rPr lang="nn-NO"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FF7D00"/>
                </a:solidFill>
                <a:effectLst/>
                <a:latin typeface="Consolas" panose="020B0609020204030204" pitchFamily="49" charset="0"/>
              </a:rPr>
              <a:t>1</a:t>
            </a:r>
            <a:endParaRPr lang="en-US" b="0" dirty="0">
              <a:solidFill>
                <a:srgbClr val="000000"/>
              </a:solidFill>
              <a:effectLst/>
              <a:latin typeface="Consolas" panose="020B0609020204030204" pitchFamily="49" charset="0"/>
            </a:endParaRPr>
          </a:p>
          <a:p>
            <a:r>
              <a:rPr lang="en-US" dirty="0">
                <a:solidFill>
                  <a:schemeClr val="tx1"/>
                </a:solidFill>
              </a:rPr>
              <a:t>This loop will run 10 times</a:t>
            </a:r>
          </a:p>
          <a:p>
            <a:r>
              <a:rPr lang="en-US" dirty="0">
                <a:solidFill>
                  <a:schemeClr val="tx1"/>
                </a:solidFill>
              </a:rPr>
              <a:t>Just like the range() function, you can set the starting point, ending point, and increment</a:t>
            </a:r>
          </a:p>
          <a:p>
            <a:r>
              <a:rPr lang="en-US" dirty="0">
                <a:solidFill>
                  <a:schemeClr val="tx1"/>
                </a:solidFill>
              </a:rPr>
              <a:t>You can also use while loops to loops forever</a:t>
            </a:r>
          </a:p>
          <a:p>
            <a:pPr marL="0" indent="0">
              <a:buNone/>
            </a:pPr>
            <a:r>
              <a:rPr lang="en-US" b="0" dirty="0">
                <a:solidFill>
                  <a:srgbClr val="0078CC"/>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a:solidFill>
                  <a:srgbClr val="0078CC"/>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dirty="0">
                <a:solidFill>
                  <a:schemeClr val="tx1"/>
                </a:solidFill>
              </a:rPr>
              <a:t>By setting the condition to be True always, the loop will repeat forever</a:t>
            </a:r>
          </a:p>
          <a:p>
            <a:pPr marL="0" indent="0">
              <a:buNone/>
            </a:pPr>
            <a:endParaRPr lang="en-US" dirty="0">
              <a:solidFill>
                <a:schemeClr val="tx1"/>
              </a:solidFill>
            </a:endParaRPr>
          </a:p>
          <a:p>
            <a:pPr marL="0" indent="0">
              <a:buNone/>
            </a:pPr>
            <a:endParaRPr lang="en-US" dirty="0"/>
          </a:p>
        </p:txBody>
      </p:sp>
      <p:sp>
        <p:nvSpPr>
          <p:cNvPr id="4" name="Footer Placeholder 3">
            <a:extLst>
              <a:ext uri="{FF2B5EF4-FFF2-40B4-BE49-F238E27FC236}">
                <a16:creationId xmlns:a16="http://schemas.microsoft.com/office/drawing/2014/main" id="{2FB5A010-60A0-4F3B-8F09-6CE7FAB3448E}"/>
              </a:ext>
            </a:extLst>
          </p:cNvPr>
          <p:cNvSpPr>
            <a:spLocks noGrp="1"/>
          </p:cNvSpPr>
          <p:nvPr>
            <p:ph type="ftr" sz="quarter" idx="11"/>
          </p:nvPr>
        </p:nvSpPr>
        <p:spPr/>
        <p:txBody>
          <a:bodyPr/>
          <a:lstStyle/>
          <a:p>
            <a:r>
              <a:rPr lang="en-GB"/>
              <a:t>Copyright © 2020 SPIKE Prime Lessons (primelessons.org) CC-BY-NC-SA.  (Last edit: 11/19/2020)</a:t>
            </a:r>
            <a:endParaRPr lang="en-US" dirty="0"/>
          </a:p>
        </p:txBody>
      </p:sp>
      <p:sp>
        <p:nvSpPr>
          <p:cNvPr id="5" name="Slide Number Placeholder 4">
            <a:extLst>
              <a:ext uri="{FF2B5EF4-FFF2-40B4-BE49-F238E27FC236}">
                <a16:creationId xmlns:a16="http://schemas.microsoft.com/office/drawing/2014/main" id="{05B1DFA8-0240-4765-803C-9CE8E5A21322}"/>
              </a:ext>
            </a:extLst>
          </p:cNvPr>
          <p:cNvSpPr>
            <a:spLocks noGrp="1"/>
          </p:cNvSpPr>
          <p:nvPr>
            <p:ph type="sldNum" sz="quarter" idx="12"/>
          </p:nvPr>
        </p:nvSpPr>
        <p:spPr/>
        <p:txBody>
          <a:bodyPr/>
          <a:lstStyle/>
          <a:p>
            <a:fld id="{BBD74847-7BE4-4E4D-8159-51DF7B93C616}" type="slidenum">
              <a:rPr lang="en-US" smtClean="0"/>
              <a:t>6</a:t>
            </a:fld>
            <a:endParaRPr lang="en-US"/>
          </a:p>
        </p:txBody>
      </p:sp>
      <p:sp>
        <p:nvSpPr>
          <p:cNvPr id="7" name="TextBox 6">
            <a:extLst>
              <a:ext uri="{FF2B5EF4-FFF2-40B4-BE49-F238E27FC236}">
                <a16:creationId xmlns:a16="http://schemas.microsoft.com/office/drawing/2014/main" id="{EF742159-D775-45FC-9216-6CFF1DCC98D9}"/>
              </a:ext>
            </a:extLst>
          </p:cNvPr>
          <p:cNvSpPr txBox="1"/>
          <p:nvPr/>
        </p:nvSpPr>
        <p:spPr>
          <a:xfrm>
            <a:off x="950179" y="2349610"/>
            <a:ext cx="1832777" cy="369332"/>
          </a:xfrm>
          <a:prstGeom prst="rect">
            <a:avLst/>
          </a:prstGeom>
          <a:noFill/>
        </p:spPr>
        <p:txBody>
          <a:bodyPr wrap="square" rtlCol="0">
            <a:spAutoFit/>
          </a:bodyPr>
          <a:lstStyle/>
          <a:p>
            <a:r>
              <a:rPr lang="en-US" b="1" u="sng" dirty="0">
                <a:solidFill>
                  <a:schemeClr val="accent6"/>
                </a:solidFill>
              </a:rPr>
              <a:t>Starting point</a:t>
            </a:r>
          </a:p>
        </p:txBody>
      </p:sp>
      <p:sp>
        <p:nvSpPr>
          <p:cNvPr id="8" name="TextBox 7">
            <a:extLst>
              <a:ext uri="{FF2B5EF4-FFF2-40B4-BE49-F238E27FC236}">
                <a16:creationId xmlns:a16="http://schemas.microsoft.com/office/drawing/2014/main" id="{4777A020-6D2E-416D-A911-1F0CCFCA11E6}"/>
              </a:ext>
            </a:extLst>
          </p:cNvPr>
          <p:cNvSpPr txBox="1"/>
          <p:nvPr/>
        </p:nvSpPr>
        <p:spPr>
          <a:xfrm>
            <a:off x="2152153" y="2761293"/>
            <a:ext cx="1832777" cy="369332"/>
          </a:xfrm>
          <a:prstGeom prst="rect">
            <a:avLst/>
          </a:prstGeom>
          <a:noFill/>
        </p:spPr>
        <p:txBody>
          <a:bodyPr wrap="square" rtlCol="0">
            <a:spAutoFit/>
          </a:bodyPr>
          <a:lstStyle/>
          <a:p>
            <a:r>
              <a:rPr lang="en-US" b="1" u="sng" dirty="0">
                <a:solidFill>
                  <a:schemeClr val="accent6"/>
                </a:solidFill>
              </a:rPr>
              <a:t>Ending point</a:t>
            </a:r>
          </a:p>
        </p:txBody>
      </p:sp>
      <p:sp>
        <p:nvSpPr>
          <p:cNvPr id="9" name="TextBox 8">
            <a:extLst>
              <a:ext uri="{FF2B5EF4-FFF2-40B4-BE49-F238E27FC236}">
                <a16:creationId xmlns:a16="http://schemas.microsoft.com/office/drawing/2014/main" id="{0118DB9D-681F-4F55-A738-BE04E8565A43}"/>
              </a:ext>
            </a:extLst>
          </p:cNvPr>
          <p:cNvSpPr txBox="1"/>
          <p:nvPr/>
        </p:nvSpPr>
        <p:spPr>
          <a:xfrm>
            <a:off x="1954698" y="3157993"/>
            <a:ext cx="1832777" cy="369332"/>
          </a:xfrm>
          <a:prstGeom prst="rect">
            <a:avLst/>
          </a:prstGeom>
          <a:noFill/>
        </p:spPr>
        <p:txBody>
          <a:bodyPr wrap="square" rtlCol="0">
            <a:spAutoFit/>
          </a:bodyPr>
          <a:lstStyle/>
          <a:p>
            <a:r>
              <a:rPr lang="en-US" b="1" u="sng" dirty="0">
                <a:solidFill>
                  <a:schemeClr val="accent6"/>
                </a:solidFill>
              </a:rPr>
              <a:t>Increment</a:t>
            </a:r>
          </a:p>
        </p:txBody>
      </p:sp>
    </p:spTree>
    <p:extLst>
      <p:ext uri="{BB962C8B-B14F-4D97-AF65-F5344CB8AC3E}">
        <p14:creationId xmlns:p14="http://schemas.microsoft.com/office/powerpoint/2010/main" val="2917358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F41E-354D-4AC7-9B1A-C1A6A12C75F4}"/>
              </a:ext>
            </a:extLst>
          </p:cNvPr>
          <p:cNvSpPr>
            <a:spLocks noGrp="1"/>
          </p:cNvSpPr>
          <p:nvPr>
            <p:ph type="title"/>
          </p:nvPr>
        </p:nvSpPr>
        <p:spPr/>
        <p:txBody>
          <a:bodyPr/>
          <a:lstStyle/>
          <a:p>
            <a:r>
              <a:rPr lang="en-US" dirty="0"/>
              <a:t>Using A While Loop</a:t>
            </a:r>
          </a:p>
        </p:txBody>
      </p:sp>
      <p:sp>
        <p:nvSpPr>
          <p:cNvPr id="4" name="Footer Placeholder 3">
            <a:extLst>
              <a:ext uri="{FF2B5EF4-FFF2-40B4-BE49-F238E27FC236}">
                <a16:creationId xmlns:a16="http://schemas.microsoft.com/office/drawing/2014/main" id="{FB18AD53-29C3-4E4B-B4B8-DBEF360C6AA3}"/>
              </a:ext>
            </a:extLst>
          </p:cNvPr>
          <p:cNvSpPr>
            <a:spLocks noGrp="1"/>
          </p:cNvSpPr>
          <p:nvPr>
            <p:ph type="ftr" sz="quarter" idx="11"/>
          </p:nvPr>
        </p:nvSpPr>
        <p:spPr>
          <a:xfrm>
            <a:off x="88409" y="6323265"/>
            <a:ext cx="4870585" cy="365125"/>
          </a:xfrm>
        </p:spPr>
        <p:txBody>
          <a:bodyPr/>
          <a:lstStyle/>
          <a:p>
            <a:r>
              <a:rPr lang="en-GB"/>
              <a:t>Copyright © 2020 SPIKE Prime Lessons (primelessons.org) CC-BY-NC-SA.  (Last edit: 11/19/2020)</a:t>
            </a:r>
            <a:endParaRPr lang="en-US" dirty="0"/>
          </a:p>
        </p:txBody>
      </p:sp>
      <p:sp>
        <p:nvSpPr>
          <p:cNvPr id="5" name="Slide Number Placeholder 4">
            <a:extLst>
              <a:ext uri="{FF2B5EF4-FFF2-40B4-BE49-F238E27FC236}">
                <a16:creationId xmlns:a16="http://schemas.microsoft.com/office/drawing/2014/main" id="{FEF42BF0-7E06-4853-BECA-71FBCBE5A356}"/>
              </a:ext>
            </a:extLst>
          </p:cNvPr>
          <p:cNvSpPr>
            <a:spLocks noGrp="1"/>
          </p:cNvSpPr>
          <p:nvPr>
            <p:ph type="sldNum" sz="quarter" idx="12"/>
          </p:nvPr>
        </p:nvSpPr>
        <p:spPr/>
        <p:txBody>
          <a:bodyPr/>
          <a:lstStyle/>
          <a:p>
            <a:fld id="{BBD74847-7BE4-4E4D-8159-51DF7B93C616}" type="slidenum">
              <a:rPr lang="en-US" smtClean="0"/>
              <a:t>7</a:t>
            </a:fld>
            <a:endParaRPr lang="en-US"/>
          </a:p>
        </p:txBody>
      </p:sp>
      <p:sp>
        <p:nvSpPr>
          <p:cNvPr id="7" name="Content Placeholder 2">
            <a:extLst>
              <a:ext uri="{FF2B5EF4-FFF2-40B4-BE49-F238E27FC236}">
                <a16:creationId xmlns:a16="http://schemas.microsoft.com/office/drawing/2014/main" id="{3E5EDA4D-8A34-4604-AA15-F0ABB9F2EFEF}"/>
              </a:ext>
            </a:extLst>
          </p:cNvPr>
          <p:cNvSpPr txBox="1">
            <a:spLocks/>
          </p:cNvSpPr>
          <p:nvPr/>
        </p:nvSpPr>
        <p:spPr>
          <a:xfrm>
            <a:off x="3557981" y="3808012"/>
            <a:ext cx="3817274" cy="417470"/>
          </a:xfrm>
          <a:prstGeom prst="rect">
            <a:avLst/>
          </a:prstGeom>
        </p:spPr>
        <p:txBody>
          <a:bodyPr vert="horz" lIns="91440" tIns="45720" rIns="91440" bIns="45720" rtlCol="0" anchor="t">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u="sng" dirty="0">
                <a:solidFill>
                  <a:schemeClr val="accent6"/>
                </a:solidFill>
              </a:rPr>
              <a:t>Wait until the sensor is first pressed</a:t>
            </a:r>
          </a:p>
        </p:txBody>
      </p:sp>
      <p:sp>
        <p:nvSpPr>
          <p:cNvPr id="10" name="Content Placeholder 2">
            <a:extLst>
              <a:ext uri="{FF2B5EF4-FFF2-40B4-BE49-F238E27FC236}">
                <a16:creationId xmlns:a16="http://schemas.microsoft.com/office/drawing/2014/main" id="{8D5306E4-2207-45BD-A52D-903BF75BA4DD}"/>
              </a:ext>
            </a:extLst>
          </p:cNvPr>
          <p:cNvSpPr>
            <a:spLocks noGrp="1"/>
          </p:cNvSpPr>
          <p:nvPr>
            <p:ph idx="1"/>
          </p:nvPr>
        </p:nvSpPr>
        <p:spPr>
          <a:xfrm>
            <a:off x="4749687" y="3293655"/>
            <a:ext cx="4022276" cy="399033"/>
          </a:xfrm>
        </p:spPr>
        <p:txBody>
          <a:bodyPr>
            <a:normAutofit fontScale="85000" lnSpcReduction="10000"/>
          </a:bodyPr>
          <a:lstStyle/>
          <a:p>
            <a:pPr marL="0" indent="0">
              <a:buNone/>
            </a:pPr>
            <a:r>
              <a:rPr lang="en-US" b="1" u="sng" dirty="0">
                <a:solidFill>
                  <a:schemeClr val="accent6"/>
                </a:solidFill>
              </a:rPr>
              <a:t>Configure your motors and force sensor</a:t>
            </a:r>
          </a:p>
        </p:txBody>
      </p:sp>
      <p:sp>
        <p:nvSpPr>
          <p:cNvPr id="3" name="TextBox 2">
            <a:extLst>
              <a:ext uri="{FF2B5EF4-FFF2-40B4-BE49-F238E27FC236}">
                <a16:creationId xmlns:a16="http://schemas.microsoft.com/office/drawing/2014/main" id="{3A7699E4-70B9-4DEA-9160-43D2243123BA}"/>
              </a:ext>
            </a:extLst>
          </p:cNvPr>
          <p:cNvSpPr txBox="1"/>
          <p:nvPr/>
        </p:nvSpPr>
        <p:spPr>
          <a:xfrm>
            <a:off x="110716" y="1138947"/>
            <a:ext cx="8896124" cy="923330"/>
          </a:xfrm>
          <a:prstGeom prst="rect">
            <a:avLst/>
          </a:prstGeom>
          <a:noFill/>
        </p:spPr>
        <p:txBody>
          <a:bodyPr wrap="square" rtlCol="0">
            <a:spAutoFit/>
          </a:bodyPr>
          <a:lstStyle/>
          <a:p>
            <a:r>
              <a:rPr lang="en-US" dirty="0"/>
              <a:t>In this example, the robot adjusts the speed of the motors based on the Force sensor until the Force sensor is released.  This type of loop is different than a wait function since you can perform different actions </a:t>
            </a:r>
            <a:r>
              <a:rPr lang="en-US" b="1" u="sng" dirty="0"/>
              <a:t>while you are waiting</a:t>
            </a:r>
            <a:endParaRPr lang="en-US" dirty="0"/>
          </a:p>
        </p:txBody>
      </p:sp>
      <p:sp>
        <p:nvSpPr>
          <p:cNvPr id="11" name="Content Placeholder 2">
            <a:extLst>
              <a:ext uri="{FF2B5EF4-FFF2-40B4-BE49-F238E27FC236}">
                <a16:creationId xmlns:a16="http://schemas.microsoft.com/office/drawing/2014/main" id="{77D6EED6-4D83-4F3D-812B-C239638E471F}"/>
              </a:ext>
            </a:extLst>
          </p:cNvPr>
          <p:cNvSpPr txBox="1">
            <a:spLocks/>
          </p:cNvSpPr>
          <p:nvPr/>
        </p:nvSpPr>
        <p:spPr>
          <a:xfrm>
            <a:off x="2838615" y="4685725"/>
            <a:ext cx="5676899" cy="75503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u="sng" dirty="0">
                <a:solidFill>
                  <a:schemeClr val="accent6"/>
                </a:solidFill>
              </a:rPr>
              <a:t>Adjust the speed of the motor based on the current force reading each time through the loop. </a:t>
            </a:r>
          </a:p>
        </p:txBody>
      </p:sp>
      <p:sp>
        <p:nvSpPr>
          <p:cNvPr id="14" name="Content Placeholder 2">
            <a:extLst>
              <a:ext uri="{FF2B5EF4-FFF2-40B4-BE49-F238E27FC236}">
                <a16:creationId xmlns:a16="http://schemas.microsoft.com/office/drawing/2014/main" id="{8F3A22C2-71A5-4CB3-8636-ED0346C6A335}"/>
              </a:ext>
            </a:extLst>
          </p:cNvPr>
          <p:cNvSpPr txBox="1">
            <a:spLocks/>
          </p:cNvSpPr>
          <p:nvPr/>
        </p:nvSpPr>
        <p:spPr>
          <a:xfrm>
            <a:off x="3637887" y="4131650"/>
            <a:ext cx="4484347" cy="417470"/>
          </a:xfrm>
          <a:prstGeom prst="rect">
            <a:avLst/>
          </a:prstGeom>
        </p:spPr>
        <p:txBody>
          <a:bodyPr vert="horz" lIns="91440" tIns="45720" rIns="91440" bIns="45720" rtlCol="0" anchor="t">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u="sng" dirty="0">
                <a:solidFill>
                  <a:schemeClr val="accent6"/>
                </a:solidFill>
              </a:rPr>
              <a:t>Keep looping while the sensor is still pressed</a:t>
            </a:r>
          </a:p>
        </p:txBody>
      </p:sp>
      <p:sp>
        <p:nvSpPr>
          <p:cNvPr id="12" name="TextBox 11">
            <a:extLst>
              <a:ext uri="{FF2B5EF4-FFF2-40B4-BE49-F238E27FC236}">
                <a16:creationId xmlns:a16="http://schemas.microsoft.com/office/drawing/2014/main" id="{1702EE1B-DF03-4291-BD74-F6C224D17AF2}"/>
              </a:ext>
            </a:extLst>
          </p:cNvPr>
          <p:cNvSpPr txBox="1"/>
          <p:nvPr/>
        </p:nvSpPr>
        <p:spPr>
          <a:xfrm>
            <a:off x="175260" y="2976690"/>
            <a:ext cx="6925255" cy="2031325"/>
          </a:xfrm>
          <a:prstGeom prst="rect">
            <a:avLst/>
          </a:prstGeom>
          <a:noFill/>
        </p:spPr>
        <p:txBody>
          <a:bodyPr wrap="square">
            <a:spAutoFit/>
          </a:bodyPr>
          <a:lstStyle/>
          <a:p>
            <a:r>
              <a:rPr lang="en-US" b="0" dirty="0" err="1">
                <a:solidFill>
                  <a:srgbClr val="000000"/>
                </a:solidFill>
                <a:effectLst/>
                <a:latin typeface="Consolas" panose="020B0609020204030204" pitchFamily="49" charset="0"/>
              </a:rPr>
              <a:t>motor_pair</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MotorPair</a:t>
            </a:r>
            <a:r>
              <a:rPr lang="en-US" b="0" dirty="0">
                <a:solidFill>
                  <a:srgbClr val="00877B"/>
                </a:solidFill>
                <a:effectLst/>
                <a:latin typeface="Consolas" panose="020B0609020204030204" pitchFamily="49" charset="0"/>
              </a:rPr>
              <a:t>(</a:t>
            </a:r>
            <a:r>
              <a:rPr lang="en-US" b="0" dirty="0">
                <a:solidFill>
                  <a:srgbClr val="D8009B"/>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D8009B"/>
                </a:solidFill>
                <a:effectLst/>
                <a:latin typeface="Consolas" panose="020B0609020204030204" pitchFamily="49" charset="0"/>
              </a:rPr>
              <a:t>'E'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motor_pair.set_stop_action</a:t>
            </a:r>
            <a:r>
              <a:rPr lang="en-US" b="0" dirty="0">
                <a:solidFill>
                  <a:srgbClr val="00877B"/>
                </a:solidFill>
                <a:effectLst/>
                <a:latin typeface="Consolas" panose="020B0609020204030204" pitchFamily="49" charset="0"/>
              </a:rPr>
              <a:t>(</a:t>
            </a:r>
            <a:r>
              <a:rPr lang="en-US" b="0" dirty="0">
                <a:solidFill>
                  <a:srgbClr val="D8009B"/>
                </a:solidFill>
                <a:effectLst/>
                <a:latin typeface="Consolas" panose="020B0609020204030204" pitchFamily="49" charset="0"/>
              </a:rPr>
              <a:t>'brake’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force = </a:t>
            </a:r>
            <a:r>
              <a:rPr lang="en-US" b="0" dirty="0" err="1">
                <a:solidFill>
                  <a:srgbClr val="000000"/>
                </a:solidFill>
                <a:effectLst/>
                <a:latin typeface="Consolas" panose="020B0609020204030204" pitchFamily="49" charset="0"/>
              </a:rPr>
              <a:t>ForceSensor</a:t>
            </a:r>
            <a:r>
              <a:rPr lang="en-US" b="0" dirty="0">
                <a:solidFill>
                  <a:srgbClr val="00877B"/>
                </a:solidFill>
                <a:effectLst/>
                <a:latin typeface="Consolas" panose="020B0609020204030204" pitchFamily="49" charset="0"/>
              </a:rPr>
              <a:t>(</a:t>
            </a:r>
            <a:r>
              <a:rPr lang="en-US" b="0" dirty="0">
                <a:solidFill>
                  <a:srgbClr val="D8009B"/>
                </a:solidFill>
                <a:effectLst/>
                <a:latin typeface="Consolas" panose="020B0609020204030204" pitchFamily="49" charset="0"/>
              </a:rPr>
              <a:t>'E'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force.wait_until_pressed</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78CC"/>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a:solidFill>
                  <a:srgbClr val="00877B"/>
                </a:solidFill>
                <a:effectLst/>
                <a:latin typeface="Consolas" panose="020B0609020204030204" pitchFamily="49" charset="0"/>
              </a:rPr>
              <a:t>(</a:t>
            </a:r>
            <a:r>
              <a:rPr lang="en-US" b="0" dirty="0" err="1">
                <a:solidFill>
                  <a:srgbClr val="000000"/>
                </a:solidFill>
                <a:effectLst/>
                <a:latin typeface="Consolas" panose="020B0609020204030204" pitchFamily="49" charset="0"/>
              </a:rPr>
              <a:t>force.is_pressed</a:t>
            </a:r>
            <a:r>
              <a:rPr lang="en-US" b="0" dirty="0">
                <a:solidFill>
                  <a:srgbClr val="00877B"/>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motor_pair.start</a:t>
            </a:r>
            <a:r>
              <a:rPr lang="en-US" b="0" dirty="0">
                <a:solidFill>
                  <a:srgbClr val="00877B"/>
                </a:solidFill>
                <a:effectLst/>
                <a:latin typeface="Consolas" panose="020B0609020204030204" pitchFamily="49" charset="0"/>
              </a:rPr>
              <a:t>(</a:t>
            </a:r>
            <a:r>
              <a:rPr lang="en-US" b="0" dirty="0">
                <a:solidFill>
                  <a:srgbClr val="FF7D00"/>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force.get_force_percentage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motor_pair.stop</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5763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F7C8-E595-4B32-8FAE-AA6168D3F7B9}"/>
              </a:ext>
            </a:extLst>
          </p:cNvPr>
          <p:cNvSpPr>
            <a:spLocks noGrp="1"/>
          </p:cNvSpPr>
          <p:nvPr>
            <p:ph type="title"/>
          </p:nvPr>
        </p:nvSpPr>
        <p:spPr/>
        <p:txBody>
          <a:bodyPr/>
          <a:lstStyle/>
          <a:p>
            <a:r>
              <a:rPr lang="en-US" dirty="0"/>
              <a:t>Challenge: Around the box</a:t>
            </a:r>
          </a:p>
        </p:txBody>
      </p:sp>
      <p:sp>
        <p:nvSpPr>
          <p:cNvPr id="3" name="Content Placeholder 2">
            <a:extLst>
              <a:ext uri="{FF2B5EF4-FFF2-40B4-BE49-F238E27FC236}">
                <a16:creationId xmlns:a16="http://schemas.microsoft.com/office/drawing/2014/main" id="{EBCBC79F-EC72-4077-B01D-63616E541047}"/>
              </a:ext>
            </a:extLst>
          </p:cNvPr>
          <p:cNvSpPr>
            <a:spLocks noGrp="1"/>
          </p:cNvSpPr>
          <p:nvPr>
            <p:ph idx="1"/>
          </p:nvPr>
        </p:nvSpPr>
        <p:spPr>
          <a:xfrm>
            <a:off x="155087" y="1140006"/>
            <a:ext cx="6109789" cy="5082601"/>
          </a:xfrm>
        </p:spPr>
        <p:txBody>
          <a:bodyPr/>
          <a:lstStyle/>
          <a:p>
            <a:r>
              <a:rPr lang="en-US" dirty="0"/>
              <a:t>Go around the box</a:t>
            </a:r>
          </a:p>
          <a:p>
            <a:r>
              <a:rPr lang="en-US" dirty="0"/>
              <a:t>To do this, you will have to move forward 20 cm and turn right</a:t>
            </a:r>
          </a:p>
          <a:p>
            <a:r>
              <a:rPr lang="en-US" dirty="0"/>
              <a:t>Repeat this action 4 times till you are all the way around the box</a:t>
            </a:r>
          </a:p>
          <a:p>
            <a:r>
              <a:rPr lang="en-US" dirty="0"/>
              <a:t>You will have to remember the lesson on Moving Forward and Turning to complete this challenge</a:t>
            </a:r>
          </a:p>
          <a:p>
            <a:r>
              <a:rPr lang="en-US" dirty="0"/>
              <a:t>You repeat those two actions using either of the two types of loops</a:t>
            </a:r>
          </a:p>
        </p:txBody>
      </p:sp>
      <p:sp>
        <p:nvSpPr>
          <p:cNvPr id="4" name="Footer Placeholder 3">
            <a:extLst>
              <a:ext uri="{FF2B5EF4-FFF2-40B4-BE49-F238E27FC236}">
                <a16:creationId xmlns:a16="http://schemas.microsoft.com/office/drawing/2014/main" id="{82A720C5-E4C1-48F9-AD36-FBCA95FE626F}"/>
              </a:ext>
            </a:extLst>
          </p:cNvPr>
          <p:cNvSpPr>
            <a:spLocks noGrp="1"/>
          </p:cNvSpPr>
          <p:nvPr>
            <p:ph type="ftr" sz="quarter" idx="11"/>
          </p:nvPr>
        </p:nvSpPr>
        <p:spPr/>
        <p:txBody>
          <a:bodyPr/>
          <a:lstStyle/>
          <a:p>
            <a:r>
              <a:rPr lang="en-GB"/>
              <a:t>Copyright © 2020 SPIKE Prime Lessons (primelessons.org) CC-BY-NC-SA.  (Last edit: 11/19/2020)</a:t>
            </a:r>
            <a:endParaRPr lang="en-US" dirty="0"/>
          </a:p>
        </p:txBody>
      </p:sp>
      <p:sp>
        <p:nvSpPr>
          <p:cNvPr id="5" name="Slide Number Placeholder 4">
            <a:extLst>
              <a:ext uri="{FF2B5EF4-FFF2-40B4-BE49-F238E27FC236}">
                <a16:creationId xmlns:a16="http://schemas.microsoft.com/office/drawing/2014/main" id="{9B4E8617-CFF9-4DAA-B3F4-FB49E8700830}"/>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6" name="Rectangle 5">
            <a:extLst>
              <a:ext uri="{FF2B5EF4-FFF2-40B4-BE49-F238E27FC236}">
                <a16:creationId xmlns:a16="http://schemas.microsoft.com/office/drawing/2014/main" id="{7F34A9A1-C01B-4DEC-99D1-6DBE3F5D361A}"/>
              </a:ext>
            </a:extLst>
          </p:cNvPr>
          <p:cNvSpPr/>
          <p:nvPr/>
        </p:nvSpPr>
        <p:spPr>
          <a:xfrm>
            <a:off x="6407498" y="1333273"/>
            <a:ext cx="205988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0366588-A02D-416B-888C-64DA86512DEA}"/>
              </a:ext>
            </a:extLst>
          </p:cNvPr>
          <p:cNvSpPr txBox="1"/>
          <p:nvPr/>
        </p:nvSpPr>
        <p:spPr>
          <a:xfrm>
            <a:off x="7199696" y="3136770"/>
            <a:ext cx="750771" cy="369332"/>
          </a:xfrm>
          <a:prstGeom prst="rect">
            <a:avLst/>
          </a:prstGeom>
          <a:noFill/>
        </p:spPr>
        <p:txBody>
          <a:bodyPr wrap="square" rtlCol="0">
            <a:spAutoFit/>
          </a:bodyPr>
          <a:lstStyle/>
          <a:p>
            <a:r>
              <a:rPr lang="en-US" dirty="0"/>
              <a:t>20cm</a:t>
            </a:r>
          </a:p>
        </p:txBody>
      </p:sp>
      <p:sp>
        <p:nvSpPr>
          <p:cNvPr id="10" name="TextBox 9">
            <a:extLst>
              <a:ext uri="{FF2B5EF4-FFF2-40B4-BE49-F238E27FC236}">
                <a16:creationId xmlns:a16="http://schemas.microsoft.com/office/drawing/2014/main" id="{E8D03E19-7C71-42BD-B85D-BD6207A74517}"/>
              </a:ext>
            </a:extLst>
          </p:cNvPr>
          <p:cNvSpPr txBox="1"/>
          <p:nvPr/>
        </p:nvSpPr>
        <p:spPr>
          <a:xfrm>
            <a:off x="923981" y="5039341"/>
            <a:ext cx="2590496" cy="369332"/>
          </a:xfrm>
          <a:prstGeom prst="rect">
            <a:avLst/>
          </a:prstGeom>
          <a:noFill/>
        </p:spPr>
        <p:txBody>
          <a:bodyPr wrap="square">
            <a:spAutoFit/>
          </a:bodyPr>
          <a:lstStyle/>
          <a:p>
            <a:pPr marL="0" indent="0">
              <a:buNone/>
            </a:pPr>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x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range</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4</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AF2A90B3-53F8-49E0-8EBB-5E68DABB6F89}"/>
              </a:ext>
            </a:extLst>
          </p:cNvPr>
          <p:cNvSpPr txBox="1"/>
          <p:nvPr/>
        </p:nvSpPr>
        <p:spPr>
          <a:xfrm>
            <a:off x="3642823" y="4993174"/>
            <a:ext cx="476412" cy="461665"/>
          </a:xfrm>
          <a:prstGeom prst="rect">
            <a:avLst/>
          </a:prstGeom>
          <a:noFill/>
        </p:spPr>
        <p:txBody>
          <a:bodyPr wrap="none" rtlCol="0">
            <a:spAutoFit/>
          </a:bodyPr>
          <a:lstStyle/>
          <a:p>
            <a:r>
              <a:rPr lang="en-US" sz="2400" dirty="0">
                <a:solidFill>
                  <a:schemeClr val="accent6"/>
                </a:solidFill>
              </a:rPr>
              <a:t>or</a:t>
            </a:r>
          </a:p>
        </p:txBody>
      </p:sp>
      <p:sp>
        <p:nvSpPr>
          <p:cNvPr id="13" name="TextBox 12">
            <a:extLst>
              <a:ext uri="{FF2B5EF4-FFF2-40B4-BE49-F238E27FC236}">
                <a16:creationId xmlns:a16="http://schemas.microsoft.com/office/drawing/2014/main" id="{87E6647C-EB7D-4E69-894D-B156E327A924}"/>
              </a:ext>
            </a:extLst>
          </p:cNvPr>
          <p:cNvSpPr txBox="1"/>
          <p:nvPr/>
        </p:nvSpPr>
        <p:spPr>
          <a:xfrm>
            <a:off x="4719063" y="4886983"/>
            <a:ext cx="2174718" cy="923330"/>
          </a:xfrm>
          <a:prstGeom prst="rect">
            <a:avLst/>
          </a:prstGeom>
          <a:noFill/>
        </p:spPr>
        <p:txBody>
          <a:bodyPr wrap="square">
            <a:spAutoFit/>
          </a:bodyPr>
          <a:lstStyle/>
          <a:p>
            <a:pPr marL="0" indent="0">
              <a:buNone/>
            </a:pPr>
            <a:r>
              <a:rPr lang="nn-NO" b="0" dirty="0">
                <a:solidFill>
                  <a:srgbClr val="000000"/>
                </a:solidFill>
                <a:effectLst/>
                <a:latin typeface="Consolas" panose="020B0609020204030204" pitchFamily="49" charset="0"/>
              </a:rPr>
              <a:t>i = </a:t>
            </a:r>
            <a:r>
              <a:rPr lang="nn-NO" b="0" dirty="0">
                <a:solidFill>
                  <a:srgbClr val="FF7D00"/>
                </a:solidFill>
                <a:effectLst/>
                <a:latin typeface="Consolas" panose="020B0609020204030204" pitchFamily="49" charset="0"/>
              </a:rPr>
              <a:t>0</a:t>
            </a:r>
            <a:endParaRPr lang="nn-NO" b="0" dirty="0">
              <a:solidFill>
                <a:srgbClr val="000000"/>
              </a:solidFill>
              <a:effectLst/>
              <a:latin typeface="Consolas" panose="020B0609020204030204" pitchFamily="49" charset="0"/>
            </a:endParaRPr>
          </a:p>
          <a:p>
            <a:pPr marL="0" indent="0">
              <a:buNone/>
            </a:pPr>
            <a:r>
              <a:rPr lang="nn-NO" b="0" dirty="0">
                <a:solidFill>
                  <a:srgbClr val="0078CC"/>
                </a:solidFill>
                <a:effectLst/>
                <a:latin typeface="Consolas" panose="020B0609020204030204" pitchFamily="49" charset="0"/>
              </a:rPr>
              <a:t>while</a:t>
            </a:r>
            <a:r>
              <a:rPr lang="nn-NO" b="0" dirty="0">
                <a:solidFill>
                  <a:srgbClr val="000000"/>
                </a:solidFill>
                <a:effectLst/>
                <a:latin typeface="Consolas" panose="020B0609020204030204" pitchFamily="49" charset="0"/>
              </a:rPr>
              <a:t> </a:t>
            </a:r>
            <a:r>
              <a:rPr lang="nn-NO" b="0" dirty="0">
                <a:solidFill>
                  <a:srgbClr val="00877B"/>
                </a:solidFill>
                <a:effectLst/>
                <a:latin typeface="Consolas" panose="020B0609020204030204" pitchFamily="49" charset="0"/>
              </a:rPr>
              <a:t>(</a:t>
            </a:r>
            <a:r>
              <a:rPr lang="nn-NO" b="0" dirty="0">
                <a:solidFill>
                  <a:srgbClr val="000000"/>
                </a:solidFill>
                <a:effectLst/>
                <a:latin typeface="Consolas" panose="020B0609020204030204" pitchFamily="49" charset="0"/>
              </a:rPr>
              <a:t>i &lt; </a:t>
            </a:r>
            <a:r>
              <a:rPr lang="nn-NO" b="0" dirty="0">
                <a:solidFill>
                  <a:srgbClr val="FF7D00"/>
                </a:solidFill>
                <a:effectLst/>
                <a:latin typeface="Consolas" panose="020B0609020204030204" pitchFamily="49" charset="0"/>
              </a:rPr>
              <a:t>4</a:t>
            </a:r>
            <a:r>
              <a:rPr lang="nn-NO" b="0" dirty="0">
                <a:solidFill>
                  <a:srgbClr val="00877B"/>
                </a:solidFill>
                <a:effectLst/>
                <a:latin typeface="Consolas" panose="020B0609020204030204" pitchFamily="49" charset="0"/>
              </a:rPr>
              <a:t>)</a:t>
            </a:r>
            <a:r>
              <a:rPr lang="nn-NO" b="0" dirty="0">
                <a:solidFill>
                  <a:srgbClr val="000000"/>
                </a:solidFill>
                <a:effectLst/>
                <a:latin typeface="Consolas" panose="020B0609020204030204" pitchFamily="49" charset="0"/>
              </a:rPr>
              <a:t>:</a:t>
            </a:r>
          </a:p>
          <a:p>
            <a:pPr marL="0" indent="0">
              <a:buNone/>
            </a:pPr>
            <a:r>
              <a:rPr lang="nn-NO"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FF7D00"/>
                </a:solidFill>
                <a:effectLst/>
                <a:latin typeface="Consolas" panose="020B0609020204030204" pitchFamily="49" charset="0"/>
              </a:rPr>
              <a:t>1</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438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BEAD-3C27-494F-B4C8-43EAB9B12AB2}"/>
              </a:ext>
            </a:extLst>
          </p:cNvPr>
          <p:cNvSpPr>
            <a:spLocks noGrp="1"/>
          </p:cNvSpPr>
          <p:nvPr>
            <p:ph type="title"/>
          </p:nvPr>
        </p:nvSpPr>
        <p:spPr/>
        <p:txBody>
          <a:bodyPr/>
          <a:lstStyle/>
          <a:p>
            <a:r>
              <a:rPr lang="en-US" dirty="0"/>
              <a:t>Challenge Solution</a:t>
            </a:r>
          </a:p>
        </p:txBody>
      </p:sp>
      <p:sp>
        <p:nvSpPr>
          <p:cNvPr id="3" name="Content Placeholder 2">
            <a:extLst>
              <a:ext uri="{FF2B5EF4-FFF2-40B4-BE49-F238E27FC236}">
                <a16:creationId xmlns:a16="http://schemas.microsoft.com/office/drawing/2014/main" id="{75FE2695-1D9B-43D2-A49B-B4BCEC653D67}"/>
              </a:ext>
            </a:extLst>
          </p:cNvPr>
          <p:cNvSpPr>
            <a:spLocks noGrp="1"/>
          </p:cNvSpPr>
          <p:nvPr>
            <p:ph idx="1"/>
          </p:nvPr>
        </p:nvSpPr>
        <p:spPr>
          <a:xfrm>
            <a:off x="155088" y="1338594"/>
            <a:ext cx="8767036" cy="1786073"/>
          </a:xfrm>
        </p:spPr>
        <p:txBody>
          <a:bodyPr>
            <a:normAutofit/>
          </a:bodyPr>
          <a:lstStyle/>
          <a:p>
            <a:r>
              <a:rPr lang="en-US" dirty="0"/>
              <a:t>In previous lessons, you learnt how to configure your robot. The first set of lines sets the movement motors, Move CM, and stop action. (see Configuring Your Robot Lesson). This program has been configured for Droid Bot IV</a:t>
            </a:r>
          </a:p>
          <a:p>
            <a:r>
              <a:rPr lang="en-US" dirty="0"/>
              <a:t>Code to move the robot 20cm forward (see Moving Lesson) and Turning 90 degrees (see Turning with Gyro Lesson)</a:t>
            </a:r>
          </a:p>
          <a:p>
            <a:endParaRPr lang="en-US" dirty="0"/>
          </a:p>
        </p:txBody>
      </p:sp>
      <p:sp>
        <p:nvSpPr>
          <p:cNvPr id="4" name="Footer Placeholder 3">
            <a:extLst>
              <a:ext uri="{FF2B5EF4-FFF2-40B4-BE49-F238E27FC236}">
                <a16:creationId xmlns:a16="http://schemas.microsoft.com/office/drawing/2014/main" id="{A32151A4-003E-4C98-B907-2FD12D4D297E}"/>
              </a:ext>
            </a:extLst>
          </p:cNvPr>
          <p:cNvSpPr>
            <a:spLocks noGrp="1"/>
          </p:cNvSpPr>
          <p:nvPr>
            <p:ph type="ftr" sz="quarter" idx="11"/>
          </p:nvPr>
        </p:nvSpPr>
        <p:spPr/>
        <p:txBody>
          <a:bodyPr/>
          <a:lstStyle/>
          <a:p>
            <a:r>
              <a:rPr lang="en-GB"/>
              <a:t>Copyright © 2020 SPIKE Prime Lessons (primelessons.org) CC-BY-NC-SA.  (Last edit: 11/19/2020)</a:t>
            </a:r>
            <a:endParaRPr lang="en-US" dirty="0"/>
          </a:p>
        </p:txBody>
      </p:sp>
      <p:sp>
        <p:nvSpPr>
          <p:cNvPr id="5" name="Slide Number Placeholder 4">
            <a:extLst>
              <a:ext uri="{FF2B5EF4-FFF2-40B4-BE49-F238E27FC236}">
                <a16:creationId xmlns:a16="http://schemas.microsoft.com/office/drawing/2014/main" id="{6707E863-4802-4ED1-9F14-043AAC2D3544}"/>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8" name="Content Placeholder 2">
            <a:extLst>
              <a:ext uri="{FF2B5EF4-FFF2-40B4-BE49-F238E27FC236}">
                <a16:creationId xmlns:a16="http://schemas.microsoft.com/office/drawing/2014/main" id="{A5B236D1-946C-45AF-A0AD-D394061BB853}"/>
              </a:ext>
            </a:extLst>
          </p:cNvPr>
          <p:cNvSpPr txBox="1">
            <a:spLocks/>
          </p:cNvSpPr>
          <p:nvPr/>
        </p:nvSpPr>
        <p:spPr>
          <a:xfrm>
            <a:off x="175260" y="3583219"/>
            <a:ext cx="4022276" cy="149731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9" name="TextBox 8">
            <a:extLst>
              <a:ext uri="{FF2B5EF4-FFF2-40B4-BE49-F238E27FC236}">
                <a16:creationId xmlns:a16="http://schemas.microsoft.com/office/drawing/2014/main" id="{CB15B26A-95FD-4F38-8BB1-D1E5F60A0212}"/>
              </a:ext>
            </a:extLst>
          </p:cNvPr>
          <p:cNvSpPr txBox="1"/>
          <p:nvPr/>
        </p:nvSpPr>
        <p:spPr>
          <a:xfrm>
            <a:off x="175260" y="3392570"/>
            <a:ext cx="9650986" cy="2554545"/>
          </a:xfrm>
          <a:prstGeom prst="rect">
            <a:avLst/>
          </a:prstGeom>
          <a:noFill/>
        </p:spPr>
        <p:txBody>
          <a:bodyPr wrap="square">
            <a:spAutoFit/>
          </a:bodyPr>
          <a:lstStyle/>
          <a:p>
            <a:r>
              <a:rPr lang="en-GB" sz="1600" b="0" dirty="0">
                <a:solidFill>
                  <a:srgbClr val="0078CC"/>
                </a:solidFill>
                <a:effectLst/>
                <a:latin typeface="Consolas" panose="020B0609020204030204" pitchFamily="49" charset="0"/>
              </a:rPr>
              <a:t>from</a:t>
            </a:r>
            <a:r>
              <a:rPr lang="en-GB" sz="1600" b="0" dirty="0">
                <a:solidFill>
                  <a:srgbClr val="000000"/>
                </a:solidFill>
                <a:effectLst/>
                <a:latin typeface="Consolas" panose="020B0609020204030204" pitchFamily="49" charset="0"/>
              </a:rPr>
              <a:t> </a:t>
            </a:r>
            <a:r>
              <a:rPr lang="en-GB" sz="1600" b="0" dirty="0" err="1">
                <a:solidFill>
                  <a:srgbClr val="000000"/>
                </a:solidFill>
                <a:effectLst/>
                <a:latin typeface="Consolas" panose="020B0609020204030204" pitchFamily="49" charset="0"/>
              </a:rPr>
              <a:t>spike.operator</a:t>
            </a:r>
            <a:r>
              <a:rPr lang="en-GB" sz="1600" b="0" dirty="0">
                <a:solidFill>
                  <a:srgbClr val="000000"/>
                </a:solidFill>
                <a:effectLst/>
                <a:latin typeface="Consolas" panose="020B0609020204030204" pitchFamily="49" charset="0"/>
              </a:rPr>
              <a:t> </a:t>
            </a:r>
            <a:r>
              <a:rPr lang="en-GB" sz="1600" b="0" dirty="0">
                <a:solidFill>
                  <a:srgbClr val="0078CC"/>
                </a:solidFill>
                <a:effectLst/>
                <a:latin typeface="Consolas" panose="020B0609020204030204" pitchFamily="49" charset="0"/>
              </a:rPr>
              <a:t>import</a:t>
            </a:r>
            <a:r>
              <a:rPr lang="en-GB" sz="1600" b="0" dirty="0">
                <a:solidFill>
                  <a:srgbClr val="000000"/>
                </a:solidFill>
                <a:effectLst/>
                <a:latin typeface="Consolas" panose="020B0609020204030204" pitchFamily="49" charset="0"/>
              </a:rPr>
              <a:t> </a:t>
            </a:r>
            <a:r>
              <a:rPr lang="en-GB" sz="1600" b="0" dirty="0" err="1">
                <a:solidFill>
                  <a:srgbClr val="000000"/>
                </a:solidFill>
                <a:effectLst/>
                <a:latin typeface="Consolas" panose="020B0609020204030204" pitchFamily="49" charset="0"/>
              </a:rPr>
              <a:t>greater_than_or_equal_to</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motor_pair</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MotorPair</a:t>
            </a:r>
            <a:r>
              <a:rPr lang="en-US" sz="1600" b="0" dirty="0">
                <a:solidFill>
                  <a:srgbClr val="00877B"/>
                </a:solidFill>
                <a:effectLst/>
                <a:latin typeface="Consolas" panose="020B0609020204030204" pitchFamily="49" charset="0"/>
              </a:rPr>
              <a:t>(</a:t>
            </a:r>
            <a:r>
              <a:rPr lang="en-US" sz="1600" b="0" dirty="0">
                <a:solidFill>
                  <a:srgbClr val="D8009B"/>
                </a:solidFill>
                <a:effectLst/>
                <a:latin typeface="Consolas" panose="020B0609020204030204" pitchFamily="49" charset="0"/>
              </a:rPr>
              <a:t>'A'</a:t>
            </a:r>
            <a:r>
              <a:rPr lang="en-US" sz="1600" b="0" dirty="0">
                <a:solidFill>
                  <a:srgbClr val="000000"/>
                </a:solidFill>
                <a:effectLst/>
                <a:latin typeface="Consolas" panose="020B0609020204030204" pitchFamily="49" charset="0"/>
              </a:rPr>
              <a:t>, </a:t>
            </a:r>
            <a:r>
              <a:rPr lang="en-US" sz="1600" b="0" dirty="0">
                <a:solidFill>
                  <a:srgbClr val="D8009B"/>
                </a:solidFill>
                <a:effectLst/>
                <a:latin typeface="Consolas" panose="020B0609020204030204" pitchFamily="49" charset="0"/>
              </a:rPr>
              <a:t>'E'</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motor_pair.set_stop_action</a:t>
            </a:r>
            <a:r>
              <a:rPr lang="en-US" sz="1600" b="0" dirty="0">
                <a:solidFill>
                  <a:srgbClr val="00877B"/>
                </a:solidFill>
                <a:effectLst/>
                <a:latin typeface="Consolas" panose="020B0609020204030204" pitchFamily="49" charset="0"/>
              </a:rPr>
              <a:t>(</a:t>
            </a:r>
            <a:r>
              <a:rPr lang="en-US" sz="1600" b="0" dirty="0">
                <a:solidFill>
                  <a:srgbClr val="D8009B"/>
                </a:solidFill>
                <a:effectLst/>
                <a:latin typeface="Consolas" panose="020B0609020204030204" pitchFamily="49" charset="0"/>
              </a:rPr>
              <a:t>'brake'</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motor_pair.set_motor_rotation</a:t>
            </a:r>
            <a:r>
              <a:rPr lang="en-US" sz="1600" b="0" dirty="0">
                <a:solidFill>
                  <a:srgbClr val="00877B"/>
                </a:solidFill>
                <a:effectLst/>
                <a:latin typeface="Consolas" panose="020B0609020204030204" pitchFamily="49" charset="0"/>
              </a:rPr>
              <a:t>(</a:t>
            </a:r>
            <a:r>
              <a:rPr lang="en-US" sz="1600" b="0" dirty="0">
                <a:solidFill>
                  <a:srgbClr val="FF7D00"/>
                </a:solidFill>
                <a:effectLst/>
                <a:latin typeface="Consolas" panose="020B0609020204030204" pitchFamily="49" charset="0"/>
              </a:rPr>
              <a:t>17.5</a:t>
            </a:r>
            <a:r>
              <a:rPr lang="en-US" sz="1600" b="0" dirty="0">
                <a:solidFill>
                  <a:srgbClr val="000000"/>
                </a:solidFill>
                <a:effectLst/>
                <a:latin typeface="Consolas" panose="020B0609020204030204" pitchFamily="49" charset="0"/>
              </a:rPr>
              <a:t>, </a:t>
            </a:r>
            <a:r>
              <a:rPr lang="en-US" sz="1600" b="0" dirty="0">
                <a:solidFill>
                  <a:srgbClr val="D8009B"/>
                </a:solidFill>
                <a:effectLst/>
                <a:latin typeface="Consolas" panose="020B0609020204030204" pitchFamily="49" charset="0"/>
              </a:rPr>
              <a:t>'cm'</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78CC"/>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x </a:t>
            </a:r>
            <a:r>
              <a:rPr lang="en-US" sz="1600" b="0" dirty="0">
                <a:solidFill>
                  <a:srgbClr val="0078CC"/>
                </a:solidFill>
                <a:effectLst/>
                <a:latin typeface="Consolas" panose="020B0609020204030204" pitchFamily="49" charset="0"/>
              </a:rPr>
              <a:t>in</a:t>
            </a:r>
            <a:r>
              <a:rPr lang="en-US" sz="1600" b="0" dirty="0">
                <a:solidFill>
                  <a:srgbClr val="000000"/>
                </a:solidFill>
                <a:effectLst/>
                <a:latin typeface="Consolas" panose="020B0609020204030204" pitchFamily="49" charset="0"/>
              </a:rPr>
              <a:t> </a:t>
            </a:r>
            <a:r>
              <a:rPr lang="en-US" sz="1600" b="0" dirty="0">
                <a:solidFill>
                  <a:srgbClr val="0078CC"/>
                </a:solidFill>
                <a:effectLst/>
                <a:latin typeface="Consolas" panose="020B0609020204030204" pitchFamily="49" charset="0"/>
              </a:rPr>
              <a:t>range</a:t>
            </a:r>
            <a:r>
              <a:rPr lang="en-US" sz="1600" b="0" dirty="0">
                <a:solidFill>
                  <a:srgbClr val="00877B"/>
                </a:solidFill>
                <a:effectLst/>
                <a:latin typeface="Consolas" panose="020B0609020204030204" pitchFamily="49" charset="0"/>
              </a:rPr>
              <a:t>(</a:t>
            </a:r>
            <a:r>
              <a:rPr lang="en-US" sz="1600" b="0" dirty="0">
                <a:solidFill>
                  <a:srgbClr val="FF7D00"/>
                </a:solidFill>
                <a:effectLst/>
                <a:latin typeface="Consolas" panose="020B0609020204030204" pitchFamily="49" charset="0"/>
              </a:rPr>
              <a:t>4</a:t>
            </a:r>
            <a:r>
              <a:rPr lang="en-US" sz="1600" b="0" dirty="0">
                <a:solidFill>
                  <a:srgbClr val="00877B"/>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motor_pair.move</a:t>
            </a:r>
            <a:r>
              <a:rPr lang="en-US" sz="1600" b="0" dirty="0">
                <a:solidFill>
                  <a:srgbClr val="00877B"/>
                </a:solidFill>
                <a:effectLst/>
                <a:latin typeface="Consolas" panose="020B0609020204030204" pitchFamily="49" charset="0"/>
              </a:rPr>
              <a:t>(</a:t>
            </a:r>
            <a:r>
              <a:rPr lang="en-US" sz="1600" b="0" dirty="0">
                <a:solidFill>
                  <a:srgbClr val="FF7D00"/>
                </a:solidFill>
                <a:effectLst/>
                <a:latin typeface="Consolas" panose="020B0609020204030204" pitchFamily="49" charset="0"/>
              </a:rPr>
              <a:t>20</a:t>
            </a:r>
            <a:r>
              <a:rPr lang="en-US" sz="1600" b="0" dirty="0">
                <a:solidFill>
                  <a:srgbClr val="000000"/>
                </a:solidFill>
                <a:effectLst/>
                <a:latin typeface="Consolas" panose="020B0609020204030204" pitchFamily="49" charset="0"/>
              </a:rPr>
              <a:t>, </a:t>
            </a:r>
            <a:r>
              <a:rPr lang="en-US" sz="1600" b="0" dirty="0">
                <a:solidFill>
                  <a:srgbClr val="D8009B"/>
                </a:solidFill>
                <a:effectLst/>
                <a:latin typeface="Consolas" panose="020B0609020204030204" pitchFamily="49" charset="0"/>
              </a:rPr>
              <a:t>'cm'</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motor_pair.start_tank</a:t>
            </a:r>
            <a:r>
              <a:rPr lang="en-US" sz="1600" b="0" dirty="0">
                <a:solidFill>
                  <a:srgbClr val="00877B"/>
                </a:solidFill>
                <a:effectLst/>
                <a:latin typeface="Consolas" panose="020B0609020204030204" pitchFamily="49" charset="0"/>
              </a:rPr>
              <a:t>(</a:t>
            </a:r>
            <a:r>
              <a:rPr lang="en-US" sz="1600" b="0" dirty="0">
                <a:solidFill>
                  <a:srgbClr val="FF7D00"/>
                </a:solidFill>
                <a:effectLst/>
                <a:latin typeface="Consolas" panose="020B0609020204030204" pitchFamily="49" charset="0"/>
              </a:rPr>
              <a:t>20</a:t>
            </a:r>
            <a:r>
              <a:rPr lang="en-US" sz="1600" b="0" dirty="0">
                <a:solidFill>
                  <a:srgbClr val="000000"/>
                </a:solidFill>
                <a:effectLst/>
                <a:latin typeface="Consolas" panose="020B0609020204030204" pitchFamily="49" charset="0"/>
              </a:rPr>
              <a:t>, </a:t>
            </a:r>
            <a:r>
              <a:rPr lang="en-US" sz="1600" b="0" dirty="0">
                <a:solidFill>
                  <a:srgbClr val="FF7D00"/>
                </a:solidFill>
                <a:effectLst/>
                <a:latin typeface="Consolas" panose="020B0609020204030204" pitchFamily="49" charset="0"/>
              </a:rPr>
              <a:t>0</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hub.motion_sensor.reset_yaw_angle</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wait_until</a:t>
            </a:r>
            <a:r>
              <a:rPr lang="en-US" sz="1600" b="0" dirty="0">
                <a:solidFill>
                  <a:srgbClr val="00877B"/>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hub.motion_sensor.get_yaw_angle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greater_than_or_equal_to</a:t>
            </a:r>
            <a:r>
              <a:rPr lang="en-US" sz="1600" b="0" dirty="0">
                <a:solidFill>
                  <a:srgbClr val="000000"/>
                </a:solidFill>
                <a:effectLst/>
                <a:latin typeface="Consolas" panose="020B0609020204030204" pitchFamily="49" charset="0"/>
              </a:rPr>
              <a:t>, </a:t>
            </a:r>
            <a:r>
              <a:rPr lang="en-US" sz="1600" b="0" dirty="0">
                <a:solidFill>
                  <a:srgbClr val="FF7D00"/>
                </a:solidFill>
                <a:effectLst/>
                <a:latin typeface="Consolas" panose="020B0609020204030204" pitchFamily="49" charset="0"/>
              </a:rPr>
              <a:t>90</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motor_pair.stop</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D3EEE4EB-B038-44B1-874A-86639E885EBA}"/>
              </a:ext>
            </a:extLst>
          </p:cNvPr>
          <p:cNvSpPr/>
          <p:nvPr/>
        </p:nvSpPr>
        <p:spPr>
          <a:xfrm>
            <a:off x="6622796" y="3124667"/>
            <a:ext cx="1998810" cy="100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Note:</a:t>
            </a:r>
          </a:p>
          <a:p>
            <a:pPr algn="ctr"/>
            <a:r>
              <a:rPr lang="en-US" sz="1600" dirty="0">
                <a:solidFill>
                  <a:schemeClr val="tx1"/>
                </a:solidFill>
              </a:rPr>
              <a:t>Remember to import the operator function </a:t>
            </a:r>
          </a:p>
        </p:txBody>
      </p:sp>
    </p:spTree>
    <p:extLst>
      <p:ext uri="{BB962C8B-B14F-4D97-AF65-F5344CB8AC3E}">
        <p14:creationId xmlns:p14="http://schemas.microsoft.com/office/powerpoint/2010/main" val="2534231967"/>
      </p:ext>
    </p:extLst>
  </p:cSld>
  <p:clrMapOvr>
    <a:masterClrMapping/>
  </p:clrMapOvr>
</p:sld>
</file>

<file path=ppt/theme/theme1.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1480</TotalTime>
  <Words>1128</Words>
  <Application>Microsoft Macintosh PowerPoint</Application>
  <PresentationFormat>On-screen Show (4:3)</PresentationFormat>
  <Paragraphs>125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Gill Sans MT</vt:lpstr>
      <vt:lpstr>Helvetica Neue</vt:lpstr>
      <vt:lpstr>Wingdings 2</vt:lpstr>
      <vt:lpstr>Dividend</vt:lpstr>
      <vt:lpstr>LOOPS</vt:lpstr>
      <vt:lpstr>Lesson Objectives</vt:lpstr>
      <vt:lpstr>Repeating code</vt:lpstr>
      <vt:lpstr>For Loops</vt:lpstr>
      <vt:lpstr>For Loops With range()</vt:lpstr>
      <vt:lpstr>While Loops</vt:lpstr>
      <vt:lpstr>Using A While Loop</vt:lpstr>
      <vt:lpstr>Challenge: Around the box</vt:lpstr>
      <vt:lpstr>Challenge Solution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182</cp:revision>
  <dcterms:created xsi:type="dcterms:W3CDTF">2016-07-04T02:35:12Z</dcterms:created>
  <dcterms:modified xsi:type="dcterms:W3CDTF">2020-11-22T16:38:48Z</dcterms:modified>
</cp:coreProperties>
</file>