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1"/>
    <p:sldMasterId id="2147483738" r:id="rId2"/>
    <p:sldMasterId id="2147483750" r:id="rId3"/>
    <p:sldMasterId id="2147483762" r:id="rId4"/>
  </p:sldMasterIdLst>
  <p:notesMasterIdLst>
    <p:notesMasterId r:id="rId20"/>
  </p:notesMasterIdLst>
  <p:handoutMasterIdLst>
    <p:handoutMasterId r:id="rId21"/>
  </p:handoutMasterIdLst>
  <p:sldIdLst>
    <p:sldId id="414" r:id="rId5"/>
    <p:sldId id="413" r:id="rId6"/>
    <p:sldId id="300" r:id="rId7"/>
    <p:sldId id="423" r:id="rId8"/>
    <p:sldId id="425" r:id="rId9"/>
    <p:sldId id="426" r:id="rId10"/>
    <p:sldId id="409" r:id="rId11"/>
    <p:sldId id="433" r:id="rId12"/>
    <p:sldId id="436" r:id="rId13"/>
    <p:sldId id="260" r:id="rId14"/>
    <p:sldId id="437" r:id="rId15"/>
    <p:sldId id="428" r:id="rId16"/>
    <p:sldId id="429" r:id="rId17"/>
    <p:sldId id="430" r:id="rId18"/>
    <p:sldId id="28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0" autoAdjust="0"/>
    <p:restoredTop sz="96346" autoAdjust="0"/>
  </p:normalViewPr>
  <p:slideViewPr>
    <p:cSldViewPr snapToGrid="0" snapToObjects="1">
      <p:cViewPr varScale="1">
        <p:scale>
          <a:sx n="79" d="100"/>
          <a:sy n="79" d="100"/>
        </p:scale>
        <p:origin x="1512" y="67"/>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7/19/2020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‹N°›</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7/19/2020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‹N°›</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‹N°›</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‹N°›</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
        <p:nvSpPr>
          <p:cNvPr id="9" name="Footer Placeholder 8"/>
          <p:cNvSpPr>
            <a:spLocks noGrp="1"/>
          </p:cNvSpPr>
          <p:nvPr>
            <p:ph type="ftr" sz="quarter" idx="12"/>
          </p:nvPr>
        </p:nvSpPr>
        <p:spPr/>
        <p:txBody>
          <a:bodyPr/>
          <a:lstStyle/>
          <a:p>
            <a:r>
              <a:rPr lang="en-US"/>
              <a:t>Copyright © 2020 SPIKE Prime Lessons (primelessons.org) CC-BY-NC-SA.  (Last edit: 5/30/2020)</a:t>
            </a:r>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‹N°›</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‹N°›</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‹N°›</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‹N°›</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‹N°›</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203290"/>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300865"/>
            <a:ext cx="5815852"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3800535"/>
            <a:ext cx="5741894"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SPIKE PRIME TUTORIALS</a:t>
            </a:r>
          </a:p>
        </p:txBody>
      </p:sp>
      <p:pic>
        <p:nvPicPr>
          <p:cNvPr id="9" name="Picture 8" descr="A picture containing drawing&#10;&#10;Description automatically generated">
            <a:extLst>
              <a:ext uri="{FF2B5EF4-FFF2-40B4-BE49-F238E27FC236}">
                <a16:creationId xmlns:a16="http://schemas.microsoft.com/office/drawing/2014/main" id="{26780A6E-BC42-443E-B6EE-CF18D754C376}"/>
              </a:ext>
            </a:extLst>
          </p:cNvPr>
          <p:cNvPicPr>
            <a:picLocks noChangeAspect="1"/>
          </p:cNvPicPr>
          <p:nvPr/>
        </p:nvPicPr>
        <p:blipFill rotWithShape="1">
          <a:blip r:embed="rId2">
            <a:clrChange>
              <a:clrFrom>
                <a:srgbClr val="000000"/>
              </a:clrFrom>
              <a:clrTo>
                <a:srgbClr val="000000">
                  <a:alpha val="0"/>
                </a:srgbClr>
              </a:clrTo>
            </a:clrChange>
          </a:blip>
          <a:srcRect b="32885"/>
          <a:stretch/>
        </p:blipFill>
        <p:spPr>
          <a:xfrm>
            <a:off x="179837" y="1052244"/>
            <a:ext cx="1668346" cy="1119706"/>
          </a:xfrm>
          <a:prstGeom prst="rect">
            <a:avLst/>
          </a:prstGeom>
        </p:spPr>
      </p:pic>
      <p:sp>
        <p:nvSpPr>
          <p:cNvPr id="11" name="TextBox 10">
            <a:extLst>
              <a:ext uri="{FF2B5EF4-FFF2-40B4-BE49-F238E27FC236}">
                <a16:creationId xmlns:a16="http://schemas.microsoft.com/office/drawing/2014/main" id="{8613C618-BE4E-4AD7-9CD9-0AB9F17BD5D4}"/>
              </a:ext>
            </a:extLst>
          </p:cNvPr>
          <p:cNvSpPr txBox="1"/>
          <p:nvPr/>
        </p:nvSpPr>
        <p:spPr>
          <a:xfrm>
            <a:off x="6058605" y="737053"/>
            <a:ext cx="291128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By the Creators of EV3Lessons</a:t>
            </a:r>
          </a:p>
          <a:p>
            <a:endParaRPr lang="en-US" sz="1600" dirty="0"/>
          </a:p>
        </p:txBody>
      </p:sp>
      <p:pic>
        <p:nvPicPr>
          <p:cNvPr id="12" name="Picture 11" descr="A picture containing sitting, game, remote, video&#10;&#10;Description automatically generated">
            <a:extLst>
              <a:ext uri="{FF2B5EF4-FFF2-40B4-BE49-F238E27FC236}">
                <a16:creationId xmlns:a16="http://schemas.microsoft.com/office/drawing/2014/main" id="{19D0660C-C674-40CA-9A39-C1E73533C99D}"/>
              </a:ext>
            </a:extLst>
          </p:cNvPr>
          <p:cNvPicPr>
            <a:picLocks noChangeAspect="1"/>
          </p:cNvPicPr>
          <p:nvPr/>
        </p:nvPicPr>
        <p:blipFill rotWithShape="1">
          <a:blip r:embed="rId3">
            <a:alphaModFix/>
          </a:blip>
          <a:srcRect l="24583" t="2888" r="29917" b="4667"/>
          <a:stretch/>
        </p:blipFill>
        <p:spPr>
          <a:xfrm>
            <a:off x="6058605" y="1349909"/>
            <a:ext cx="2672408" cy="4072241"/>
          </a:xfrm>
          <a:prstGeom prst="rect">
            <a:avLst/>
          </a:prstGeom>
        </p:spPr>
      </p:pic>
      <p:grpSp>
        <p:nvGrpSpPr>
          <p:cNvPr id="10" name="Group 9">
            <a:extLst>
              <a:ext uri="{FF2B5EF4-FFF2-40B4-BE49-F238E27FC236}">
                <a16:creationId xmlns:a16="http://schemas.microsoft.com/office/drawing/2014/main" id="{4B69029F-0264-491E-B811-65F7DA3CBBB0}"/>
              </a:ext>
            </a:extLst>
          </p:cNvPr>
          <p:cNvGrpSpPr/>
          <p:nvPr userDrawn="1"/>
        </p:nvGrpSpPr>
        <p:grpSpPr>
          <a:xfrm>
            <a:off x="179837" y="5058275"/>
            <a:ext cx="4773538" cy="1188622"/>
            <a:chOff x="131592" y="5034964"/>
            <a:chExt cx="4773538" cy="1188622"/>
          </a:xfrm>
        </p:grpSpPr>
        <p:pic>
          <p:nvPicPr>
            <p:cNvPr id="13" name="Picture 12" descr="A picture containing drawing, window&#10;&#10;Description automatically generated">
              <a:extLst>
                <a:ext uri="{FF2B5EF4-FFF2-40B4-BE49-F238E27FC236}">
                  <a16:creationId xmlns:a16="http://schemas.microsoft.com/office/drawing/2014/main" id="{ABD06244-04F9-463D-A4DB-628C04BB8546}"/>
                </a:ext>
              </a:extLst>
            </p:cNvPr>
            <p:cNvPicPr>
              <a:picLocks noChangeAspect="1"/>
            </p:cNvPicPr>
            <p:nvPr userDrawn="1"/>
          </p:nvPicPr>
          <p:blipFill>
            <a:blip r:embed="rId4"/>
            <a:stretch>
              <a:fillRect/>
            </a:stretch>
          </p:blipFill>
          <p:spPr>
            <a:xfrm>
              <a:off x="1326564" y="5034964"/>
              <a:ext cx="1188622" cy="1188622"/>
            </a:xfrm>
            <a:prstGeom prst="rect">
              <a:avLst/>
            </a:prstGeom>
          </p:spPr>
        </p:pic>
        <p:pic>
          <p:nvPicPr>
            <p:cNvPr id="14" name="Picture 13" descr="A picture containing building, drawing&#10;&#10;Description automatically generated">
              <a:extLst>
                <a:ext uri="{FF2B5EF4-FFF2-40B4-BE49-F238E27FC236}">
                  <a16:creationId xmlns:a16="http://schemas.microsoft.com/office/drawing/2014/main" id="{63D75727-DAE8-4F50-8B40-C2AB0C6A949F}"/>
                </a:ext>
              </a:extLst>
            </p:cNvPr>
            <p:cNvPicPr>
              <a:picLocks noChangeAspect="1"/>
            </p:cNvPicPr>
            <p:nvPr userDrawn="1"/>
          </p:nvPicPr>
          <p:blipFill>
            <a:blip r:embed="rId5"/>
            <a:stretch>
              <a:fillRect/>
            </a:stretch>
          </p:blipFill>
          <p:spPr>
            <a:xfrm>
              <a:off x="131592" y="5034964"/>
              <a:ext cx="1188622" cy="1188622"/>
            </a:xfrm>
            <a:prstGeom prst="rect">
              <a:avLst/>
            </a:prstGeom>
          </p:spPr>
        </p:pic>
        <p:pic>
          <p:nvPicPr>
            <p:cNvPr id="15" name="Picture 14" descr="A picture containing drawing, holding&#10;&#10;Description automatically generated">
              <a:extLst>
                <a:ext uri="{FF2B5EF4-FFF2-40B4-BE49-F238E27FC236}">
                  <a16:creationId xmlns:a16="http://schemas.microsoft.com/office/drawing/2014/main" id="{65AA8D01-3E12-417C-866C-09E77342F6AA}"/>
                </a:ext>
              </a:extLst>
            </p:cNvPr>
            <p:cNvPicPr>
              <a:picLocks noChangeAspect="1"/>
            </p:cNvPicPr>
            <p:nvPr userDrawn="1"/>
          </p:nvPicPr>
          <p:blipFill>
            <a:blip r:embed="rId6"/>
            <a:stretch>
              <a:fillRect/>
            </a:stretch>
          </p:blipFill>
          <p:spPr>
            <a:xfrm>
              <a:off x="3716508" y="5034964"/>
              <a:ext cx="1188622" cy="1188622"/>
            </a:xfrm>
            <a:prstGeom prst="rect">
              <a:avLst/>
            </a:prstGeom>
          </p:spPr>
        </p:pic>
        <p:pic>
          <p:nvPicPr>
            <p:cNvPr id="16" name="Picture 15" descr="A picture containing drawing, building, purple, window&#10;&#10;Description automatically generated">
              <a:extLst>
                <a:ext uri="{FF2B5EF4-FFF2-40B4-BE49-F238E27FC236}">
                  <a16:creationId xmlns:a16="http://schemas.microsoft.com/office/drawing/2014/main" id="{BA4509F5-9711-4A35-B736-E2BAFCB547F0}"/>
                </a:ext>
              </a:extLst>
            </p:cNvPr>
            <p:cNvPicPr>
              <a:picLocks noChangeAspect="1"/>
            </p:cNvPicPr>
            <p:nvPr userDrawn="1"/>
          </p:nvPicPr>
          <p:blipFill>
            <a:blip r:embed="rId7"/>
            <a:stretch>
              <a:fillRect/>
            </a:stretch>
          </p:blipFill>
          <p:spPr>
            <a:xfrm>
              <a:off x="2521536" y="5034964"/>
              <a:ext cx="1188622" cy="1188622"/>
            </a:xfrm>
            <a:prstGeom prst="rect">
              <a:avLst/>
            </a:prstGeom>
          </p:spPr>
        </p:pic>
      </p:grpSp>
    </p:spTree>
    <p:extLst>
      <p:ext uri="{BB962C8B-B14F-4D97-AF65-F5344CB8AC3E}">
        <p14:creationId xmlns:p14="http://schemas.microsoft.com/office/powerpoint/2010/main" val="13849380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6210"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803"/>
            <a:ext cx="4870585" cy="365125"/>
          </a:xfrm>
          <a:prstGeom prst="rect">
            <a:avLst/>
          </a:prstGeom>
        </p:spPr>
        <p:txBody>
          <a:bodyPr/>
          <a:lstStyle>
            <a:lvl1pPr>
              <a:defRPr sz="900"/>
            </a:lvl1p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8236372" y="6316853"/>
            <a:ext cx="770468" cy="365125"/>
          </a:xfrm>
          <a:prstGeom prst="rect">
            <a:avLst/>
          </a:prstGeom>
        </p:spPr>
        <p:txBody>
          <a:bodyPr/>
          <a:lstStyle/>
          <a:p>
            <a:fld id="{4DBC7FC8-25FB-FC45-8177-2B991DA6778C}" type="slidenum">
              <a:rPr lang="en-US" smtClean="0"/>
              <a:t>‹N°›</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08827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‹N°›</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17299769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‹N°›</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656909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‹N°›</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2382761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‹N°›</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357002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‹N°›</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US"/>
              <a:t>Copyright © 2020 SPIKE Prime Lessons (primelessons.org) CC-BY-NC-SA.  (Last edit: 5/30/2020)</a:t>
            </a:r>
            <a:endParaRPr lang="en-US" dirty="0"/>
          </a:p>
        </p:txBody>
      </p:sp>
    </p:spTree>
    <p:extLst>
      <p:ext uri="{BB962C8B-B14F-4D97-AF65-F5344CB8AC3E}">
        <p14:creationId xmlns:p14="http://schemas.microsoft.com/office/powerpoint/2010/main" val="25811332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‹N°›</a:t>
            </a:fld>
            <a:endParaRPr lang="en-US"/>
          </a:p>
        </p:txBody>
      </p:sp>
    </p:spTree>
    <p:extLst>
      <p:ext uri="{BB962C8B-B14F-4D97-AF65-F5344CB8AC3E}">
        <p14:creationId xmlns:p14="http://schemas.microsoft.com/office/powerpoint/2010/main" val="38797550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‹N°›</a:t>
            </a:fld>
            <a:endParaRPr lang="en-US"/>
          </a:p>
        </p:txBody>
      </p:sp>
    </p:spTree>
    <p:extLst>
      <p:ext uri="{BB962C8B-B14F-4D97-AF65-F5344CB8AC3E}">
        <p14:creationId xmlns:p14="http://schemas.microsoft.com/office/powerpoint/2010/main" val="31465796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‹N°›</a:t>
            </a:fld>
            <a:endParaRPr lang="en-US"/>
          </a:p>
        </p:txBody>
      </p:sp>
    </p:spTree>
    <p:extLst>
      <p:ext uri="{BB962C8B-B14F-4D97-AF65-F5344CB8AC3E}">
        <p14:creationId xmlns:p14="http://schemas.microsoft.com/office/powerpoint/2010/main" val="2581231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 2020 SPIKE Prime Lessons (primelessons.org) CC-BY-NC-SA.  (Last edit: 5/30/2020)</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‹N°›</a:t>
            </a:fld>
            <a:endParaRPr lang="en-US"/>
          </a:p>
        </p:txBody>
      </p:sp>
    </p:spTree>
    <p:extLst>
      <p:ext uri="{BB962C8B-B14F-4D97-AF65-F5344CB8AC3E}">
        <p14:creationId xmlns:p14="http://schemas.microsoft.com/office/powerpoint/2010/main" val="135907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Copyright © 2020 SPIKE Prime Lessons (primelessons.org) CC-BY-NC-SA.  (Last edit: 5/30/2020)</a:t>
            </a:r>
          </a:p>
        </p:txBody>
      </p:sp>
      <p:sp>
        <p:nvSpPr>
          <p:cNvPr id="9" name="Slide Number Placeholder 8"/>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Copyright © 2020 SPIKE Prime Lessons (primelessons.org) CC-BY-NC-SA.  (Last edit: 5/30/2020)</a:t>
            </a:r>
          </a:p>
        </p:txBody>
      </p:sp>
      <p:sp>
        <p:nvSpPr>
          <p:cNvPr id="4" name="Slide Number Placeholder 3"/>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Copyright © 2020 SPIKE Prime Lessons (primelessons.org) CC-BY-NC-SA.  (Last edit: 5/30/2020)</a:t>
            </a:r>
          </a:p>
        </p:txBody>
      </p:sp>
      <p:sp>
        <p:nvSpPr>
          <p:cNvPr id="7" name="Slide Number Placeholder 6"/>
          <p:cNvSpPr>
            <a:spLocks noGrp="1"/>
          </p:cNvSpPr>
          <p:nvPr>
            <p:ph type="sldNum" sz="quarter" idx="12"/>
          </p:nvPr>
        </p:nvSpPr>
        <p:spPr/>
        <p:txBody>
          <a:bodyPr/>
          <a:lstStyle/>
          <a:p>
            <a:fld id="{DE42E464-3EB8-43C8-8768-9E2AD4F497B7}" type="slidenum">
              <a:rPr lang="en-US" smtClean="0"/>
              <a:t>‹N°›</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‹N°›</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Copyright © 2020 SPIKE Prime Lessons (primelessons.org) CC-BY-NC-SA.  (Last edit: 5/30/2020)</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‹N°›</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Copyright © 2020 SPIKE Prime Lessons (primelessons.org) CC-BY-NC-SA.  (Last edit: 5/30/2020)</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‹N°›</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rgbClr val="65D7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961BDB"/>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4870585" cy="365125"/>
          </a:xfrm>
          <a:prstGeom prst="rect">
            <a:avLst/>
          </a:prstGeom>
        </p:spPr>
        <p:txBody>
          <a:bodyPr/>
          <a:lstStyle>
            <a:lvl1pPr>
              <a:defRPr sz="1400"/>
            </a:lvl1pPr>
          </a:lstStyle>
          <a:p>
            <a:r>
              <a:rPr lang="en-US"/>
              <a:t>Copyright © 2020 SPIKE Prime Lessons (primelessons.org) CC-BY-NC-SA.  (Last edit: 5/30/2020)</a:t>
            </a:r>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‹N°›</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574214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5.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primelessons.org/" TargetMode="External"/><Relationship Id="rId1" Type="http://schemas.openxmlformats.org/officeDocument/2006/relationships/slideLayout" Target="../slideLayouts/slideLayout3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35.xml"/><Relationship Id="rId4" Type="http://schemas.openxmlformats.org/officeDocument/2006/relationships/image" Target="../media/image10.tmp"/></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11.tmp"/><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47BAE-D29C-425F-A66E-2818156CCB9F}"/>
              </a:ext>
            </a:extLst>
          </p:cNvPr>
          <p:cNvSpPr>
            <a:spLocks noGrp="1"/>
          </p:cNvSpPr>
          <p:nvPr>
            <p:ph type="ctrTitle"/>
          </p:nvPr>
        </p:nvSpPr>
        <p:spPr>
          <a:xfrm>
            <a:off x="242754" y="2300865"/>
            <a:ext cx="5815852" cy="1504844"/>
          </a:xfrm>
        </p:spPr>
        <p:txBody>
          <a:bodyPr/>
          <a:lstStyle/>
          <a:p>
            <a:r>
              <a:rPr lang="en-US" dirty="0" err="1"/>
              <a:t>Déplacement</a:t>
            </a:r>
            <a:r>
              <a:rPr lang="en-US" dirty="0"/>
              <a:t> </a:t>
            </a:r>
            <a:r>
              <a:rPr lang="en-US" dirty="0" err="1"/>
              <a:t>en</a:t>
            </a:r>
            <a:r>
              <a:rPr lang="en-US" dirty="0"/>
              <a:t> </a:t>
            </a:r>
            <a:r>
              <a:rPr lang="en-US" dirty="0" err="1"/>
              <a:t>ligne</a:t>
            </a:r>
            <a:r>
              <a:rPr lang="en-US"/>
              <a:t> droite</a:t>
            </a:r>
            <a:endParaRPr lang="en-US" dirty="0"/>
          </a:p>
        </p:txBody>
      </p:sp>
      <p:sp>
        <p:nvSpPr>
          <p:cNvPr id="2" name="Subtitle 1"/>
          <p:cNvSpPr>
            <a:spLocks noGrp="1"/>
          </p:cNvSpPr>
          <p:nvPr>
            <p:ph type="subTitle" idx="1"/>
          </p:nvPr>
        </p:nvSpPr>
        <p:spPr>
          <a:xfrm>
            <a:off x="316712" y="3800535"/>
            <a:ext cx="5741894" cy="590321"/>
          </a:xfrm>
        </p:spPr>
        <p:txBody>
          <a:bodyPr>
            <a:normAutofit/>
          </a:bodyPr>
          <a:lstStyle/>
          <a:p>
            <a:r>
              <a:rPr lang="en-US" dirty="0"/>
              <a:t>Sanjay and Arvind Seshan</a:t>
            </a:r>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t>Défi II : Déplacement vers l'avant et vers l'arrière</a:t>
            </a:r>
            <a:endParaRPr lang="en-US" dirty="0"/>
          </a:p>
        </p:txBody>
      </p:sp>
      <p:sp>
        <p:nvSpPr>
          <p:cNvPr id="3" name="Content Placeholder 2"/>
          <p:cNvSpPr>
            <a:spLocks noGrp="1"/>
          </p:cNvSpPr>
          <p:nvPr>
            <p:ph idx="1"/>
          </p:nvPr>
        </p:nvSpPr>
        <p:spPr>
          <a:xfrm>
            <a:off x="175260" y="1274749"/>
            <a:ext cx="4555958" cy="4373563"/>
          </a:xfrm>
        </p:spPr>
        <p:txBody>
          <a:bodyPr>
            <a:normAutofit/>
          </a:bodyPr>
          <a:lstStyle/>
          <a:p>
            <a:pPr algn="just"/>
            <a:r>
              <a:rPr lang="fr-FR" dirty="0"/>
              <a:t>Avancez votre robot de la ligne de départ à la ligne d'arrivée (1) et revenez au départ (2)</a:t>
            </a:r>
          </a:p>
          <a:p>
            <a:pPr algn="just"/>
            <a:r>
              <a:rPr lang="fr-FR" dirty="0"/>
              <a:t>Les étapes de base :</a:t>
            </a:r>
            <a:endParaRPr lang="en-US" dirty="0"/>
          </a:p>
          <a:p>
            <a:pPr marL="719138" lvl="1" indent="-395288" algn="just">
              <a:buFont typeface="Wingdings" panose="05000000000000000000" pitchFamily="2" charset="2"/>
              <a:buChar char="q"/>
            </a:pPr>
            <a:r>
              <a:rPr lang="fr-FR" dirty="0"/>
              <a:t>Configurez votre robot</a:t>
            </a:r>
          </a:p>
          <a:p>
            <a:pPr marL="719138" lvl="1" indent="-395288" algn="just">
              <a:buFont typeface="Wingdings" panose="05000000000000000000" pitchFamily="2" charset="2"/>
              <a:buChar char="q"/>
            </a:pPr>
            <a:r>
              <a:rPr lang="fr-FR" dirty="0"/>
              <a:t>Utilisez un bloc de mouvement et avancez pour la distance souhaitée (40 cm)</a:t>
            </a:r>
          </a:p>
          <a:p>
            <a:pPr marL="719138" lvl="1" indent="-395288" algn="just">
              <a:buFont typeface="Wingdings" panose="05000000000000000000" pitchFamily="2" charset="2"/>
              <a:buChar char="q"/>
            </a:pPr>
            <a:r>
              <a:rPr lang="fr-FR" dirty="0"/>
              <a:t>Utiliser le même bloc de mouvement pour reculer (40cm)</a:t>
            </a:r>
            <a:endParaRPr lang="en-US" dirty="0"/>
          </a:p>
          <a:p>
            <a:pPr algn="just"/>
            <a:endParaRPr lang="en-US" dirty="0"/>
          </a:p>
        </p:txBody>
      </p:sp>
      <p:sp>
        <p:nvSpPr>
          <p:cNvPr id="8" name="Footer Placeholder 7">
            <a:extLst>
              <a:ext uri="{FF2B5EF4-FFF2-40B4-BE49-F238E27FC236}">
                <a16:creationId xmlns:a16="http://schemas.microsoft.com/office/drawing/2014/main" id="{C2343568-9331-7A48-9D07-C332D71BD676}"/>
              </a:ext>
            </a:extLst>
          </p:cNvPr>
          <p:cNvSpPr>
            <a:spLocks noGrp="1"/>
          </p:cNvSpPr>
          <p:nvPr>
            <p:ph type="ftr" sz="quarter" idx="11"/>
          </p:nvPr>
        </p:nvSpPr>
        <p:spPr/>
        <p:txBody>
          <a:bodyPr/>
          <a:lstStyle/>
          <a:p>
            <a:r>
              <a:rPr lang="en-US"/>
              <a:t>Copyright © 2020 SPIKE Prime Lessons (primelessons.org) CC-BY-NC-SA.  (Last edit: 5/30/2020)</a:t>
            </a:r>
          </a:p>
        </p:txBody>
      </p:sp>
      <p:cxnSp>
        <p:nvCxnSpPr>
          <p:cNvPr id="5" name="Straight Connector 4"/>
          <p:cNvCxnSpPr/>
          <p:nvPr/>
        </p:nvCxnSpPr>
        <p:spPr>
          <a:xfrm flipH="1">
            <a:off x="5775158" y="1871579"/>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75158" y="5558588"/>
            <a:ext cx="2540000" cy="0"/>
          </a:xfrm>
          <a:prstGeom prst="line">
            <a:avLst/>
          </a:prstGeom>
          <a:ln w="76200" cmpd="sng">
            <a:solidFill>
              <a:srgbClr val="00B9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15789"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152064"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36784" y="3438897"/>
            <a:ext cx="307474" cy="369332"/>
          </a:xfrm>
          <a:prstGeom prst="rect">
            <a:avLst/>
          </a:prstGeom>
          <a:noFill/>
        </p:spPr>
        <p:txBody>
          <a:bodyPr wrap="square" rtlCol="0">
            <a:spAutoFit/>
          </a:bodyPr>
          <a:lstStyle/>
          <a:p>
            <a:r>
              <a:rPr lang="en-US" dirty="0"/>
              <a:t>1</a:t>
            </a:r>
          </a:p>
        </p:txBody>
      </p:sp>
      <p:sp>
        <p:nvSpPr>
          <p:cNvPr id="17" name="TextBox 16"/>
          <p:cNvSpPr txBox="1"/>
          <p:nvPr/>
        </p:nvSpPr>
        <p:spPr>
          <a:xfrm>
            <a:off x="7823596" y="3471417"/>
            <a:ext cx="307474" cy="369332"/>
          </a:xfrm>
          <a:prstGeom prst="rect">
            <a:avLst/>
          </a:prstGeom>
          <a:noFill/>
        </p:spPr>
        <p:txBody>
          <a:bodyPr wrap="square" rtlCol="0">
            <a:spAutoFit/>
          </a:bodyPr>
          <a:lstStyle/>
          <a:p>
            <a:r>
              <a:rPr lang="en-US" dirty="0"/>
              <a:t>2</a:t>
            </a:r>
          </a:p>
        </p:txBody>
      </p:sp>
      <p:sp>
        <p:nvSpPr>
          <p:cNvPr id="4" name="TextBox 3"/>
          <p:cNvSpPr txBox="1"/>
          <p:nvPr/>
        </p:nvSpPr>
        <p:spPr>
          <a:xfrm>
            <a:off x="5679774" y="1434399"/>
            <a:ext cx="892552" cy="369332"/>
          </a:xfrm>
          <a:prstGeom prst="rect">
            <a:avLst/>
          </a:prstGeom>
          <a:noFill/>
        </p:spPr>
        <p:txBody>
          <a:bodyPr wrap="none" rtlCol="0">
            <a:spAutoFit/>
          </a:bodyPr>
          <a:lstStyle/>
          <a:p>
            <a:r>
              <a:rPr lang="en-US" dirty="0" err="1"/>
              <a:t>Arrivée</a:t>
            </a:r>
            <a:endParaRPr lang="en-US" dirty="0"/>
          </a:p>
        </p:txBody>
      </p:sp>
      <p:sp>
        <p:nvSpPr>
          <p:cNvPr id="12" name="TextBox 11"/>
          <p:cNvSpPr txBox="1"/>
          <p:nvPr/>
        </p:nvSpPr>
        <p:spPr>
          <a:xfrm>
            <a:off x="5679774" y="5744877"/>
            <a:ext cx="854529" cy="369332"/>
          </a:xfrm>
          <a:prstGeom prst="rect">
            <a:avLst/>
          </a:prstGeom>
          <a:noFill/>
        </p:spPr>
        <p:txBody>
          <a:bodyPr wrap="none" rtlCol="0">
            <a:spAutoFit/>
          </a:bodyPr>
          <a:lstStyle/>
          <a:p>
            <a:r>
              <a:rPr lang="en-US" dirty="0" err="1"/>
              <a:t>Départ</a:t>
            </a:r>
            <a:endParaRPr lang="en-US" dirty="0"/>
          </a:p>
        </p:txBody>
      </p:sp>
      <p:grpSp>
        <p:nvGrpSpPr>
          <p:cNvPr id="24" name="Group 23">
            <a:extLst>
              <a:ext uri="{FF2B5EF4-FFF2-40B4-BE49-F238E27FC236}">
                <a16:creationId xmlns:a16="http://schemas.microsoft.com/office/drawing/2014/main" id="{ECA5F964-DE18-4BBC-BE30-ADC7BFE6EA73}"/>
              </a:ext>
            </a:extLst>
          </p:cNvPr>
          <p:cNvGrpSpPr/>
          <p:nvPr/>
        </p:nvGrpSpPr>
        <p:grpSpPr>
          <a:xfrm>
            <a:off x="6829001" y="5597096"/>
            <a:ext cx="660559" cy="790597"/>
            <a:chOff x="6310708" y="2223671"/>
            <a:chExt cx="809489" cy="898563"/>
          </a:xfrm>
        </p:grpSpPr>
        <p:sp>
          <p:nvSpPr>
            <p:cNvPr id="25" name="Rounded Rectangle 27">
              <a:extLst>
                <a:ext uri="{FF2B5EF4-FFF2-40B4-BE49-F238E27FC236}">
                  <a16:creationId xmlns:a16="http://schemas.microsoft.com/office/drawing/2014/main" id="{CCECC990-4945-40AC-BA0C-52230D3420D0}"/>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ounded Rectangle 28">
              <a:extLst>
                <a:ext uri="{FF2B5EF4-FFF2-40B4-BE49-F238E27FC236}">
                  <a16:creationId xmlns:a16="http://schemas.microsoft.com/office/drawing/2014/main" id="{AD8BB0C1-1968-4A21-AA88-400EBF2B8D24}"/>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7" name="Rounded Rectangle 29">
              <a:extLst>
                <a:ext uri="{FF2B5EF4-FFF2-40B4-BE49-F238E27FC236}">
                  <a16:creationId xmlns:a16="http://schemas.microsoft.com/office/drawing/2014/main" id="{CF437D3E-63BC-44FF-8419-9074FFD42C3D}"/>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8" name="Oval 27">
              <a:extLst>
                <a:ext uri="{FF2B5EF4-FFF2-40B4-BE49-F238E27FC236}">
                  <a16:creationId xmlns:a16="http://schemas.microsoft.com/office/drawing/2014/main" id="{673307E1-3E45-4D57-B3DD-1335C90458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extBox 6">
            <a:extLst>
              <a:ext uri="{FF2B5EF4-FFF2-40B4-BE49-F238E27FC236}">
                <a16:creationId xmlns:a16="http://schemas.microsoft.com/office/drawing/2014/main" id="{2CDE5293-DF90-4CD6-BE3F-A272C1189A4D}"/>
              </a:ext>
            </a:extLst>
          </p:cNvPr>
          <p:cNvSpPr txBox="1"/>
          <p:nvPr/>
        </p:nvSpPr>
        <p:spPr>
          <a:xfrm>
            <a:off x="6744399" y="3471547"/>
            <a:ext cx="823391" cy="369332"/>
          </a:xfrm>
          <a:prstGeom prst="rect">
            <a:avLst/>
          </a:prstGeom>
          <a:noFill/>
        </p:spPr>
        <p:txBody>
          <a:bodyPr wrap="square" rtlCol="0">
            <a:spAutoFit/>
          </a:bodyPr>
          <a:lstStyle/>
          <a:p>
            <a:r>
              <a:rPr lang="en-US" dirty="0"/>
              <a:t>40CM</a:t>
            </a:r>
          </a:p>
        </p:txBody>
      </p:sp>
      <p:sp>
        <p:nvSpPr>
          <p:cNvPr id="10" name="Slide Number Placeholder 9">
            <a:extLst>
              <a:ext uri="{FF2B5EF4-FFF2-40B4-BE49-F238E27FC236}">
                <a16:creationId xmlns:a16="http://schemas.microsoft.com/office/drawing/2014/main" id="{9E6FDDF9-C34F-4F2C-BD11-22A9D98E5BC3}"/>
              </a:ext>
            </a:extLst>
          </p:cNvPr>
          <p:cNvSpPr>
            <a:spLocks noGrp="1"/>
          </p:cNvSpPr>
          <p:nvPr>
            <p:ph type="sldNum" sz="quarter" idx="12"/>
          </p:nvPr>
        </p:nvSpPr>
        <p:spPr/>
        <p:txBody>
          <a:bodyPr/>
          <a:lstStyle/>
          <a:p>
            <a:fld id="{4DBC7FC8-25FB-FC45-8177-2B991DA6778C}" type="slidenum">
              <a:rPr lang="en-US" smtClean="0"/>
              <a:t>10</a:t>
            </a:fld>
            <a:endParaRPr lang="en-US"/>
          </a:p>
        </p:txBody>
      </p:sp>
    </p:spTree>
    <p:extLst>
      <p:ext uri="{BB962C8B-B14F-4D97-AF65-F5344CB8AC3E}">
        <p14:creationId xmlns:p14="http://schemas.microsoft.com/office/powerpoint/2010/main" val="2210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EA67A743-CC4F-4AD7-BF57-EB62E23F1725}"/>
              </a:ext>
            </a:extLst>
          </p:cNvPr>
          <p:cNvSpPr>
            <a:spLocks noGrp="1"/>
          </p:cNvSpPr>
          <p:nvPr>
            <p:ph idx="1"/>
          </p:nvPr>
        </p:nvSpPr>
        <p:spPr>
          <a:xfrm>
            <a:off x="156210" y="1857829"/>
            <a:ext cx="4502876" cy="4364778"/>
          </a:xfrm>
        </p:spPr>
        <p:txBody>
          <a:bodyPr/>
          <a:lstStyle/>
          <a:p>
            <a:pPr algn="just"/>
            <a:r>
              <a:rPr lang="fr-FR" dirty="0"/>
              <a:t>Configurez votre robot</a:t>
            </a:r>
          </a:p>
          <a:p>
            <a:pPr algn="just"/>
            <a:r>
              <a:rPr lang="fr-FR" dirty="0"/>
              <a:t>Si vous utilisez les petites roues SPIKE Prime sur le </a:t>
            </a:r>
            <a:r>
              <a:rPr lang="fr-FR" dirty="0" err="1"/>
              <a:t>Droid</a:t>
            </a:r>
            <a:r>
              <a:rPr lang="fr-FR" dirty="0"/>
              <a:t> Bot IV, réglez la rotation sur 17,5 cm (image de droite)</a:t>
            </a:r>
          </a:p>
          <a:p>
            <a:pPr algn="just"/>
            <a:r>
              <a:rPr lang="fr-FR" dirty="0"/>
              <a:t>Si vous utilisez les grandes roues SPIKE Prime de la </a:t>
            </a:r>
            <a:r>
              <a:rPr lang="fr-FR" dirty="0" err="1"/>
              <a:t>ADB</a:t>
            </a:r>
            <a:r>
              <a:rPr lang="fr-FR" dirty="0"/>
              <a:t>, vous réglerez une rotation à 27,6 cm</a:t>
            </a:r>
          </a:p>
          <a:p>
            <a:pPr algn="just"/>
            <a:r>
              <a:rPr lang="fr-FR" dirty="0"/>
              <a:t>Le robot avance de 40 cm et recule de 40 cm</a:t>
            </a:r>
          </a:p>
        </p:txBody>
      </p:sp>
      <p:sp>
        <p:nvSpPr>
          <p:cNvPr id="2" name="Title 1">
            <a:extLst>
              <a:ext uri="{FF2B5EF4-FFF2-40B4-BE49-F238E27FC236}">
                <a16:creationId xmlns:a16="http://schemas.microsoft.com/office/drawing/2014/main" id="{DDBC4BBE-C908-4D9B-8994-FA0CF8939198}"/>
              </a:ext>
            </a:extLst>
          </p:cNvPr>
          <p:cNvSpPr>
            <a:spLocks noGrp="1"/>
          </p:cNvSpPr>
          <p:nvPr>
            <p:ph type="title"/>
          </p:nvPr>
        </p:nvSpPr>
        <p:spPr/>
        <p:txBody>
          <a:bodyPr/>
          <a:lstStyle/>
          <a:p>
            <a:r>
              <a:rPr lang="en-US" dirty="0"/>
              <a:t>Solution du </a:t>
            </a:r>
            <a:r>
              <a:rPr lang="en-US" dirty="0" err="1"/>
              <a:t>défi</a:t>
            </a:r>
            <a:r>
              <a:rPr lang="en-US" dirty="0"/>
              <a:t> II</a:t>
            </a:r>
          </a:p>
        </p:txBody>
      </p:sp>
      <p:sp>
        <p:nvSpPr>
          <p:cNvPr id="4" name="Footer Placeholder 3">
            <a:extLst>
              <a:ext uri="{FF2B5EF4-FFF2-40B4-BE49-F238E27FC236}">
                <a16:creationId xmlns:a16="http://schemas.microsoft.com/office/drawing/2014/main" id="{F52252CE-D7C8-4ED1-B7D3-717F38748A37}"/>
              </a:ext>
            </a:extLst>
          </p:cNvPr>
          <p:cNvSpPr>
            <a:spLocks noGrp="1"/>
          </p:cNvSpPr>
          <p:nvPr>
            <p:ph type="ftr" sz="quarter" idx="11"/>
          </p:nvPr>
        </p:nvSpPr>
        <p:spPr/>
        <p:txBody>
          <a:bodyPr/>
          <a:lstStyle/>
          <a:p>
            <a:r>
              <a:rPr lang="en-US"/>
              <a:t>Copyright © 2020 SPIKE Prime Lessons (primelessons.org) CC-BY-NC-SA.  (Last edit: 5/30/2020)</a:t>
            </a:r>
          </a:p>
        </p:txBody>
      </p:sp>
      <p:sp>
        <p:nvSpPr>
          <p:cNvPr id="3" name="Slide Number Placeholder 2">
            <a:extLst>
              <a:ext uri="{FF2B5EF4-FFF2-40B4-BE49-F238E27FC236}">
                <a16:creationId xmlns:a16="http://schemas.microsoft.com/office/drawing/2014/main" id="{E9459E78-879E-4754-AEB1-C1494464AD61}"/>
              </a:ext>
            </a:extLst>
          </p:cNvPr>
          <p:cNvSpPr>
            <a:spLocks noGrp="1"/>
          </p:cNvSpPr>
          <p:nvPr>
            <p:ph type="sldNum" sz="quarter" idx="12"/>
          </p:nvPr>
        </p:nvSpPr>
        <p:spPr/>
        <p:txBody>
          <a:bodyPr/>
          <a:lstStyle/>
          <a:p>
            <a:fld id="{4DBC7FC8-25FB-FC45-8177-2B991DA6778C}" type="slidenum">
              <a:rPr lang="en-US" smtClean="0"/>
              <a:t>11</a:t>
            </a:fld>
            <a:endParaRPr lang="en-US"/>
          </a:p>
        </p:txBody>
      </p:sp>
      <p:pic>
        <p:nvPicPr>
          <p:cNvPr id="6" name="Picture 5" descr="A screenshot of a cell phone&#10;&#10;Description automatically generated">
            <a:extLst>
              <a:ext uri="{FF2B5EF4-FFF2-40B4-BE49-F238E27FC236}">
                <a16:creationId xmlns:a16="http://schemas.microsoft.com/office/drawing/2014/main" id="{784BA263-8D75-474F-970E-AAF05F8987CE}"/>
              </a:ext>
            </a:extLst>
          </p:cNvPr>
          <p:cNvPicPr>
            <a:picLocks noChangeAspect="1"/>
          </p:cNvPicPr>
          <p:nvPr/>
        </p:nvPicPr>
        <p:blipFill>
          <a:blip r:embed="rId2"/>
          <a:stretch>
            <a:fillRect/>
          </a:stretch>
        </p:blipFill>
        <p:spPr>
          <a:xfrm>
            <a:off x="4785360" y="1343878"/>
            <a:ext cx="4477375" cy="4010585"/>
          </a:xfrm>
          <a:prstGeom prst="rect">
            <a:avLst/>
          </a:prstGeom>
        </p:spPr>
      </p:pic>
    </p:spTree>
    <p:extLst>
      <p:ext uri="{BB962C8B-B14F-4D97-AF65-F5344CB8AC3E}">
        <p14:creationId xmlns:p14="http://schemas.microsoft.com/office/powerpoint/2010/main" val="2246882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Démarrage et arrêt de déplacement</a:t>
            </a:r>
            <a:endParaRPr lang="en-US" dirty="0"/>
          </a:p>
        </p:txBody>
      </p:sp>
      <p:sp>
        <p:nvSpPr>
          <p:cNvPr id="3" name="Content Placeholder 2"/>
          <p:cNvSpPr>
            <a:spLocks noGrp="1"/>
          </p:cNvSpPr>
          <p:nvPr>
            <p:ph idx="1"/>
          </p:nvPr>
        </p:nvSpPr>
        <p:spPr>
          <a:xfrm>
            <a:off x="4080076" y="1524318"/>
            <a:ext cx="4622598" cy="4736927"/>
          </a:xfrm>
        </p:spPr>
        <p:txBody>
          <a:bodyPr>
            <a:normAutofit/>
          </a:bodyPr>
          <a:lstStyle/>
          <a:p>
            <a:pPr marL="342900" indent="-342900" algn="just">
              <a:buFont typeface="Arial"/>
              <a:buChar char="•"/>
            </a:pPr>
            <a:r>
              <a:rPr lang="fr-FR" dirty="0"/>
              <a:t>Il y a 4 autres blocs de déplacement dans la palette de déplacement</a:t>
            </a:r>
          </a:p>
          <a:p>
            <a:pPr marL="342900" indent="-342900" algn="just">
              <a:buFont typeface="Arial"/>
              <a:buChar char="•"/>
            </a:pPr>
            <a:r>
              <a:rPr lang="fr-FR" dirty="0"/>
              <a:t>Les blocs de déplacement de démarrage mettront en marche vos moteurs de propulsion à la vitesse donnée (et la direction si elle est donnée).Ces blocs n'ont pas de durée/distance. Après avoir mis le moteur en marche, le programme passe instantanément au bloc suivant</a:t>
            </a:r>
          </a:p>
          <a:p>
            <a:pPr marL="342900" indent="-342900" algn="just">
              <a:buFont typeface="Arial"/>
              <a:buChar char="•"/>
            </a:pPr>
            <a:r>
              <a:rPr lang="fr-FR" dirty="0"/>
              <a:t>Le moteur continuera à tourner jusqu'à ce qu'il soit arrêté ou contrôlé par un autre bloc</a:t>
            </a:r>
          </a:p>
          <a:p>
            <a:pPr marL="342900" indent="-342900" algn="just">
              <a:buFont typeface="Arial"/>
              <a:buChar char="•"/>
            </a:pPr>
            <a:r>
              <a:rPr lang="fr-FR" dirty="0"/>
              <a:t>Si vous arrêtez de bouger, vos moteurs de propulsion s'arrêteront, quelle que soit l'action qu'ils effectuent</a:t>
            </a:r>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p>
        </p:txBody>
      </p:sp>
      <p:pic>
        <p:nvPicPr>
          <p:cNvPr id="7" name="Picture 6" descr="Screen Shot 2019-12-21 at 3.54.20 PM.png"/>
          <p:cNvPicPr>
            <a:picLocks noChangeAspect="1"/>
          </p:cNvPicPr>
          <p:nvPr/>
        </p:nvPicPr>
        <p:blipFill rotWithShape="1">
          <a:blip r:embed="rId2">
            <a:extLst>
              <a:ext uri="{28A0092B-C50C-407E-A947-70E740481C1C}">
                <a14:useLocalDpi xmlns:a14="http://schemas.microsoft.com/office/drawing/2010/main" val="0"/>
              </a:ext>
            </a:extLst>
          </a:blip>
          <a:srcRect l="985"/>
          <a:stretch/>
        </p:blipFill>
        <p:spPr>
          <a:xfrm>
            <a:off x="243818" y="2303898"/>
            <a:ext cx="3710189" cy="709143"/>
          </a:xfrm>
          <a:prstGeom prst="rect">
            <a:avLst/>
          </a:prstGeom>
        </p:spPr>
      </p:pic>
      <p:pic>
        <p:nvPicPr>
          <p:cNvPr id="8" name="Picture 7" descr="Screen Shot 2019-12-21 at 3.54.25 PM.png"/>
          <p:cNvPicPr>
            <a:picLocks noChangeAspect="1"/>
          </p:cNvPicPr>
          <p:nvPr/>
        </p:nvPicPr>
        <p:blipFill rotWithShape="1">
          <a:blip r:embed="rId3">
            <a:extLst>
              <a:ext uri="{28A0092B-C50C-407E-A947-70E740481C1C}">
                <a14:useLocalDpi xmlns:a14="http://schemas.microsoft.com/office/drawing/2010/main" val="0"/>
              </a:ext>
            </a:extLst>
          </a:blip>
          <a:srcRect l="2427"/>
          <a:stretch/>
        </p:blipFill>
        <p:spPr>
          <a:xfrm>
            <a:off x="985792" y="4640513"/>
            <a:ext cx="1674451" cy="743643"/>
          </a:xfrm>
          <a:prstGeom prst="rect">
            <a:avLst/>
          </a:prstGeom>
        </p:spPr>
      </p:pic>
      <p:pic>
        <p:nvPicPr>
          <p:cNvPr id="6" name="Picture 5">
            <a:extLst>
              <a:ext uri="{FF2B5EF4-FFF2-40B4-BE49-F238E27FC236}">
                <a16:creationId xmlns:a16="http://schemas.microsoft.com/office/drawing/2014/main" id="{3E74FBE1-6743-884E-AC89-801158F55CD6}"/>
              </a:ext>
            </a:extLst>
          </p:cNvPr>
          <p:cNvPicPr>
            <a:picLocks noChangeAspect="1"/>
          </p:cNvPicPr>
          <p:nvPr/>
        </p:nvPicPr>
        <p:blipFill>
          <a:blip r:embed="rId4"/>
          <a:stretch>
            <a:fillRect/>
          </a:stretch>
        </p:blipFill>
        <p:spPr>
          <a:xfrm>
            <a:off x="243818" y="1574223"/>
            <a:ext cx="2479588" cy="681206"/>
          </a:xfrm>
          <a:prstGeom prst="rect">
            <a:avLst/>
          </a:prstGeom>
        </p:spPr>
      </p:pic>
      <p:pic>
        <p:nvPicPr>
          <p:cNvPr id="9" name="Picture 8">
            <a:extLst>
              <a:ext uri="{FF2B5EF4-FFF2-40B4-BE49-F238E27FC236}">
                <a16:creationId xmlns:a16="http://schemas.microsoft.com/office/drawing/2014/main" id="{05C472CD-098B-6A44-9029-E7CAF22A5C8E}"/>
              </a:ext>
            </a:extLst>
          </p:cNvPr>
          <p:cNvPicPr>
            <a:picLocks noChangeAspect="1"/>
          </p:cNvPicPr>
          <p:nvPr/>
        </p:nvPicPr>
        <p:blipFill>
          <a:blip r:embed="rId5"/>
          <a:stretch>
            <a:fillRect/>
          </a:stretch>
        </p:blipFill>
        <p:spPr>
          <a:xfrm>
            <a:off x="243818" y="3099814"/>
            <a:ext cx="3158401" cy="658371"/>
          </a:xfrm>
          <a:prstGeom prst="rect">
            <a:avLst/>
          </a:prstGeom>
        </p:spPr>
      </p:pic>
      <p:sp>
        <p:nvSpPr>
          <p:cNvPr id="5" name="Slide Number Placeholder 4">
            <a:extLst>
              <a:ext uri="{FF2B5EF4-FFF2-40B4-BE49-F238E27FC236}">
                <a16:creationId xmlns:a16="http://schemas.microsoft.com/office/drawing/2014/main" id="{B4482ACD-F1EC-47F7-B4BA-55693BC59A3A}"/>
              </a:ext>
            </a:extLst>
          </p:cNvPr>
          <p:cNvSpPr>
            <a:spLocks noGrp="1"/>
          </p:cNvSpPr>
          <p:nvPr>
            <p:ph type="sldNum" sz="quarter" idx="12"/>
          </p:nvPr>
        </p:nvSpPr>
        <p:spPr/>
        <p:txBody>
          <a:bodyPr/>
          <a:lstStyle/>
          <a:p>
            <a:fld id="{4DBC7FC8-25FB-FC45-8177-2B991DA6778C}" type="slidenum">
              <a:rPr lang="en-US" smtClean="0"/>
              <a:t>12</a:t>
            </a:fld>
            <a:endParaRPr lang="en-US"/>
          </a:p>
        </p:txBody>
      </p:sp>
    </p:spTree>
    <p:extLst>
      <p:ext uri="{BB962C8B-B14F-4D97-AF65-F5344CB8AC3E}">
        <p14:creationId xmlns:p14="http://schemas.microsoft.com/office/powerpoint/2010/main" val="142998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D0A-B1A8-294A-83FE-A85B287ED67A}"/>
              </a:ext>
            </a:extLst>
          </p:cNvPr>
          <p:cNvSpPr>
            <a:spLocks noGrp="1"/>
          </p:cNvSpPr>
          <p:nvPr>
            <p:ph type="title"/>
          </p:nvPr>
        </p:nvSpPr>
        <p:spPr/>
        <p:txBody>
          <a:bodyPr/>
          <a:lstStyle/>
          <a:p>
            <a:r>
              <a:rPr lang="fr-FR" dirty="0"/>
              <a:t>Blocs d'attente et défi III</a:t>
            </a:r>
            <a:endParaRPr lang="en-US" dirty="0"/>
          </a:p>
        </p:txBody>
      </p:sp>
      <p:sp>
        <p:nvSpPr>
          <p:cNvPr id="3" name="Content Placeholder 2">
            <a:extLst>
              <a:ext uri="{FF2B5EF4-FFF2-40B4-BE49-F238E27FC236}">
                <a16:creationId xmlns:a16="http://schemas.microsoft.com/office/drawing/2014/main" id="{02912647-7A3C-D645-B1B9-77704CE02166}"/>
              </a:ext>
            </a:extLst>
          </p:cNvPr>
          <p:cNvSpPr>
            <a:spLocks noGrp="1"/>
          </p:cNvSpPr>
          <p:nvPr>
            <p:ph idx="1"/>
          </p:nvPr>
        </p:nvSpPr>
        <p:spPr>
          <a:xfrm>
            <a:off x="156210" y="1140006"/>
            <a:ext cx="8831580" cy="2902155"/>
          </a:xfrm>
        </p:spPr>
        <p:txBody>
          <a:bodyPr>
            <a:normAutofit lnSpcReduction="10000"/>
          </a:bodyPr>
          <a:lstStyle/>
          <a:p>
            <a:pPr algn="just"/>
            <a:r>
              <a:rPr lang="fr-FR" dirty="0"/>
              <a:t>Comme les blocs Démarrage et Arrêt de déplacement s'exécutent instantanément, ils doivent être utilisés avec d'autres blocs pour être rendus utiles. Une façon courante de les utiliser est avec les blocs d'attente. Les blocs d'attente bloquent l'exécution du programme jusqu'à ce qu'un événement se produise. Les leçons sur les capteurs couvrent les blocs d'attente de manière plus détaillée</a:t>
            </a:r>
          </a:p>
          <a:p>
            <a:pPr algn="just"/>
            <a:r>
              <a:rPr lang="fr-FR" dirty="0"/>
              <a:t>Pour l'instant, nous allons utiliser le bloc Attente pendant des secondes</a:t>
            </a:r>
            <a:endParaRPr lang="en-US" dirty="0"/>
          </a:p>
          <a:p>
            <a:pPr algn="just"/>
            <a:endParaRPr lang="en-US" dirty="0"/>
          </a:p>
          <a:p>
            <a:pPr algn="just"/>
            <a:endParaRPr lang="en-US" dirty="0"/>
          </a:p>
          <a:p>
            <a:pPr algn="just"/>
            <a:r>
              <a:rPr lang="fr-FR" dirty="0"/>
              <a:t>Ce bloc prend le nombre de secondes indiqué</a:t>
            </a:r>
            <a:endParaRPr lang="en-US" dirty="0"/>
          </a:p>
        </p:txBody>
      </p:sp>
      <p:sp>
        <p:nvSpPr>
          <p:cNvPr id="4" name="Footer Placeholder 3">
            <a:extLst>
              <a:ext uri="{FF2B5EF4-FFF2-40B4-BE49-F238E27FC236}">
                <a16:creationId xmlns:a16="http://schemas.microsoft.com/office/drawing/2014/main" id="{311E1362-5AE5-9F49-B591-B26344D19024}"/>
              </a:ext>
            </a:extLst>
          </p:cNvPr>
          <p:cNvSpPr>
            <a:spLocks noGrp="1"/>
          </p:cNvSpPr>
          <p:nvPr>
            <p:ph type="ftr" sz="quarter" idx="11"/>
          </p:nvPr>
        </p:nvSpPr>
        <p:spPr/>
        <p:txBody>
          <a:bodyPr/>
          <a:lstStyle/>
          <a:p>
            <a:r>
              <a:rPr lang="en-US"/>
              <a:t>Copyright © 2020 SPIKE Prime Lessons (primelessons.org) CC-BY-NC-SA.  (Last edit: 5/30/2020)</a:t>
            </a:r>
          </a:p>
        </p:txBody>
      </p:sp>
      <p:pic>
        <p:nvPicPr>
          <p:cNvPr id="5" name="Picture 4">
            <a:extLst>
              <a:ext uri="{FF2B5EF4-FFF2-40B4-BE49-F238E27FC236}">
                <a16:creationId xmlns:a16="http://schemas.microsoft.com/office/drawing/2014/main" id="{A2D29647-AD6C-5741-9512-9A68CE99C368}"/>
              </a:ext>
            </a:extLst>
          </p:cNvPr>
          <p:cNvPicPr>
            <a:picLocks noChangeAspect="1"/>
          </p:cNvPicPr>
          <p:nvPr/>
        </p:nvPicPr>
        <p:blipFill>
          <a:blip r:embed="rId2"/>
          <a:stretch>
            <a:fillRect/>
          </a:stretch>
        </p:blipFill>
        <p:spPr>
          <a:xfrm>
            <a:off x="698659" y="2848746"/>
            <a:ext cx="1747295" cy="662767"/>
          </a:xfrm>
          <a:prstGeom prst="rect">
            <a:avLst/>
          </a:prstGeom>
        </p:spPr>
      </p:pic>
      <p:sp>
        <p:nvSpPr>
          <p:cNvPr id="6" name="Slide Number Placeholder 5">
            <a:extLst>
              <a:ext uri="{FF2B5EF4-FFF2-40B4-BE49-F238E27FC236}">
                <a16:creationId xmlns:a16="http://schemas.microsoft.com/office/drawing/2014/main" id="{9EC8D1E1-A72B-49F7-9DF4-97A6AC85140A}"/>
              </a:ext>
            </a:extLst>
          </p:cNvPr>
          <p:cNvSpPr>
            <a:spLocks noGrp="1"/>
          </p:cNvSpPr>
          <p:nvPr>
            <p:ph type="sldNum" sz="quarter" idx="12"/>
          </p:nvPr>
        </p:nvSpPr>
        <p:spPr/>
        <p:txBody>
          <a:bodyPr/>
          <a:lstStyle/>
          <a:p>
            <a:fld id="{4DBC7FC8-25FB-FC45-8177-2B991DA6778C}" type="slidenum">
              <a:rPr lang="en-US" smtClean="0"/>
              <a:t>13</a:t>
            </a:fld>
            <a:endParaRPr lang="en-US"/>
          </a:p>
        </p:txBody>
      </p:sp>
      <p:sp>
        <p:nvSpPr>
          <p:cNvPr id="7" name="Rectangle 6">
            <a:extLst>
              <a:ext uri="{FF2B5EF4-FFF2-40B4-BE49-F238E27FC236}">
                <a16:creationId xmlns:a16="http://schemas.microsoft.com/office/drawing/2014/main" id="{BF936001-85C7-4EC8-B5D8-7A668A3E3719}"/>
              </a:ext>
            </a:extLst>
          </p:cNvPr>
          <p:cNvSpPr/>
          <p:nvPr/>
        </p:nvSpPr>
        <p:spPr>
          <a:xfrm>
            <a:off x="444380" y="4383993"/>
            <a:ext cx="8366333" cy="1563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800" dirty="0">
                <a:solidFill>
                  <a:schemeClr val="tx1"/>
                </a:solidFill>
              </a:rPr>
              <a:t>Défi III :</a:t>
            </a:r>
          </a:p>
          <a:p>
            <a:pPr algn="just"/>
            <a:r>
              <a:rPr lang="fr-FR" sz="2800" dirty="0">
                <a:solidFill>
                  <a:schemeClr val="tx1"/>
                </a:solidFill>
              </a:rPr>
              <a:t>Utilisez les blocs "Start Moving", "Stop Moving" et "</a:t>
            </a:r>
            <a:r>
              <a:rPr lang="fr-FR" sz="2800" dirty="0" err="1">
                <a:solidFill>
                  <a:schemeClr val="tx1"/>
                </a:solidFill>
              </a:rPr>
              <a:t>Wait</a:t>
            </a:r>
            <a:r>
              <a:rPr lang="fr-FR" sz="2800" dirty="0">
                <a:solidFill>
                  <a:schemeClr val="tx1"/>
                </a:solidFill>
              </a:rPr>
              <a:t>" pour faire avancer le robot pendant 3 secondes</a:t>
            </a:r>
          </a:p>
        </p:txBody>
      </p:sp>
    </p:spTree>
    <p:extLst>
      <p:ext uri="{BB962C8B-B14F-4D97-AF65-F5344CB8AC3E}">
        <p14:creationId xmlns:p14="http://schemas.microsoft.com/office/powerpoint/2010/main" val="395074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E38-CA95-4858-B9E6-F6BB09BE2EAA}"/>
              </a:ext>
            </a:extLst>
          </p:cNvPr>
          <p:cNvSpPr>
            <a:spLocks noGrp="1"/>
          </p:cNvSpPr>
          <p:nvPr>
            <p:ph type="title"/>
          </p:nvPr>
        </p:nvSpPr>
        <p:spPr/>
        <p:txBody>
          <a:bodyPr/>
          <a:lstStyle/>
          <a:p>
            <a:r>
              <a:rPr lang="fr-FR" dirty="0"/>
              <a:t>Défi III : Déplacement pendant 3 secondes</a:t>
            </a:r>
            <a:endParaRPr lang="en-US" dirty="0"/>
          </a:p>
        </p:txBody>
      </p:sp>
      <p:sp>
        <p:nvSpPr>
          <p:cNvPr id="3" name="Content Placeholder 2">
            <a:extLst>
              <a:ext uri="{FF2B5EF4-FFF2-40B4-BE49-F238E27FC236}">
                <a16:creationId xmlns:a16="http://schemas.microsoft.com/office/drawing/2014/main" id="{3C910320-50AE-4E8D-B71F-6F0EAF08E2CA}"/>
              </a:ext>
            </a:extLst>
          </p:cNvPr>
          <p:cNvSpPr>
            <a:spLocks noGrp="1"/>
          </p:cNvSpPr>
          <p:nvPr>
            <p:ph idx="1"/>
          </p:nvPr>
        </p:nvSpPr>
        <p:spPr>
          <a:xfrm>
            <a:off x="175260" y="1327298"/>
            <a:ext cx="8746864" cy="565297"/>
          </a:xfrm>
        </p:spPr>
        <p:txBody>
          <a:bodyPr>
            <a:noAutofit/>
          </a:bodyPr>
          <a:lstStyle/>
          <a:p>
            <a:pPr algn="just"/>
            <a:r>
              <a:rPr lang="fr-FR" dirty="0"/>
              <a:t>Pouvez-vous vous déplacer pendant 3 secondes en utilisant uniquement les blocs "Start Moving" et "</a:t>
            </a:r>
            <a:r>
              <a:rPr lang="fr-FR" dirty="0" err="1"/>
              <a:t>Wait</a:t>
            </a:r>
            <a:r>
              <a:rPr lang="fr-FR" dirty="0"/>
              <a:t>" ?</a:t>
            </a:r>
          </a:p>
        </p:txBody>
      </p:sp>
      <p:sp>
        <p:nvSpPr>
          <p:cNvPr id="6" name="Footer Placeholder 5">
            <a:extLst>
              <a:ext uri="{FF2B5EF4-FFF2-40B4-BE49-F238E27FC236}">
                <a16:creationId xmlns:a16="http://schemas.microsoft.com/office/drawing/2014/main" id="{473F7615-8139-9344-8602-E82DD296A2DE}"/>
              </a:ext>
            </a:extLst>
          </p:cNvPr>
          <p:cNvSpPr>
            <a:spLocks noGrp="1"/>
          </p:cNvSpPr>
          <p:nvPr>
            <p:ph type="ftr" sz="quarter" idx="11"/>
          </p:nvPr>
        </p:nvSpPr>
        <p:spPr/>
        <p:txBody>
          <a:bodyPr/>
          <a:lstStyle/>
          <a:p>
            <a:r>
              <a:rPr lang="en-US"/>
              <a:t>Copyright © 2020 SPIKE Prime Lessons (primelessons.org) CC-BY-NC-SA.  (Last edit: 5/30/2020)</a:t>
            </a:r>
          </a:p>
        </p:txBody>
      </p:sp>
      <p:sp>
        <p:nvSpPr>
          <p:cNvPr id="7" name="Content Placeholder 2">
            <a:extLst>
              <a:ext uri="{FF2B5EF4-FFF2-40B4-BE49-F238E27FC236}">
                <a16:creationId xmlns:a16="http://schemas.microsoft.com/office/drawing/2014/main" id="{DA5622F6-3847-4825-BD78-99B3DDCD3942}"/>
              </a:ext>
            </a:extLst>
          </p:cNvPr>
          <p:cNvSpPr txBox="1">
            <a:spLocks/>
          </p:cNvSpPr>
          <p:nvPr/>
        </p:nvSpPr>
        <p:spPr>
          <a:xfrm>
            <a:off x="4625903" y="2666705"/>
            <a:ext cx="4296221" cy="2518138"/>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fr-FR" dirty="0"/>
              <a:t>Le bloc "Start Moving" fait démarrer le robot en mouvement</a:t>
            </a:r>
          </a:p>
          <a:p>
            <a:pPr algn="just"/>
            <a:r>
              <a:rPr lang="fr-FR" dirty="0"/>
              <a:t>Après la mise en marche des moteurs, le programme commence à exécuter le bloc "</a:t>
            </a:r>
            <a:r>
              <a:rPr lang="fr-FR" dirty="0" err="1"/>
              <a:t>Wait</a:t>
            </a:r>
            <a:r>
              <a:rPr lang="fr-FR" dirty="0"/>
              <a:t>". L'exécution de ce bloc prend 3 secondes.</a:t>
            </a:r>
          </a:p>
          <a:p>
            <a:pPr algn="just"/>
            <a:r>
              <a:rPr lang="fr-FR" dirty="0"/>
              <a:t>Le bloc "Stop Moving" fait arrêter le robot</a:t>
            </a:r>
          </a:p>
        </p:txBody>
      </p:sp>
      <p:pic>
        <p:nvPicPr>
          <p:cNvPr id="5" name="Picture 4">
            <a:extLst>
              <a:ext uri="{FF2B5EF4-FFF2-40B4-BE49-F238E27FC236}">
                <a16:creationId xmlns:a16="http://schemas.microsoft.com/office/drawing/2014/main" id="{45BAA596-6DC3-49D2-9E9D-1E21C680764A}"/>
              </a:ext>
            </a:extLst>
          </p:cNvPr>
          <p:cNvPicPr>
            <a:picLocks noChangeAspect="1"/>
          </p:cNvPicPr>
          <p:nvPr/>
        </p:nvPicPr>
        <p:blipFill>
          <a:blip r:embed="rId2"/>
          <a:stretch>
            <a:fillRect/>
          </a:stretch>
        </p:blipFill>
        <p:spPr>
          <a:xfrm>
            <a:off x="817820" y="2322014"/>
            <a:ext cx="3730872" cy="2668139"/>
          </a:xfrm>
          <a:prstGeom prst="rect">
            <a:avLst/>
          </a:prstGeom>
        </p:spPr>
      </p:pic>
      <p:sp>
        <p:nvSpPr>
          <p:cNvPr id="4" name="Slide Number Placeholder 3">
            <a:extLst>
              <a:ext uri="{FF2B5EF4-FFF2-40B4-BE49-F238E27FC236}">
                <a16:creationId xmlns:a16="http://schemas.microsoft.com/office/drawing/2014/main" id="{54923C0D-4F2D-42F7-886A-492897A100B4}"/>
              </a:ext>
            </a:extLst>
          </p:cNvPr>
          <p:cNvSpPr>
            <a:spLocks noGrp="1"/>
          </p:cNvSpPr>
          <p:nvPr>
            <p:ph type="sldNum" sz="quarter" idx="12"/>
          </p:nvPr>
        </p:nvSpPr>
        <p:spPr/>
        <p:txBody>
          <a:bodyPr/>
          <a:lstStyle/>
          <a:p>
            <a:fld id="{4DBC7FC8-25FB-FC45-8177-2B991DA6778C}" type="slidenum">
              <a:rPr lang="en-US" smtClean="0"/>
              <a:t>14</a:t>
            </a:fld>
            <a:endParaRPr lang="en-US"/>
          </a:p>
        </p:txBody>
      </p:sp>
    </p:spTree>
    <p:extLst>
      <p:ext uri="{BB962C8B-B14F-4D97-AF65-F5344CB8AC3E}">
        <p14:creationId xmlns:p14="http://schemas.microsoft.com/office/powerpoint/2010/main" val="133106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générique</a:t>
            </a:r>
            <a:endParaRPr lang="en-US" dirty="0"/>
          </a:p>
        </p:txBody>
      </p:sp>
      <p:sp>
        <p:nvSpPr>
          <p:cNvPr id="4" name="Footer Placeholder 3"/>
          <p:cNvSpPr>
            <a:spLocks noGrp="1"/>
          </p:cNvSpPr>
          <p:nvPr>
            <p:ph type="ftr" sz="quarter" idx="11"/>
          </p:nvPr>
        </p:nvSpPr>
        <p:spPr/>
        <p:txBody>
          <a:bodyPr/>
          <a:lstStyle/>
          <a:p>
            <a:r>
              <a:rPr lang="en-US"/>
              <a:t>Copyright © 2020 SPIKE Prime Lessons (primelessons.org) CC-BY-NC-SA.  (Last edit: 5/30/2020)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15</a:t>
            </a:fld>
            <a:endParaRPr lang="en-US"/>
          </a:p>
        </p:txBody>
      </p:sp>
      <p:sp>
        <p:nvSpPr>
          <p:cNvPr id="10" name="Content Placeholder 2">
            <a:extLst>
              <a:ext uri="{FF2B5EF4-FFF2-40B4-BE49-F238E27FC236}">
                <a16:creationId xmlns:a16="http://schemas.microsoft.com/office/drawing/2014/main" id="{3FC27A89-F709-4E6A-8002-A4FBBB978BBF}"/>
              </a:ext>
            </a:extLst>
          </p:cNvPr>
          <p:cNvSpPr>
            <a:spLocks noGrp="1"/>
          </p:cNvSpPr>
          <p:nvPr>
            <p:ph idx="1"/>
          </p:nvPr>
        </p:nvSpPr>
        <p:spPr>
          <a:xfrm>
            <a:off x="457200" y="1317983"/>
            <a:ext cx="8245474" cy="1145345"/>
          </a:xfrm>
        </p:spPr>
        <p:txBody>
          <a:bodyPr>
            <a:normAutofit/>
          </a:bodyPr>
          <a:lstStyle/>
          <a:p>
            <a:r>
              <a:rPr lang="fr-FR" sz="1600" dirty="0"/>
              <a:t>Cette leçon a été créée par Sanjay </a:t>
            </a:r>
            <a:r>
              <a:rPr lang="fr-FR" sz="1600" dirty="0" err="1"/>
              <a:t>Seshan</a:t>
            </a:r>
            <a:r>
              <a:rPr lang="fr-FR" sz="1600" dirty="0"/>
              <a:t> et </a:t>
            </a:r>
            <a:r>
              <a:rPr lang="fr-FR" sz="1600" dirty="0" err="1"/>
              <a:t>Arvind</a:t>
            </a:r>
            <a:r>
              <a:rPr lang="fr-FR" sz="1600" dirty="0"/>
              <a:t> </a:t>
            </a:r>
            <a:r>
              <a:rPr lang="fr-FR" sz="1600" dirty="0" err="1"/>
              <a:t>Seshan</a:t>
            </a:r>
            <a:r>
              <a:rPr lang="fr-FR" sz="1600" dirty="0"/>
              <a:t> pour « SPIKE Prime </a:t>
            </a:r>
            <a:r>
              <a:rPr lang="fr-FR" sz="1600" dirty="0" err="1"/>
              <a:t>Lessons</a:t>
            </a:r>
            <a:r>
              <a:rPr lang="fr-FR" sz="1600" dirty="0"/>
              <a:t> »</a:t>
            </a:r>
          </a:p>
          <a:p>
            <a:r>
              <a:rPr lang="fr-FR" sz="1600" dirty="0"/>
              <a:t>D'autres leçons sont disponibles à l'adresse suivante </a:t>
            </a:r>
            <a:r>
              <a:rPr lang="en-US" sz="1600" dirty="0">
                <a:hlinkClick r:id="rId2"/>
              </a:rPr>
              <a:t>www.primelessons.org</a:t>
            </a:r>
            <a:endParaRPr lang="en-US" sz="1600" dirty="0"/>
          </a:p>
        </p:txBody>
      </p:sp>
      <p:sp>
        <p:nvSpPr>
          <p:cNvPr id="11" name="Rectangle 10">
            <a:extLst>
              <a:ext uri="{FF2B5EF4-FFF2-40B4-BE49-F238E27FC236}">
                <a16:creationId xmlns:a16="http://schemas.microsoft.com/office/drawing/2014/main" id="{22A5E1EA-CD60-41FF-8356-5431D0D0C5DA}"/>
              </a:ext>
            </a:extLst>
          </p:cNvPr>
          <p:cNvSpPr>
            <a:spLocks noChangeArrowheads="1"/>
          </p:cNvSpPr>
          <p:nvPr/>
        </p:nvSpPr>
        <p:spPr bwMode="auto">
          <a:xfrm>
            <a:off x="175260" y="5862802"/>
            <a:ext cx="8831580"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lang="fr-FR" altLang="en-US" sz="1200" dirty="0">
                <a:solidFill>
                  <a:srgbClr val="000000"/>
                </a:solidFill>
                <a:latin typeface="Helvetica Neue"/>
              </a:rPr>
              <a:t>Ce travail est autorisé dans le cadre d</a:t>
            </a:r>
            <a:r>
              <a:rPr lang="fr-FR" altLang="en-US" sz="1200" dirty="0">
                <a:solidFill>
                  <a:srgbClr val="000000"/>
                </a:solidFill>
                <a:latin typeface="Helvetica Neue"/>
                <a:hlinkClick r:id="rId3"/>
              </a:rPr>
              <a:t>’</a:t>
            </a:r>
            <a:r>
              <a:rPr lang="fr-FR" altLang="en-US" sz="1200" dirty="0">
                <a:solidFill>
                  <a:srgbClr val="000000"/>
                </a:solidFill>
                <a:latin typeface="Helvetica Neue"/>
              </a:rPr>
              <a:t>une </a:t>
            </a:r>
            <a:r>
              <a:rPr kumimoji="0" lang="en-US" altLang="en-US" sz="1200" b="0" i="0" u="none" strike="noStrike" cap="none" normalizeH="0" baseline="0" dirty="0">
                <a:ln>
                  <a:noFill/>
                </a:ln>
                <a:solidFill>
                  <a:srgbClr val="4374B7"/>
                </a:solidFill>
                <a:effectLst/>
                <a:latin typeface="Helvetica Neue"/>
                <a:hlinkClick r:id="rId3"/>
              </a:rPr>
              <a:t>Creative Commons Attribution-</a:t>
            </a:r>
            <a:r>
              <a:rPr kumimoji="0" lang="en-US" altLang="en-US" sz="1200" b="0" i="0" u="none" strike="noStrike" cap="none" normalizeH="0" baseline="0" dirty="0" err="1">
                <a:ln>
                  <a:noFill/>
                </a:ln>
                <a:solidFill>
                  <a:srgbClr val="4374B7"/>
                </a:solidFill>
                <a:effectLst/>
                <a:latin typeface="Helvetica Neue"/>
                <a:hlinkClick r:id="rId3"/>
              </a:rPr>
              <a:t>NonCommercial</a:t>
            </a:r>
            <a:r>
              <a:rPr kumimoji="0" lang="en-US" altLang="en-US" sz="1200" b="0" i="0" u="none" strike="noStrike" cap="none" normalizeH="0" baseline="0" dirty="0">
                <a:ln>
                  <a:noFill/>
                </a:ln>
                <a:solidFill>
                  <a:srgbClr val="4374B7"/>
                </a:solidFill>
                <a:effectLst/>
                <a:latin typeface="Helvetica Neue"/>
                <a:hlinkClick r:id="rId3"/>
              </a:rPr>
              <a:t>-</a:t>
            </a:r>
            <a:r>
              <a:rPr kumimoji="0" lang="en-US" altLang="en-US" sz="1200" b="0" i="0" u="none" strike="noStrike" cap="none" normalizeH="0" baseline="0" dirty="0" err="1">
                <a:ln>
                  <a:noFill/>
                </a:ln>
                <a:solidFill>
                  <a:srgbClr val="4374B7"/>
                </a:solidFill>
                <a:effectLst/>
                <a:latin typeface="Helvetica Neue"/>
                <a:hlinkClick r:id="rId3"/>
              </a:rPr>
              <a:t>ShareAlike</a:t>
            </a:r>
            <a:r>
              <a:rPr kumimoji="0" lang="en-US" altLang="en-US" sz="1200" b="0" i="0" u="none" strike="noStrike" cap="none" normalizeH="0" baseline="0" dirty="0">
                <a:ln>
                  <a:noFill/>
                </a:ln>
                <a:solidFill>
                  <a:srgbClr val="4374B7"/>
                </a:solidFill>
                <a:effectLst/>
                <a:latin typeface="Helvetica Neue"/>
                <a:hlinkClick r:id="rId3"/>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12" name="Picture 5" descr="Creative Commons License">
            <a:hlinkClick r:id="rId3"/>
            <a:extLst>
              <a:ext uri="{FF2B5EF4-FFF2-40B4-BE49-F238E27FC236}">
                <a16:creationId xmlns:a16="http://schemas.microsoft.com/office/drawing/2014/main" id="{C2F3B6F5-7BCA-4463-9805-38F53C5C39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Objectifs</a:t>
            </a:r>
            <a:r>
              <a:rPr lang="en-US" dirty="0"/>
              <a:t> de la </a:t>
            </a:r>
            <a:r>
              <a:rPr lang="en-US" dirty="0" err="1"/>
              <a:t>leçon</a:t>
            </a:r>
            <a:endParaRPr lang="en-US"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fr-FR" dirty="0"/>
              <a:t>Apprendre à faire avancer et reculer votre robot</a:t>
            </a:r>
          </a:p>
          <a:p>
            <a:pPr marL="457200" indent="-457200" algn="just">
              <a:buFont typeface="+mj-lt"/>
              <a:buAutoNum type="arabicPeriod"/>
            </a:pPr>
            <a:r>
              <a:rPr lang="fr-FR" dirty="0"/>
              <a:t>Apprendre à utiliser les blocs de déplacement</a:t>
            </a:r>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p:txBody>
          <a:bodyPr/>
          <a:lstStyle/>
          <a:p>
            <a:r>
              <a:rPr lang="en-US"/>
              <a:t>Copyright © 2020 SPIKE Prime Lessons (primelessons.org) CC-BY-NC-SA.  (Last edit: 5/30/2020)</a:t>
            </a:r>
          </a:p>
        </p:txBody>
      </p:sp>
      <p:sp>
        <p:nvSpPr>
          <p:cNvPr id="5" name="Slide Number Placeholder 4">
            <a:extLst>
              <a:ext uri="{FF2B5EF4-FFF2-40B4-BE49-F238E27FC236}">
                <a16:creationId xmlns:a16="http://schemas.microsoft.com/office/drawing/2014/main" id="{C0F646E1-403B-4B0C-91D8-2ED42A493E56}"/>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monitor, clock&#10;&#10;Description automatically generated">
            <a:extLst>
              <a:ext uri="{FF2B5EF4-FFF2-40B4-BE49-F238E27FC236}">
                <a16:creationId xmlns:a16="http://schemas.microsoft.com/office/drawing/2014/main" id="{C17E71FC-63AC-4B28-B0AC-2C10CB9D7CCE}"/>
              </a:ext>
            </a:extLst>
          </p:cNvPr>
          <p:cNvPicPr>
            <a:picLocks noChangeAspect="1"/>
          </p:cNvPicPr>
          <p:nvPr/>
        </p:nvPicPr>
        <p:blipFill>
          <a:blip r:embed="rId2"/>
          <a:stretch>
            <a:fillRect/>
          </a:stretch>
        </p:blipFill>
        <p:spPr>
          <a:xfrm>
            <a:off x="810320" y="1471107"/>
            <a:ext cx="5186034" cy="1644714"/>
          </a:xfrm>
          <a:prstGeom prst="rect">
            <a:avLst/>
          </a:prstGeom>
        </p:spPr>
      </p:pic>
      <p:sp>
        <p:nvSpPr>
          <p:cNvPr id="2" name="Title 1"/>
          <p:cNvSpPr>
            <a:spLocks noGrp="1"/>
          </p:cNvSpPr>
          <p:nvPr>
            <p:ph type="title"/>
          </p:nvPr>
        </p:nvSpPr>
        <p:spPr/>
        <p:txBody>
          <a:bodyPr/>
          <a:lstStyle/>
          <a:p>
            <a:r>
              <a:rPr lang="en-US" dirty="0" err="1"/>
              <a:t>Déplacement</a:t>
            </a:r>
            <a:r>
              <a:rPr lang="en-US" dirty="0"/>
              <a:t> pour la durée</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71849" y="4906407"/>
            <a:ext cx="8430825" cy="919067"/>
          </a:xfrm>
        </p:spPr>
        <p:txBody>
          <a:bodyPr>
            <a:normAutofit/>
          </a:bodyPr>
          <a:lstStyle/>
          <a:p>
            <a:pPr algn="just"/>
            <a:r>
              <a:rPr lang="fr-FR" dirty="0"/>
              <a:t>Bloc de déplacement simple - permet de contrôler la direction et la distance</a:t>
            </a:r>
          </a:p>
          <a:p>
            <a:pPr algn="just"/>
            <a:r>
              <a:rPr lang="fr-FR" dirty="0"/>
              <a:t>D'autres blocs de mouvement permettent de contrôler la vitesse et la direction</a:t>
            </a:r>
          </a:p>
        </p:txBody>
      </p:sp>
      <p:sp>
        <p:nvSpPr>
          <p:cNvPr id="3" name="Footer Placeholder 2">
            <a:extLst>
              <a:ext uri="{FF2B5EF4-FFF2-40B4-BE49-F238E27FC236}">
                <a16:creationId xmlns:a16="http://schemas.microsoft.com/office/drawing/2014/main" id="{BD08C81B-506D-3D44-9337-E4F2B17990E7}"/>
              </a:ext>
            </a:extLst>
          </p:cNvPr>
          <p:cNvSpPr>
            <a:spLocks noGrp="1"/>
          </p:cNvSpPr>
          <p:nvPr>
            <p:ph type="ftr" sz="quarter" idx="11"/>
          </p:nvPr>
        </p:nvSpPr>
        <p:spPr/>
        <p:txBody>
          <a:bodyPr/>
          <a:lstStyle/>
          <a:p>
            <a:r>
              <a:rPr lang="en-US"/>
              <a:t>Copyright © 2020 SPIKE Prime Lessons (primelessons.org) CC-BY-NC-SA.  (Last edit: 5/30/2020)</a:t>
            </a:r>
          </a:p>
        </p:txBody>
      </p:sp>
      <p:sp>
        <p:nvSpPr>
          <p:cNvPr id="10" name="TextBox 9"/>
          <p:cNvSpPr txBox="1"/>
          <p:nvPr/>
        </p:nvSpPr>
        <p:spPr>
          <a:xfrm>
            <a:off x="3287030" y="1436665"/>
            <a:ext cx="2569940" cy="369332"/>
          </a:xfrm>
          <a:prstGeom prst="rect">
            <a:avLst/>
          </a:prstGeom>
          <a:solidFill>
            <a:srgbClr val="F5C201"/>
          </a:solidFill>
        </p:spPr>
        <p:txBody>
          <a:bodyPr wrap="square" rtlCol="0">
            <a:spAutoFit/>
          </a:bodyPr>
          <a:lstStyle/>
          <a:p>
            <a:pPr algn="ctr"/>
            <a:r>
              <a:rPr lang="en-US" dirty="0"/>
              <a:t>Durée/Distance</a:t>
            </a:r>
          </a:p>
        </p:txBody>
      </p:sp>
      <p:sp>
        <p:nvSpPr>
          <p:cNvPr id="36" name="Rectangle 35">
            <a:extLst>
              <a:ext uri="{FF2B5EF4-FFF2-40B4-BE49-F238E27FC236}">
                <a16:creationId xmlns:a16="http://schemas.microsoft.com/office/drawing/2014/main" id="{B2CF9A8F-25F2-4788-90AC-5157BB6C9540}"/>
              </a:ext>
            </a:extLst>
          </p:cNvPr>
          <p:cNvSpPr/>
          <p:nvPr/>
        </p:nvSpPr>
        <p:spPr>
          <a:xfrm>
            <a:off x="509125" y="2782944"/>
            <a:ext cx="552531" cy="240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screenshot of a cell phone&#10;&#10;Description automatically generated">
            <a:extLst>
              <a:ext uri="{FF2B5EF4-FFF2-40B4-BE49-F238E27FC236}">
                <a16:creationId xmlns:a16="http://schemas.microsoft.com/office/drawing/2014/main" id="{B3F40851-ABB6-440E-A4B3-DFB6C511CF3D}"/>
              </a:ext>
            </a:extLst>
          </p:cNvPr>
          <p:cNvPicPr>
            <a:picLocks noChangeAspect="1"/>
          </p:cNvPicPr>
          <p:nvPr/>
        </p:nvPicPr>
        <p:blipFill rotWithShape="1">
          <a:blip r:embed="rId3"/>
          <a:srcRect l="41576" t="24764"/>
          <a:stretch/>
        </p:blipFill>
        <p:spPr>
          <a:xfrm>
            <a:off x="4019555" y="2602145"/>
            <a:ext cx="2215085" cy="1745072"/>
          </a:xfrm>
          <a:prstGeom prst="rect">
            <a:avLst/>
          </a:prstGeom>
        </p:spPr>
      </p:pic>
      <p:sp>
        <p:nvSpPr>
          <p:cNvPr id="11" name="TextBox 10"/>
          <p:cNvSpPr txBox="1"/>
          <p:nvPr/>
        </p:nvSpPr>
        <p:spPr>
          <a:xfrm>
            <a:off x="4062202" y="4223537"/>
            <a:ext cx="2075952" cy="646331"/>
          </a:xfrm>
          <a:prstGeom prst="rect">
            <a:avLst/>
          </a:prstGeom>
          <a:solidFill>
            <a:srgbClr val="F5C201"/>
          </a:solidFill>
        </p:spPr>
        <p:txBody>
          <a:bodyPr wrap="square" rtlCol="0">
            <a:spAutoFit/>
          </a:bodyPr>
          <a:lstStyle/>
          <a:p>
            <a:pPr algn="ctr"/>
            <a:r>
              <a:rPr lang="en-US" dirty="0"/>
              <a:t>Mode de </a:t>
            </a:r>
            <a:r>
              <a:rPr lang="en-US" dirty="0" err="1"/>
              <a:t>fonctionnement</a:t>
            </a:r>
            <a:endParaRPr lang="en-US" dirty="0"/>
          </a:p>
        </p:txBody>
      </p:sp>
      <p:sp>
        <p:nvSpPr>
          <p:cNvPr id="26" name="Rectangle 25">
            <a:extLst>
              <a:ext uri="{FF2B5EF4-FFF2-40B4-BE49-F238E27FC236}">
                <a16:creationId xmlns:a16="http://schemas.microsoft.com/office/drawing/2014/main" id="{08CDC762-E6CD-43FB-ABBE-0FB5FC294A3B}"/>
              </a:ext>
            </a:extLst>
          </p:cNvPr>
          <p:cNvSpPr/>
          <p:nvPr/>
        </p:nvSpPr>
        <p:spPr>
          <a:xfrm>
            <a:off x="6297549" y="1627734"/>
            <a:ext cx="2688684" cy="2582908"/>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err="1">
                <a:solidFill>
                  <a:schemeClr val="tx1"/>
                </a:solidFill>
              </a:rPr>
              <a:t>Paramétrage</a:t>
            </a:r>
            <a:r>
              <a:rPr lang="en-US" b="1" u="sng" dirty="0">
                <a:solidFill>
                  <a:schemeClr val="tx1"/>
                </a:solidFill>
              </a:rPr>
              <a:t> de la configuration</a:t>
            </a:r>
          </a:p>
          <a:p>
            <a:pPr algn="ctr"/>
            <a:r>
              <a:rPr lang="fr-FR" dirty="0">
                <a:solidFill>
                  <a:schemeClr val="tx1"/>
                </a:solidFill>
              </a:rPr>
              <a:t>Pour utiliser ce bloc, vous devez définir la vitesse, le mode d'arrêt, les ports du moteur, la taille de la roue (voir la leçon sur la configuration des mouvements du robot)</a:t>
            </a:r>
            <a:endParaRPr lang="en-US" dirty="0">
              <a:solidFill>
                <a:schemeClr val="tx1"/>
              </a:solidFill>
            </a:endParaRPr>
          </a:p>
        </p:txBody>
      </p:sp>
      <p:sp>
        <p:nvSpPr>
          <p:cNvPr id="4" name="Slide Number Placeholder 3">
            <a:extLst>
              <a:ext uri="{FF2B5EF4-FFF2-40B4-BE49-F238E27FC236}">
                <a16:creationId xmlns:a16="http://schemas.microsoft.com/office/drawing/2014/main" id="{1A5F38D5-E0B0-4B8A-9078-E5B14AEB9B0F}"/>
              </a:ext>
            </a:extLst>
          </p:cNvPr>
          <p:cNvSpPr>
            <a:spLocks noGrp="1"/>
          </p:cNvSpPr>
          <p:nvPr>
            <p:ph type="sldNum" sz="quarter" idx="12"/>
          </p:nvPr>
        </p:nvSpPr>
        <p:spPr/>
        <p:txBody>
          <a:bodyPr/>
          <a:lstStyle/>
          <a:p>
            <a:fld id="{4DBC7FC8-25FB-FC45-8177-2B991DA6778C}" type="slidenum">
              <a:rPr lang="en-US" smtClean="0"/>
              <a:t>3</a:t>
            </a:fld>
            <a:endParaRPr lang="en-US"/>
          </a:p>
        </p:txBody>
      </p:sp>
      <p:pic>
        <p:nvPicPr>
          <p:cNvPr id="9" name="Picture 8" descr="A drawing of a face&#10;&#10;Description automatically generated">
            <a:extLst>
              <a:ext uri="{FF2B5EF4-FFF2-40B4-BE49-F238E27FC236}">
                <a16:creationId xmlns:a16="http://schemas.microsoft.com/office/drawing/2014/main" id="{68083A46-F6DB-4BAC-AA4A-1455E29E303A}"/>
              </a:ext>
            </a:extLst>
          </p:cNvPr>
          <p:cNvPicPr>
            <a:picLocks noChangeAspect="1"/>
          </p:cNvPicPr>
          <p:nvPr/>
        </p:nvPicPr>
        <p:blipFill>
          <a:blip r:embed="rId4"/>
          <a:stretch>
            <a:fillRect/>
          </a:stretch>
        </p:blipFill>
        <p:spPr>
          <a:xfrm>
            <a:off x="2031908" y="2521833"/>
            <a:ext cx="1769967" cy="1860272"/>
          </a:xfrm>
          <a:prstGeom prst="rect">
            <a:avLst/>
          </a:prstGeom>
        </p:spPr>
      </p:pic>
      <p:sp>
        <p:nvSpPr>
          <p:cNvPr id="38" name="TextBox 37">
            <a:extLst>
              <a:ext uri="{FF2B5EF4-FFF2-40B4-BE49-F238E27FC236}">
                <a16:creationId xmlns:a16="http://schemas.microsoft.com/office/drawing/2014/main" id="{47D8FC75-B4B3-4AFF-AAF1-2641A8FDA407}"/>
              </a:ext>
            </a:extLst>
          </p:cNvPr>
          <p:cNvSpPr txBox="1"/>
          <p:nvPr/>
        </p:nvSpPr>
        <p:spPr>
          <a:xfrm>
            <a:off x="1579840" y="4210642"/>
            <a:ext cx="2414052" cy="369332"/>
          </a:xfrm>
          <a:prstGeom prst="rect">
            <a:avLst/>
          </a:prstGeom>
          <a:solidFill>
            <a:srgbClr val="F5C201"/>
          </a:solidFill>
        </p:spPr>
        <p:txBody>
          <a:bodyPr wrap="square" rtlCol="0">
            <a:spAutoFit/>
          </a:bodyPr>
          <a:lstStyle/>
          <a:p>
            <a:pPr algn="ctr"/>
            <a:r>
              <a:rPr lang="en-US" dirty="0"/>
              <a:t>Direction</a:t>
            </a:r>
          </a:p>
        </p:txBody>
      </p:sp>
    </p:spTree>
    <p:extLst>
      <p:ext uri="{BB962C8B-B14F-4D97-AF65-F5344CB8AC3E}">
        <p14:creationId xmlns:p14="http://schemas.microsoft.com/office/powerpoint/2010/main" val="343334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Déplacement avec le pilotage de la durée</a:t>
            </a:r>
            <a:endParaRPr lang="en-US" dirty="0"/>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43774" y="4025384"/>
            <a:ext cx="8692398" cy="2338687"/>
          </a:xfrm>
        </p:spPr>
        <p:txBody>
          <a:bodyPr>
            <a:normAutofit fontScale="92500" lnSpcReduction="20000"/>
          </a:bodyPr>
          <a:lstStyle/>
          <a:p>
            <a:pPr algn="just"/>
            <a:r>
              <a:rPr lang="fr-FR" dirty="0"/>
              <a:t>Ce bloc vous permet de contrôler la distance de déplacement et la rotation du robot</a:t>
            </a:r>
          </a:p>
          <a:p>
            <a:pPr algn="just"/>
            <a:r>
              <a:rPr lang="fr-FR" dirty="0"/>
              <a:t>Ce bloc permet de contrôler la direction en donnant différentes quantités de puissance aux roues gauche et droite. La direction "droite : 0" donne une puissance égale aux deux roues, ce qui fait que le robot se déplace en ligne droite. La direction "droite : 100" et "gauche : -100" donnent la pleine puissance aux deux roues mais les font tourner dans des directions opposées, ce qui fait que le robot tourne à droite ou à gauche</a:t>
            </a:r>
          </a:p>
          <a:p>
            <a:pPr algn="just"/>
            <a:r>
              <a:rPr lang="fr-FR" dirty="0"/>
              <a:t>Les valeurs de direction SPIKE Prime sont moins progressives que celles de l'EV3. Par exemple, droite:99 et gauche:-99 font tourner une roue et arrêtent l'autre - ce qui produit un virage "pivot". Sur un EV3, cela nécessite un braquage = 50 ou -50</a:t>
            </a:r>
          </a:p>
        </p:txBody>
      </p:sp>
      <p:sp>
        <p:nvSpPr>
          <p:cNvPr id="3" name="Footer Placeholder 2">
            <a:extLst>
              <a:ext uri="{FF2B5EF4-FFF2-40B4-BE49-F238E27FC236}">
                <a16:creationId xmlns:a16="http://schemas.microsoft.com/office/drawing/2014/main" id="{AA4A07B9-C9D0-7B43-84AC-75615E0A927C}"/>
              </a:ext>
            </a:extLst>
          </p:cNvPr>
          <p:cNvSpPr>
            <a:spLocks noGrp="1"/>
          </p:cNvSpPr>
          <p:nvPr>
            <p:ph type="ftr" sz="quarter" idx="11"/>
          </p:nvPr>
        </p:nvSpPr>
        <p:spPr/>
        <p:txBody>
          <a:bodyPr/>
          <a:lstStyle/>
          <a:p>
            <a:r>
              <a:rPr lang="en-US"/>
              <a:t>Copyright © 2020 SPIKE Prime Lessons (primelessons.org) CC-BY-NC-SA.  (Last edit: 5/30/2020)</a:t>
            </a:r>
          </a:p>
        </p:txBody>
      </p:sp>
      <p:sp>
        <p:nvSpPr>
          <p:cNvPr id="10" name="TextBox 9"/>
          <p:cNvSpPr txBox="1"/>
          <p:nvPr/>
        </p:nvSpPr>
        <p:spPr>
          <a:xfrm>
            <a:off x="3264187" y="1339836"/>
            <a:ext cx="1930474" cy="369332"/>
          </a:xfrm>
          <a:prstGeom prst="rect">
            <a:avLst/>
          </a:prstGeom>
          <a:solidFill>
            <a:srgbClr val="F5C201"/>
          </a:solidFill>
        </p:spPr>
        <p:txBody>
          <a:bodyPr wrap="square" rtlCol="0">
            <a:spAutoFit/>
          </a:bodyPr>
          <a:lstStyle/>
          <a:p>
            <a:pPr algn="ctr"/>
            <a:r>
              <a:rPr lang="en-US" dirty="0"/>
              <a:t>Durée/Distance</a:t>
            </a:r>
          </a:p>
        </p:txBody>
      </p:sp>
      <p:sp>
        <p:nvSpPr>
          <p:cNvPr id="38" name="TextBox 37">
            <a:extLst>
              <a:ext uri="{FF2B5EF4-FFF2-40B4-BE49-F238E27FC236}">
                <a16:creationId xmlns:a16="http://schemas.microsoft.com/office/drawing/2014/main" id="{47D8FC75-B4B3-4AFF-AAF1-2641A8FDA407}"/>
              </a:ext>
            </a:extLst>
          </p:cNvPr>
          <p:cNvSpPr txBox="1"/>
          <p:nvPr/>
        </p:nvSpPr>
        <p:spPr>
          <a:xfrm>
            <a:off x="1778454" y="1331583"/>
            <a:ext cx="1355614" cy="369332"/>
          </a:xfrm>
          <a:prstGeom prst="rect">
            <a:avLst/>
          </a:prstGeom>
          <a:solidFill>
            <a:srgbClr val="F5C201"/>
          </a:solidFill>
        </p:spPr>
        <p:txBody>
          <a:bodyPr wrap="square" rtlCol="0">
            <a:spAutoFit/>
          </a:bodyPr>
          <a:lstStyle/>
          <a:p>
            <a:pPr algn="ctr"/>
            <a:r>
              <a:rPr lang="en-US" dirty="0"/>
              <a:t>Direction</a:t>
            </a:r>
          </a:p>
        </p:txBody>
      </p:sp>
      <p:pic>
        <p:nvPicPr>
          <p:cNvPr id="6" name="Picture 5" descr="A screenshot of a cell phone&#10;&#10;Description automatically generated">
            <a:extLst>
              <a:ext uri="{FF2B5EF4-FFF2-40B4-BE49-F238E27FC236}">
                <a16:creationId xmlns:a16="http://schemas.microsoft.com/office/drawing/2014/main" id="{61364448-2382-499D-A49A-907DE460C6AD}"/>
              </a:ext>
            </a:extLst>
          </p:cNvPr>
          <p:cNvPicPr>
            <a:picLocks noChangeAspect="1"/>
          </p:cNvPicPr>
          <p:nvPr/>
        </p:nvPicPr>
        <p:blipFill>
          <a:blip r:embed="rId2"/>
          <a:stretch>
            <a:fillRect/>
          </a:stretch>
        </p:blipFill>
        <p:spPr>
          <a:xfrm>
            <a:off x="1222974" y="1733258"/>
            <a:ext cx="3971687" cy="780759"/>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BA32876F-2085-40AE-80B4-8D67A3EA07F0}"/>
              </a:ext>
            </a:extLst>
          </p:cNvPr>
          <p:cNvPicPr>
            <a:picLocks noChangeAspect="1"/>
          </p:cNvPicPr>
          <p:nvPr/>
        </p:nvPicPr>
        <p:blipFill rotWithShape="1">
          <a:blip r:embed="rId3"/>
          <a:srcRect l="41576" t="24764"/>
          <a:stretch/>
        </p:blipFill>
        <p:spPr>
          <a:xfrm>
            <a:off x="3283489" y="2351168"/>
            <a:ext cx="2215085" cy="1745072"/>
          </a:xfrm>
          <a:prstGeom prst="rect">
            <a:avLst/>
          </a:prstGeom>
        </p:spPr>
      </p:pic>
      <p:sp>
        <p:nvSpPr>
          <p:cNvPr id="11" name="TextBox 10"/>
          <p:cNvSpPr txBox="1"/>
          <p:nvPr/>
        </p:nvSpPr>
        <p:spPr>
          <a:xfrm>
            <a:off x="1332689" y="2947260"/>
            <a:ext cx="1985167" cy="646331"/>
          </a:xfrm>
          <a:prstGeom prst="rect">
            <a:avLst/>
          </a:prstGeom>
          <a:solidFill>
            <a:srgbClr val="F5C201"/>
          </a:solidFill>
        </p:spPr>
        <p:txBody>
          <a:bodyPr wrap="square" rtlCol="0">
            <a:spAutoFit/>
          </a:bodyPr>
          <a:lstStyle/>
          <a:p>
            <a:pPr algn="ctr"/>
            <a:r>
              <a:rPr lang="en-US" dirty="0"/>
              <a:t>Mode de </a:t>
            </a:r>
            <a:r>
              <a:rPr lang="en-US" dirty="0" err="1"/>
              <a:t>fonctionnement</a:t>
            </a:r>
            <a:endParaRPr lang="en-US" dirty="0"/>
          </a:p>
        </p:txBody>
      </p:sp>
      <p:sp>
        <p:nvSpPr>
          <p:cNvPr id="12" name="Rectangle 11">
            <a:extLst>
              <a:ext uri="{FF2B5EF4-FFF2-40B4-BE49-F238E27FC236}">
                <a16:creationId xmlns:a16="http://schemas.microsoft.com/office/drawing/2014/main" id="{4AC6D000-CE4F-4629-873F-983A9302949C}"/>
              </a:ext>
            </a:extLst>
          </p:cNvPr>
          <p:cNvSpPr/>
          <p:nvPr/>
        </p:nvSpPr>
        <p:spPr>
          <a:xfrm>
            <a:off x="6177065" y="1389652"/>
            <a:ext cx="2701728" cy="25403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err="1">
                <a:solidFill>
                  <a:schemeClr val="tx1"/>
                </a:solidFill>
              </a:rPr>
              <a:t>Paramétrage</a:t>
            </a:r>
            <a:r>
              <a:rPr lang="en-US" b="1" u="sng" dirty="0">
                <a:solidFill>
                  <a:schemeClr val="tx1"/>
                </a:solidFill>
              </a:rPr>
              <a:t> de la configuration</a:t>
            </a:r>
          </a:p>
          <a:p>
            <a:pPr algn="ctr"/>
            <a:r>
              <a:rPr lang="fr-FR" dirty="0">
                <a:solidFill>
                  <a:schemeClr val="tx1"/>
                </a:solidFill>
              </a:rPr>
              <a:t>Pour utiliser ce bloc, vous devez définir la vitesse, le mode d'arrêt, les ports du moteur, la taille de la roue (voir la leçon sur la configuration des mouvements du robot)</a:t>
            </a:r>
          </a:p>
        </p:txBody>
      </p:sp>
      <p:sp>
        <p:nvSpPr>
          <p:cNvPr id="4" name="Slide Number Placeholder 3">
            <a:extLst>
              <a:ext uri="{FF2B5EF4-FFF2-40B4-BE49-F238E27FC236}">
                <a16:creationId xmlns:a16="http://schemas.microsoft.com/office/drawing/2014/main" id="{2FC53E9A-08AA-4766-887C-2D291AD738B3}"/>
              </a:ext>
            </a:extLst>
          </p:cNvPr>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296640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ck&#10;&#10;Description automatically generated">
            <a:extLst>
              <a:ext uri="{FF2B5EF4-FFF2-40B4-BE49-F238E27FC236}">
                <a16:creationId xmlns:a16="http://schemas.microsoft.com/office/drawing/2014/main" id="{621D141F-B594-4714-A942-EC511C99CAD5}"/>
              </a:ext>
            </a:extLst>
          </p:cNvPr>
          <p:cNvPicPr>
            <a:picLocks noChangeAspect="1"/>
          </p:cNvPicPr>
          <p:nvPr/>
        </p:nvPicPr>
        <p:blipFill>
          <a:blip r:embed="rId2"/>
          <a:stretch>
            <a:fillRect/>
          </a:stretch>
        </p:blipFill>
        <p:spPr>
          <a:xfrm>
            <a:off x="265208" y="1793143"/>
            <a:ext cx="5555519" cy="991363"/>
          </a:xfrm>
          <a:prstGeom prst="rect">
            <a:avLst/>
          </a:prstGeom>
        </p:spPr>
      </p:pic>
      <p:sp>
        <p:nvSpPr>
          <p:cNvPr id="2" name="Title 1"/>
          <p:cNvSpPr>
            <a:spLocks noGrp="1"/>
          </p:cNvSpPr>
          <p:nvPr>
            <p:ph type="title"/>
          </p:nvPr>
        </p:nvSpPr>
        <p:spPr/>
        <p:txBody>
          <a:bodyPr>
            <a:normAutofit fontScale="90000"/>
          </a:bodyPr>
          <a:lstStyle/>
          <a:p>
            <a:r>
              <a:rPr lang="fr-FR" dirty="0"/>
              <a:t>Déplacement pour la durée avec pilotage à grande vitesse</a:t>
            </a:r>
            <a:endParaRPr lang="en-US" dirty="0"/>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65208" y="3544288"/>
            <a:ext cx="8527414" cy="2599520"/>
          </a:xfrm>
        </p:spPr>
        <p:txBody>
          <a:bodyPr>
            <a:normAutofit/>
          </a:bodyPr>
          <a:lstStyle/>
          <a:p>
            <a:pPr algn="just"/>
            <a:r>
              <a:rPr lang="fr-FR" dirty="0"/>
              <a:t>C'est comme le bloc de direction du mouvement. Cependant, au lieu d'utiliser la vitesse "par défaut" configurée, vous spécifiez la vitesse à l'intérieur du bloc</a:t>
            </a:r>
          </a:p>
          <a:p>
            <a:pPr algn="just"/>
            <a:r>
              <a:rPr lang="fr-FR" dirty="0"/>
              <a:t>Ceci est utile si vous avez un mouvement que vous voulez faire plus lentement ou plus rapidement</a:t>
            </a:r>
          </a:p>
          <a:p>
            <a:pPr algn="just"/>
            <a:r>
              <a:rPr lang="fr-FR" dirty="0"/>
              <a:t>Ce bloc doit être ajouté à votre palette de blocs à l'aide des extensions. Il se trouve dans la palette "More </a:t>
            </a:r>
            <a:r>
              <a:rPr lang="fr-FR" dirty="0" err="1"/>
              <a:t>Movement</a:t>
            </a:r>
            <a:r>
              <a:rPr lang="fr-FR" dirty="0"/>
              <a:t>"</a:t>
            </a:r>
          </a:p>
        </p:txBody>
      </p:sp>
      <p:sp>
        <p:nvSpPr>
          <p:cNvPr id="3" name="Footer Placeholder 2">
            <a:extLst>
              <a:ext uri="{FF2B5EF4-FFF2-40B4-BE49-F238E27FC236}">
                <a16:creationId xmlns:a16="http://schemas.microsoft.com/office/drawing/2014/main" id="{F95DCBCB-81EF-AA42-B43F-80AC52427445}"/>
              </a:ext>
            </a:extLst>
          </p:cNvPr>
          <p:cNvSpPr>
            <a:spLocks noGrp="1"/>
          </p:cNvSpPr>
          <p:nvPr>
            <p:ph type="ftr" sz="quarter" idx="11"/>
          </p:nvPr>
        </p:nvSpPr>
        <p:spPr/>
        <p:txBody>
          <a:bodyPr/>
          <a:lstStyle/>
          <a:p>
            <a:r>
              <a:rPr lang="en-US"/>
              <a:t>Copyright © 2020 SPIKE Prime Lessons (primelessons.org) CC-BY-NC-SA.  (Last edit: 5/30/2020)</a:t>
            </a:r>
          </a:p>
        </p:txBody>
      </p:sp>
      <p:sp>
        <p:nvSpPr>
          <p:cNvPr id="10" name="TextBox 9"/>
          <p:cNvSpPr txBox="1"/>
          <p:nvPr/>
        </p:nvSpPr>
        <p:spPr>
          <a:xfrm>
            <a:off x="3143179" y="1541287"/>
            <a:ext cx="2047592" cy="369332"/>
          </a:xfrm>
          <a:prstGeom prst="rect">
            <a:avLst/>
          </a:prstGeom>
          <a:solidFill>
            <a:srgbClr val="F5C201"/>
          </a:solidFill>
        </p:spPr>
        <p:txBody>
          <a:bodyPr wrap="square" rtlCol="0">
            <a:spAutoFit/>
          </a:bodyPr>
          <a:lstStyle/>
          <a:p>
            <a:pPr algn="ctr"/>
            <a:r>
              <a:rPr lang="en-US" dirty="0"/>
              <a:t>Durée/Distance</a:t>
            </a:r>
          </a:p>
        </p:txBody>
      </p:sp>
      <p:sp>
        <p:nvSpPr>
          <p:cNvPr id="11" name="TextBox 10"/>
          <p:cNvSpPr txBox="1"/>
          <p:nvPr/>
        </p:nvSpPr>
        <p:spPr>
          <a:xfrm>
            <a:off x="2422187" y="2547724"/>
            <a:ext cx="1692068" cy="646331"/>
          </a:xfrm>
          <a:prstGeom prst="rect">
            <a:avLst/>
          </a:prstGeom>
          <a:solidFill>
            <a:srgbClr val="F5C201"/>
          </a:solidFill>
        </p:spPr>
        <p:txBody>
          <a:bodyPr wrap="square" rtlCol="0">
            <a:spAutoFit/>
          </a:bodyPr>
          <a:lstStyle/>
          <a:p>
            <a:pPr algn="ctr"/>
            <a:r>
              <a:rPr lang="en-US" dirty="0"/>
              <a:t>Mode de </a:t>
            </a:r>
            <a:r>
              <a:rPr lang="en-US" dirty="0" err="1"/>
              <a:t>fonctionnement</a:t>
            </a:r>
            <a:endParaRPr lang="en-US" dirty="0"/>
          </a:p>
        </p:txBody>
      </p:sp>
      <p:sp>
        <p:nvSpPr>
          <p:cNvPr id="38" name="TextBox 37">
            <a:extLst>
              <a:ext uri="{FF2B5EF4-FFF2-40B4-BE49-F238E27FC236}">
                <a16:creationId xmlns:a16="http://schemas.microsoft.com/office/drawing/2014/main" id="{47D8FC75-B4B3-4AFF-AAF1-2641A8FDA407}"/>
              </a:ext>
            </a:extLst>
          </p:cNvPr>
          <p:cNvSpPr txBox="1"/>
          <p:nvPr/>
        </p:nvSpPr>
        <p:spPr>
          <a:xfrm>
            <a:off x="1103764" y="1532966"/>
            <a:ext cx="1102325" cy="369332"/>
          </a:xfrm>
          <a:prstGeom prst="rect">
            <a:avLst/>
          </a:prstGeom>
          <a:solidFill>
            <a:srgbClr val="F5C201"/>
          </a:solidFill>
        </p:spPr>
        <p:txBody>
          <a:bodyPr wrap="square" rtlCol="0">
            <a:spAutoFit/>
          </a:bodyPr>
          <a:lstStyle/>
          <a:p>
            <a:pPr algn="ctr"/>
            <a:r>
              <a:rPr lang="en-US" dirty="0"/>
              <a:t>Direction</a:t>
            </a:r>
          </a:p>
        </p:txBody>
      </p:sp>
      <p:sp>
        <p:nvSpPr>
          <p:cNvPr id="31" name="TextBox 30">
            <a:extLst>
              <a:ext uri="{FF2B5EF4-FFF2-40B4-BE49-F238E27FC236}">
                <a16:creationId xmlns:a16="http://schemas.microsoft.com/office/drawing/2014/main" id="{0DFB7FD1-BFF0-4A43-8AF6-7C62BE7ACC0D}"/>
              </a:ext>
            </a:extLst>
          </p:cNvPr>
          <p:cNvSpPr txBox="1"/>
          <p:nvPr/>
        </p:nvSpPr>
        <p:spPr>
          <a:xfrm>
            <a:off x="4149758" y="2537851"/>
            <a:ext cx="1501736" cy="646331"/>
          </a:xfrm>
          <a:prstGeom prst="rect">
            <a:avLst/>
          </a:prstGeom>
          <a:solidFill>
            <a:srgbClr val="F5C201"/>
          </a:solidFill>
        </p:spPr>
        <p:txBody>
          <a:bodyPr wrap="square" rtlCol="0">
            <a:spAutoFit/>
          </a:bodyPr>
          <a:lstStyle/>
          <a:p>
            <a:pPr algn="ctr"/>
            <a:r>
              <a:rPr lang="en-US" dirty="0"/>
              <a:t>Vitesse de </a:t>
            </a:r>
            <a:r>
              <a:rPr lang="en-US" dirty="0" err="1"/>
              <a:t>déplacement</a:t>
            </a:r>
            <a:endParaRPr lang="en-US" dirty="0"/>
          </a:p>
        </p:txBody>
      </p:sp>
      <p:sp>
        <p:nvSpPr>
          <p:cNvPr id="12" name="Rectangle 11">
            <a:extLst>
              <a:ext uri="{FF2B5EF4-FFF2-40B4-BE49-F238E27FC236}">
                <a16:creationId xmlns:a16="http://schemas.microsoft.com/office/drawing/2014/main" id="{ED58AA70-CDAD-4B2D-B9FB-78D95FDCD982}"/>
              </a:ext>
            </a:extLst>
          </p:cNvPr>
          <p:cNvSpPr/>
          <p:nvPr/>
        </p:nvSpPr>
        <p:spPr>
          <a:xfrm>
            <a:off x="5820727" y="1293780"/>
            <a:ext cx="3058066" cy="2250508"/>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err="1">
                <a:solidFill>
                  <a:schemeClr val="tx1"/>
                </a:solidFill>
              </a:rPr>
              <a:t>Paramétrage</a:t>
            </a:r>
            <a:r>
              <a:rPr lang="en-US" b="1" u="sng" dirty="0">
                <a:solidFill>
                  <a:schemeClr val="tx1"/>
                </a:solidFill>
              </a:rPr>
              <a:t> de la configuration</a:t>
            </a:r>
          </a:p>
          <a:p>
            <a:pPr algn="ctr"/>
            <a:r>
              <a:rPr lang="fr-FR" dirty="0">
                <a:solidFill>
                  <a:schemeClr val="tx1"/>
                </a:solidFill>
              </a:rPr>
              <a:t>Pour utiliser ce bloc, vous devez définir le mode d'arrêt, les ports du moteur, la taille de la roue (voir la leçon sur la configuration des mouvements du robot)</a:t>
            </a:r>
            <a:endParaRPr lang="en-US" dirty="0">
              <a:solidFill>
                <a:schemeClr val="tx1"/>
              </a:solidFill>
            </a:endParaRPr>
          </a:p>
        </p:txBody>
      </p:sp>
      <p:sp>
        <p:nvSpPr>
          <p:cNvPr id="4" name="Slide Number Placeholder 3">
            <a:extLst>
              <a:ext uri="{FF2B5EF4-FFF2-40B4-BE49-F238E27FC236}">
                <a16:creationId xmlns:a16="http://schemas.microsoft.com/office/drawing/2014/main" id="{68A69F89-C15D-45DB-B7E9-E8B51EA5B1DE}"/>
              </a:ext>
            </a:extLst>
          </p:cNvPr>
          <p:cNvSpPr>
            <a:spLocks noGrp="1"/>
          </p:cNvSpPr>
          <p:nvPr>
            <p:ph type="sldNum" sz="quarter" idx="12"/>
          </p:nvPr>
        </p:nvSpPr>
        <p:spPr/>
        <p:txBody>
          <a:bodyPr/>
          <a:lstStyle/>
          <a:p>
            <a:fld id="{4DBC7FC8-25FB-FC45-8177-2B991DA6778C}" type="slidenum">
              <a:rPr lang="en-US" smtClean="0"/>
              <a:t>5</a:t>
            </a:fld>
            <a:endParaRPr lang="en-US"/>
          </a:p>
        </p:txBody>
      </p:sp>
    </p:spTree>
    <p:extLst>
      <p:ext uri="{BB962C8B-B14F-4D97-AF65-F5344CB8AC3E}">
        <p14:creationId xmlns:p14="http://schemas.microsoft.com/office/powerpoint/2010/main" val="103599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clock, drawing&#10;&#10;Description automatically generated">
            <a:extLst>
              <a:ext uri="{FF2B5EF4-FFF2-40B4-BE49-F238E27FC236}">
                <a16:creationId xmlns:a16="http://schemas.microsoft.com/office/drawing/2014/main" id="{CDD8A2B2-79AE-4313-B1E8-3B0E27F5E27C}"/>
              </a:ext>
            </a:extLst>
          </p:cNvPr>
          <p:cNvPicPr>
            <a:picLocks noChangeAspect="1"/>
          </p:cNvPicPr>
          <p:nvPr/>
        </p:nvPicPr>
        <p:blipFill>
          <a:blip r:embed="rId2"/>
          <a:stretch>
            <a:fillRect/>
          </a:stretch>
        </p:blipFill>
        <p:spPr>
          <a:xfrm>
            <a:off x="449263" y="1967126"/>
            <a:ext cx="5203340" cy="880630"/>
          </a:xfrm>
          <a:prstGeom prst="rect">
            <a:avLst/>
          </a:prstGeom>
        </p:spPr>
      </p:pic>
      <p:sp>
        <p:nvSpPr>
          <p:cNvPr id="2" name="Title 1"/>
          <p:cNvSpPr>
            <a:spLocks noGrp="1"/>
          </p:cNvSpPr>
          <p:nvPr>
            <p:ph type="title"/>
          </p:nvPr>
        </p:nvSpPr>
        <p:spPr/>
        <p:txBody>
          <a:bodyPr>
            <a:normAutofit fontScale="90000"/>
          </a:bodyPr>
          <a:lstStyle/>
          <a:p>
            <a:r>
              <a:rPr lang="fr-FR" dirty="0"/>
              <a:t>Déplacement pour la durée à grande vitesse (" Réservoir à déplacements")</a:t>
            </a:r>
            <a:endParaRPr lang="en-US" dirty="0"/>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175260" y="3361328"/>
            <a:ext cx="8703532" cy="1827530"/>
          </a:xfrm>
        </p:spPr>
        <p:txBody>
          <a:bodyPr>
            <a:normAutofit/>
          </a:bodyPr>
          <a:lstStyle/>
          <a:p>
            <a:pPr algn="just"/>
            <a:r>
              <a:rPr lang="fr-FR" dirty="0"/>
              <a:t>Ce bloc vous permet de contrôler la distance de déplacement et la rotation du robot</a:t>
            </a:r>
          </a:p>
          <a:p>
            <a:pPr algn="just"/>
            <a:r>
              <a:rPr lang="fr-FR" dirty="0"/>
              <a:t>Dans ce bloc, vous contrôlez la rotation en spécifiant les deux vitesses du moteur indépendamment.  C'est ce qu'on appelle souvent les contrôles de réservoir</a:t>
            </a:r>
          </a:p>
          <a:p>
            <a:pPr algn="just"/>
            <a:r>
              <a:rPr lang="fr-FR" dirty="0"/>
              <a:t>Ce bloc doit être ajouté à votre palette de blocs à l'aide d'extensions. Il se trouve dans la palette "More </a:t>
            </a:r>
            <a:r>
              <a:rPr lang="fr-FR" dirty="0" err="1"/>
              <a:t>Movement</a:t>
            </a:r>
            <a:r>
              <a:rPr lang="fr-FR" dirty="0"/>
              <a:t>".</a:t>
            </a:r>
          </a:p>
        </p:txBody>
      </p:sp>
      <p:sp>
        <p:nvSpPr>
          <p:cNvPr id="3" name="Footer Placeholder 2">
            <a:extLst>
              <a:ext uri="{FF2B5EF4-FFF2-40B4-BE49-F238E27FC236}">
                <a16:creationId xmlns:a16="http://schemas.microsoft.com/office/drawing/2014/main" id="{ADEE0704-5C0C-A942-81C6-9C6A8360F347}"/>
              </a:ext>
            </a:extLst>
          </p:cNvPr>
          <p:cNvSpPr>
            <a:spLocks noGrp="1"/>
          </p:cNvSpPr>
          <p:nvPr>
            <p:ph type="ftr" sz="quarter" idx="11"/>
          </p:nvPr>
        </p:nvSpPr>
        <p:spPr/>
        <p:txBody>
          <a:bodyPr/>
          <a:lstStyle/>
          <a:p>
            <a:r>
              <a:rPr lang="en-US"/>
              <a:t>Copyright © 2020 SPIKE Prime Lessons (primelessons.org) CC-BY-NC-SA.  (Last edit: 5/30/2020)</a:t>
            </a:r>
          </a:p>
        </p:txBody>
      </p:sp>
      <p:sp>
        <p:nvSpPr>
          <p:cNvPr id="10" name="TextBox 9"/>
          <p:cNvSpPr txBox="1"/>
          <p:nvPr/>
        </p:nvSpPr>
        <p:spPr>
          <a:xfrm>
            <a:off x="1857984" y="1633858"/>
            <a:ext cx="1721796" cy="369332"/>
          </a:xfrm>
          <a:prstGeom prst="rect">
            <a:avLst/>
          </a:prstGeom>
          <a:solidFill>
            <a:srgbClr val="F5C201"/>
          </a:solidFill>
        </p:spPr>
        <p:txBody>
          <a:bodyPr wrap="square" rtlCol="0">
            <a:spAutoFit/>
          </a:bodyPr>
          <a:lstStyle/>
          <a:p>
            <a:pPr algn="ctr"/>
            <a:r>
              <a:rPr lang="en-US" dirty="0"/>
              <a:t>Durée/Distance</a:t>
            </a:r>
          </a:p>
        </p:txBody>
      </p:sp>
      <p:sp>
        <p:nvSpPr>
          <p:cNvPr id="11" name="TextBox 10"/>
          <p:cNvSpPr txBox="1"/>
          <p:nvPr/>
        </p:nvSpPr>
        <p:spPr>
          <a:xfrm>
            <a:off x="3826943" y="1356257"/>
            <a:ext cx="1721796" cy="646331"/>
          </a:xfrm>
          <a:prstGeom prst="rect">
            <a:avLst/>
          </a:prstGeom>
          <a:solidFill>
            <a:srgbClr val="F5C201"/>
          </a:solidFill>
        </p:spPr>
        <p:txBody>
          <a:bodyPr wrap="square" rtlCol="0">
            <a:spAutoFit/>
          </a:bodyPr>
          <a:lstStyle/>
          <a:p>
            <a:pPr algn="ctr"/>
            <a:r>
              <a:rPr lang="en-US" dirty="0"/>
              <a:t>Mode de </a:t>
            </a:r>
            <a:r>
              <a:rPr lang="en-US" dirty="0" err="1"/>
              <a:t>fonctionnement</a:t>
            </a:r>
            <a:endParaRPr lang="en-US" dirty="0"/>
          </a:p>
        </p:txBody>
      </p:sp>
      <p:sp>
        <p:nvSpPr>
          <p:cNvPr id="31" name="TextBox 30">
            <a:extLst>
              <a:ext uri="{FF2B5EF4-FFF2-40B4-BE49-F238E27FC236}">
                <a16:creationId xmlns:a16="http://schemas.microsoft.com/office/drawing/2014/main" id="{0DFB7FD1-BFF0-4A43-8AF6-7C62BE7ACC0D}"/>
              </a:ext>
            </a:extLst>
          </p:cNvPr>
          <p:cNvSpPr txBox="1"/>
          <p:nvPr/>
        </p:nvSpPr>
        <p:spPr>
          <a:xfrm>
            <a:off x="3664192" y="2677513"/>
            <a:ext cx="1919485" cy="646331"/>
          </a:xfrm>
          <a:prstGeom prst="rect">
            <a:avLst/>
          </a:prstGeom>
          <a:solidFill>
            <a:srgbClr val="F5C201"/>
          </a:solidFill>
        </p:spPr>
        <p:txBody>
          <a:bodyPr wrap="square" rtlCol="0">
            <a:spAutoFit/>
          </a:bodyPr>
          <a:lstStyle/>
          <a:p>
            <a:pPr algn="ctr"/>
            <a:r>
              <a:rPr lang="fr-FR" dirty="0"/>
              <a:t>Gauche et Droite</a:t>
            </a:r>
          </a:p>
          <a:p>
            <a:pPr algn="ctr"/>
            <a:r>
              <a:rPr lang="fr-FR" dirty="0"/>
              <a:t>Vitesses des roues</a:t>
            </a:r>
          </a:p>
        </p:txBody>
      </p:sp>
      <p:sp>
        <p:nvSpPr>
          <p:cNvPr id="12" name="Rectangle 11">
            <a:extLst>
              <a:ext uri="{FF2B5EF4-FFF2-40B4-BE49-F238E27FC236}">
                <a16:creationId xmlns:a16="http://schemas.microsoft.com/office/drawing/2014/main" id="{772B3577-6176-488F-BC65-48F339813716}"/>
              </a:ext>
            </a:extLst>
          </p:cNvPr>
          <p:cNvSpPr/>
          <p:nvPr/>
        </p:nvSpPr>
        <p:spPr>
          <a:xfrm>
            <a:off x="5714941" y="1161497"/>
            <a:ext cx="3163852" cy="2258199"/>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err="1">
                <a:solidFill>
                  <a:schemeClr val="tx1"/>
                </a:solidFill>
              </a:rPr>
              <a:t>Paramétrage</a:t>
            </a:r>
            <a:r>
              <a:rPr lang="en-US" b="1" u="sng" dirty="0">
                <a:solidFill>
                  <a:schemeClr val="tx1"/>
                </a:solidFill>
              </a:rPr>
              <a:t> de la configuration</a:t>
            </a:r>
          </a:p>
          <a:p>
            <a:pPr algn="ctr"/>
            <a:r>
              <a:rPr lang="fr-FR" dirty="0">
                <a:solidFill>
                  <a:schemeClr val="tx1"/>
                </a:solidFill>
              </a:rPr>
              <a:t>Pour utiliser ce bloc, vous devez définir le mode d'arrêt, les ports du moteur, la taille de la roue (voir la leçon sur la configuration des mouvements du robot)</a:t>
            </a:r>
            <a:endParaRPr lang="en-US" dirty="0">
              <a:solidFill>
                <a:schemeClr val="tx1"/>
              </a:solidFill>
            </a:endParaRPr>
          </a:p>
        </p:txBody>
      </p:sp>
      <p:sp>
        <p:nvSpPr>
          <p:cNvPr id="13" name="TextBox 12">
            <a:extLst>
              <a:ext uri="{FF2B5EF4-FFF2-40B4-BE49-F238E27FC236}">
                <a16:creationId xmlns:a16="http://schemas.microsoft.com/office/drawing/2014/main" id="{BC973E90-4231-4DB4-9CA0-05C9AE0FB43D}"/>
              </a:ext>
            </a:extLst>
          </p:cNvPr>
          <p:cNvSpPr txBox="1"/>
          <p:nvPr/>
        </p:nvSpPr>
        <p:spPr>
          <a:xfrm>
            <a:off x="175260" y="5246306"/>
            <a:ext cx="8801826" cy="646331"/>
          </a:xfrm>
          <a:prstGeom prst="rect">
            <a:avLst/>
          </a:prstGeom>
          <a:solidFill>
            <a:srgbClr val="F5C201"/>
          </a:solidFill>
        </p:spPr>
        <p:txBody>
          <a:bodyPr wrap="square" rtlCol="0">
            <a:spAutoFit/>
          </a:bodyPr>
          <a:lstStyle/>
          <a:p>
            <a:pPr algn="ctr"/>
            <a:r>
              <a:rPr lang="fr-FR" dirty="0"/>
              <a:t>Dans nos leçons, nous utiliserons soit les contrôles de réservoir (diapositive 6), soit la marche avant/arrière (diapositive 3) car la puissance donnée à chaque roue est plus explicite</a:t>
            </a:r>
          </a:p>
        </p:txBody>
      </p:sp>
      <p:sp>
        <p:nvSpPr>
          <p:cNvPr id="4" name="Slide Number Placeholder 3">
            <a:extLst>
              <a:ext uri="{FF2B5EF4-FFF2-40B4-BE49-F238E27FC236}">
                <a16:creationId xmlns:a16="http://schemas.microsoft.com/office/drawing/2014/main" id="{E493E4F0-D83D-404C-8F51-49520D6FDD62}"/>
              </a:ext>
            </a:extLst>
          </p:cNvPr>
          <p:cNvSpPr>
            <a:spLocks noGrp="1"/>
          </p:cNvSpPr>
          <p:nvPr>
            <p:ph type="sldNum" sz="quarter" idx="12"/>
          </p:nvPr>
        </p:nvSpPr>
        <p:spPr/>
        <p:txBody>
          <a:bodyPr/>
          <a:lstStyle/>
          <a:p>
            <a:fld id="{4DBC7FC8-25FB-FC45-8177-2B991DA6778C}" type="slidenum">
              <a:rPr lang="en-US" smtClean="0"/>
              <a:t>6</a:t>
            </a:fld>
            <a:endParaRPr lang="en-US"/>
          </a:p>
        </p:txBody>
      </p:sp>
    </p:spTree>
    <p:extLst>
      <p:ext uri="{BB962C8B-B14F-4D97-AF65-F5344CB8AC3E}">
        <p14:creationId xmlns:p14="http://schemas.microsoft.com/office/powerpoint/2010/main" val="315378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Valeurs</a:t>
            </a:r>
            <a:r>
              <a:rPr lang="en-US" dirty="0"/>
              <a:t> </a:t>
            </a:r>
            <a:r>
              <a:rPr lang="en-US" dirty="0" err="1"/>
              <a:t>NéGATIVE</a:t>
            </a:r>
            <a:endParaRPr lang="en-US" dirty="0"/>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175260" y="1218203"/>
            <a:ext cx="8746864" cy="5184221"/>
          </a:xfrm>
        </p:spPr>
        <p:txBody>
          <a:bodyPr>
            <a:normAutofit/>
          </a:bodyPr>
          <a:lstStyle/>
          <a:p>
            <a:pPr algn="just"/>
            <a:r>
              <a:rPr lang="fr-FR" dirty="0"/>
              <a:t>Vous pouvez entrer des valeurs négatives pour la puissance ou la distance</a:t>
            </a:r>
          </a:p>
          <a:p>
            <a:pPr algn="just"/>
            <a:r>
              <a:rPr lang="fr-FR" dirty="0"/>
              <a:t>Cela fera reculer le robot</a:t>
            </a:r>
          </a:p>
          <a:p>
            <a:pPr algn="just"/>
            <a:r>
              <a:rPr lang="fr-FR" dirty="0"/>
              <a:t>Si vous annulez deux valeurs (par exemple, puissance et distance, ou distance et direction inverse), le robot se déplacera vers l'avant</a:t>
            </a:r>
          </a:p>
        </p:txBody>
      </p:sp>
      <p:sp>
        <p:nvSpPr>
          <p:cNvPr id="5" name="Footer Placeholder 4">
            <a:extLst>
              <a:ext uri="{FF2B5EF4-FFF2-40B4-BE49-F238E27FC236}">
                <a16:creationId xmlns:a16="http://schemas.microsoft.com/office/drawing/2014/main" id="{8FFAF4E7-EE89-C347-970F-E96D5843F1F0}"/>
              </a:ext>
            </a:extLst>
          </p:cNvPr>
          <p:cNvSpPr>
            <a:spLocks noGrp="1"/>
          </p:cNvSpPr>
          <p:nvPr>
            <p:ph type="ftr" sz="quarter" idx="11"/>
          </p:nvPr>
        </p:nvSpPr>
        <p:spPr/>
        <p:txBody>
          <a:bodyPr/>
          <a:lstStyle/>
          <a:p>
            <a:r>
              <a:rPr lang="en-US"/>
              <a:t>Copyright © 2020 SPIKE Prime Lessons (primelessons.org) CC-BY-NC-SA.  (Last edit: 5/30/2020)</a:t>
            </a:r>
          </a:p>
        </p:txBody>
      </p:sp>
      <p:sp>
        <p:nvSpPr>
          <p:cNvPr id="6" name="TextBox 5"/>
          <p:cNvSpPr txBox="1"/>
          <p:nvPr/>
        </p:nvSpPr>
        <p:spPr>
          <a:xfrm>
            <a:off x="261966" y="3203961"/>
            <a:ext cx="3123260" cy="400110"/>
          </a:xfrm>
          <a:prstGeom prst="rect">
            <a:avLst/>
          </a:prstGeom>
          <a:noFill/>
        </p:spPr>
        <p:txBody>
          <a:bodyPr wrap="square" rtlCol="0">
            <a:spAutoFit/>
          </a:bodyPr>
          <a:lstStyle/>
          <a:p>
            <a:pPr algn="ctr"/>
            <a:r>
              <a:rPr lang="en-US" sz="2000" dirty="0">
                <a:solidFill>
                  <a:srgbClr val="FF0000"/>
                </a:solidFill>
              </a:rPr>
              <a:t>Puissance </a:t>
            </a:r>
            <a:r>
              <a:rPr lang="en-US" sz="2000" dirty="0" err="1">
                <a:solidFill>
                  <a:srgbClr val="FF0000"/>
                </a:solidFill>
              </a:rPr>
              <a:t>négative</a:t>
            </a:r>
            <a:r>
              <a:rPr lang="en-US" sz="2000" dirty="0">
                <a:solidFill>
                  <a:srgbClr val="FF0000"/>
                </a:solidFill>
              </a:rPr>
              <a:t> = </a:t>
            </a:r>
            <a:r>
              <a:rPr lang="en-US" sz="2000" dirty="0" err="1">
                <a:solidFill>
                  <a:srgbClr val="FF0000"/>
                </a:solidFill>
              </a:rPr>
              <a:t>reculer</a:t>
            </a:r>
            <a:endParaRPr lang="en-US" sz="2000" dirty="0">
              <a:solidFill>
                <a:srgbClr val="FF0000"/>
              </a:solidFill>
            </a:endParaRPr>
          </a:p>
        </p:txBody>
      </p:sp>
      <p:sp>
        <p:nvSpPr>
          <p:cNvPr id="7" name="TextBox 6"/>
          <p:cNvSpPr txBox="1"/>
          <p:nvPr/>
        </p:nvSpPr>
        <p:spPr>
          <a:xfrm>
            <a:off x="3885018" y="4924572"/>
            <a:ext cx="3178552" cy="400110"/>
          </a:xfrm>
          <a:prstGeom prst="rect">
            <a:avLst/>
          </a:prstGeom>
          <a:noFill/>
          <a:ln>
            <a:noFill/>
          </a:ln>
        </p:spPr>
        <p:txBody>
          <a:bodyPr wrap="square" rtlCol="0">
            <a:spAutoFit/>
          </a:bodyPr>
          <a:lstStyle/>
          <a:p>
            <a:pPr algn="ctr"/>
            <a:r>
              <a:rPr lang="en-US" sz="2000" dirty="0">
                <a:solidFill>
                  <a:srgbClr val="00B900"/>
                </a:solidFill>
              </a:rPr>
              <a:t>Puissance positive = </a:t>
            </a:r>
            <a:r>
              <a:rPr lang="en-US" sz="2000" dirty="0" err="1">
                <a:solidFill>
                  <a:srgbClr val="00B900"/>
                </a:solidFill>
              </a:rPr>
              <a:t>Avancer</a:t>
            </a:r>
            <a:endParaRPr lang="en-US" sz="2000" dirty="0">
              <a:solidFill>
                <a:srgbClr val="00B900"/>
              </a:solidFill>
            </a:endParaRPr>
          </a:p>
        </p:txBody>
      </p:sp>
      <p:cxnSp>
        <p:nvCxnSpPr>
          <p:cNvPr id="10" name="Straight Arrow Connector 9">
            <a:extLst>
              <a:ext uri="{FF2B5EF4-FFF2-40B4-BE49-F238E27FC236}">
                <a16:creationId xmlns:a16="http://schemas.microsoft.com/office/drawing/2014/main" id="{87EBE016-BE62-4BD1-992B-82FC26542DBB}"/>
              </a:ext>
            </a:extLst>
          </p:cNvPr>
          <p:cNvCxnSpPr/>
          <p:nvPr/>
        </p:nvCxnSpPr>
        <p:spPr>
          <a:xfrm>
            <a:off x="7438251" y="4281029"/>
            <a:ext cx="810883" cy="0"/>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752C973-39E4-417E-B17D-3705DDEFFE7A}"/>
              </a:ext>
            </a:extLst>
          </p:cNvPr>
          <p:cNvGrpSpPr/>
          <p:nvPr/>
        </p:nvGrpSpPr>
        <p:grpSpPr>
          <a:xfrm>
            <a:off x="6239250" y="3595145"/>
            <a:ext cx="1199001" cy="1371767"/>
            <a:chOff x="6507213" y="1384746"/>
            <a:chExt cx="1199001" cy="1371767"/>
          </a:xfrm>
        </p:grpSpPr>
        <p:grpSp>
          <p:nvGrpSpPr>
            <p:cNvPr id="12" name="Group 11">
              <a:extLst>
                <a:ext uri="{FF2B5EF4-FFF2-40B4-BE49-F238E27FC236}">
                  <a16:creationId xmlns:a16="http://schemas.microsoft.com/office/drawing/2014/main" id="{A5FFEBF5-0E3C-4C88-9AC1-4555E08BEDF5}"/>
                </a:ext>
              </a:extLst>
            </p:cNvPr>
            <p:cNvGrpSpPr/>
            <p:nvPr/>
          </p:nvGrpSpPr>
          <p:grpSpPr>
            <a:xfrm rot="5400000">
              <a:off x="6518630" y="1512901"/>
              <a:ext cx="1141996" cy="1164830"/>
              <a:chOff x="6310708" y="2223671"/>
              <a:chExt cx="809489" cy="898563"/>
            </a:xfrm>
          </p:grpSpPr>
          <p:sp>
            <p:nvSpPr>
              <p:cNvPr id="15" name="Rounded Rectangle 14">
                <a:extLst>
                  <a:ext uri="{FF2B5EF4-FFF2-40B4-BE49-F238E27FC236}">
                    <a16:creationId xmlns:a16="http://schemas.microsoft.com/office/drawing/2014/main" id="{2FD62880-A80D-4CE6-9241-61FB1D468B93}"/>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5">
                <a:extLst>
                  <a:ext uri="{FF2B5EF4-FFF2-40B4-BE49-F238E27FC236}">
                    <a16:creationId xmlns:a16="http://schemas.microsoft.com/office/drawing/2014/main" id="{B17B35FB-CE7D-48C3-B4BB-D50EFB264F42}"/>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Rounded Rectangle 16">
                <a:extLst>
                  <a:ext uri="{FF2B5EF4-FFF2-40B4-BE49-F238E27FC236}">
                    <a16:creationId xmlns:a16="http://schemas.microsoft.com/office/drawing/2014/main" id="{5167DA0E-8AE4-480D-BC12-3A1A53209B5A}"/>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Oval 20">
                <a:extLst>
                  <a:ext uri="{FF2B5EF4-FFF2-40B4-BE49-F238E27FC236}">
                    <a16:creationId xmlns:a16="http://schemas.microsoft.com/office/drawing/2014/main" id="{CC29A447-A107-4518-B6A5-17A8DEBCA528}"/>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7FC9C23-6C40-4D29-9C61-5E5B33B6F835}"/>
                </a:ext>
              </a:extLst>
            </p:cNvPr>
            <p:cNvSpPr txBox="1"/>
            <p:nvPr/>
          </p:nvSpPr>
          <p:spPr>
            <a:xfrm>
              <a:off x="7216809" y="1384746"/>
              <a:ext cx="465620"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037E8F6F-9AB9-4779-AAB9-D314ADB2EA4E}"/>
                </a:ext>
              </a:extLst>
            </p:cNvPr>
            <p:cNvSpPr txBox="1"/>
            <p:nvPr/>
          </p:nvSpPr>
          <p:spPr>
            <a:xfrm>
              <a:off x="7240594" y="2387181"/>
              <a:ext cx="465620" cy="369332"/>
            </a:xfrm>
            <a:prstGeom prst="rect">
              <a:avLst/>
            </a:prstGeom>
            <a:noFill/>
          </p:spPr>
          <p:txBody>
            <a:bodyPr wrap="square" rtlCol="0">
              <a:spAutoFit/>
            </a:bodyPr>
            <a:lstStyle/>
            <a:p>
              <a:r>
                <a:rPr lang="en-US" dirty="0"/>
                <a:t>E</a:t>
              </a:r>
            </a:p>
          </p:txBody>
        </p:sp>
      </p:grpSp>
      <p:pic>
        <p:nvPicPr>
          <p:cNvPr id="22" name="Picture 21" descr="A close up of a toy&#10;&#10;Description automatically generated">
            <a:extLst>
              <a:ext uri="{FF2B5EF4-FFF2-40B4-BE49-F238E27FC236}">
                <a16:creationId xmlns:a16="http://schemas.microsoft.com/office/drawing/2014/main" id="{7B731B5D-4F51-4CA0-B1D3-B9D51BEDEC66}"/>
              </a:ext>
            </a:extLst>
          </p:cNvPr>
          <p:cNvPicPr>
            <a:picLocks noChangeAspect="1"/>
          </p:cNvPicPr>
          <p:nvPr/>
        </p:nvPicPr>
        <p:blipFill>
          <a:blip r:embed="rId2"/>
          <a:stretch>
            <a:fillRect/>
          </a:stretch>
        </p:blipFill>
        <p:spPr>
          <a:xfrm>
            <a:off x="978613" y="3385407"/>
            <a:ext cx="3417766" cy="2563325"/>
          </a:xfrm>
          <a:prstGeom prst="rect">
            <a:avLst/>
          </a:prstGeom>
        </p:spPr>
      </p:pic>
      <p:cxnSp>
        <p:nvCxnSpPr>
          <p:cNvPr id="23" name="Straight Arrow Connector 22">
            <a:extLst>
              <a:ext uri="{FF2B5EF4-FFF2-40B4-BE49-F238E27FC236}">
                <a16:creationId xmlns:a16="http://schemas.microsoft.com/office/drawing/2014/main" id="{003C99A6-D095-4C3B-BCC2-8E5F1E9D402A}"/>
              </a:ext>
            </a:extLst>
          </p:cNvPr>
          <p:cNvCxnSpPr>
            <a:cxnSpLocks/>
          </p:cNvCxnSpPr>
          <p:nvPr/>
        </p:nvCxnSpPr>
        <p:spPr>
          <a:xfrm>
            <a:off x="3501660" y="5161782"/>
            <a:ext cx="1015385" cy="418143"/>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D7AF88-6E53-433D-8342-F8161C3A69D5}"/>
              </a:ext>
            </a:extLst>
          </p:cNvPr>
          <p:cNvCxnSpPr>
            <a:cxnSpLocks/>
          </p:cNvCxnSpPr>
          <p:nvPr/>
        </p:nvCxnSpPr>
        <p:spPr>
          <a:xfrm>
            <a:off x="350254" y="3730401"/>
            <a:ext cx="1015385" cy="418143"/>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448C77-68F2-4089-BC27-8C2C2EF45647}"/>
              </a:ext>
            </a:extLst>
          </p:cNvPr>
          <p:cNvCxnSpPr/>
          <p:nvPr/>
        </p:nvCxnSpPr>
        <p:spPr>
          <a:xfrm>
            <a:off x="5401027" y="4273087"/>
            <a:ext cx="810883"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E14CD992-7521-4E3E-ADAE-BB7E00E789A7}"/>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26" name="TextBox 25">
            <a:extLst>
              <a:ext uri="{FF2B5EF4-FFF2-40B4-BE49-F238E27FC236}">
                <a16:creationId xmlns:a16="http://schemas.microsoft.com/office/drawing/2014/main" id="{2026694E-0260-4CB9-B6FF-BF6DF49AD840}"/>
              </a:ext>
            </a:extLst>
          </p:cNvPr>
          <p:cNvSpPr txBox="1"/>
          <p:nvPr/>
        </p:nvSpPr>
        <p:spPr>
          <a:xfrm>
            <a:off x="4188473" y="3444962"/>
            <a:ext cx="2196838" cy="707886"/>
          </a:xfrm>
          <a:prstGeom prst="rect">
            <a:avLst/>
          </a:prstGeom>
          <a:noFill/>
        </p:spPr>
        <p:txBody>
          <a:bodyPr wrap="square" rtlCol="0">
            <a:spAutoFit/>
          </a:bodyPr>
          <a:lstStyle/>
          <a:p>
            <a:pPr algn="ctr"/>
            <a:r>
              <a:rPr lang="en-US" sz="2000" dirty="0">
                <a:solidFill>
                  <a:srgbClr val="FF0000"/>
                </a:solidFill>
              </a:rPr>
              <a:t>Puissance </a:t>
            </a:r>
            <a:r>
              <a:rPr lang="en-US" sz="2000" dirty="0" err="1">
                <a:solidFill>
                  <a:srgbClr val="FF0000"/>
                </a:solidFill>
              </a:rPr>
              <a:t>négative</a:t>
            </a:r>
            <a:r>
              <a:rPr lang="en-US" sz="2000" dirty="0">
                <a:solidFill>
                  <a:srgbClr val="FF0000"/>
                </a:solidFill>
              </a:rPr>
              <a:t> = </a:t>
            </a:r>
            <a:r>
              <a:rPr lang="en-US" sz="2000" dirty="0" err="1">
                <a:solidFill>
                  <a:srgbClr val="FF0000"/>
                </a:solidFill>
              </a:rPr>
              <a:t>reculer</a:t>
            </a:r>
            <a:endParaRPr lang="en-US" sz="2000" dirty="0">
              <a:solidFill>
                <a:srgbClr val="FF0000"/>
              </a:solidFill>
            </a:endParaRPr>
          </a:p>
        </p:txBody>
      </p:sp>
      <p:sp>
        <p:nvSpPr>
          <p:cNvPr id="27" name="TextBox 26">
            <a:extLst>
              <a:ext uri="{FF2B5EF4-FFF2-40B4-BE49-F238E27FC236}">
                <a16:creationId xmlns:a16="http://schemas.microsoft.com/office/drawing/2014/main" id="{89CB1DAF-97B6-4A6F-AB9D-4F39E63FC260}"/>
              </a:ext>
            </a:extLst>
          </p:cNvPr>
          <p:cNvSpPr txBox="1"/>
          <p:nvPr/>
        </p:nvSpPr>
        <p:spPr>
          <a:xfrm>
            <a:off x="7102483" y="3444962"/>
            <a:ext cx="2044820" cy="707886"/>
          </a:xfrm>
          <a:prstGeom prst="rect">
            <a:avLst/>
          </a:prstGeom>
          <a:noFill/>
          <a:ln>
            <a:noFill/>
          </a:ln>
        </p:spPr>
        <p:txBody>
          <a:bodyPr wrap="square" rtlCol="0">
            <a:spAutoFit/>
          </a:bodyPr>
          <a:lstStyle/>
          <a:p>
            <a:pPr algn="ctr"/>
            <a:r>
              <a:rPr lang="en-US" sz="2000" dirty="0">
                <a:solidFill>
                  <a:srgbClr val="00B900"/>
                </a:solidFill>
              </a:rPr>
              <a:t>Puissance positive = </a:t>
            </a:r>
            <a:r>
              <a:rPr lang="en-US" sz="2000" dirty="0" err="1">
                <a:solidFill>
                  <a:srgbClr val="00B900"/>
                </a:solidFill>
              </a:rPr>
              <a:t>Avancer</a:t>
            </a:r>
            <a:endParaRPr lang="en-US" sz="2000" dirty="0">
              <a:solidFill>
                <a:srgbClr val="00B900"/>
              </a:solidFill>
            </a:endParaRPr>
          </a:p>
        </p:txBody>
      </p:sp>
    </p:spTree>
    <p:extLst>
      <p:ext uri="{BB962C8B-B14F-4D97-AF65-F5344CB8AC3E}">
        <p14:creationId xmlns:p14="http://schemas.microsoft.com/office/powerpoint/2010/main" val="224160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D31E-1201-4998-B442-987CBEC84CEB}"/>
              </a:ext>
            </a:extLst>
          </p:cNvPr>
          <p:cNvSpPr>
            <a:spLocks noGrp="1"/>
          </p:cNvSpPr>
          <p:nvPr>
            <p:ph type="title"/>
          </p:nvPr>
        </p:nvSpPr>
        <p:spPr/>
        <p:txBody>
          <a:bodyPr/>
          <a:lstStyle/>
          <a:p>
            <a:r>
              <a:rPr lang="fr-FR" dirty="0"/>
              <a:t>Défi 1 : Déplacement de 10 cm</a:t>
            </a:r>
            <a:endParaRPr lang="en-US" dirty="0"/>
          </a:p>
        </p:txBody>
      </p:sp>
      <p:sp>
        <p:nvSpPr>
          <p:cNvPr id="3" name="Content Placeholder 2">
            <a:extLst>
              <a:ext uri="{FF2B5EF4-FFF2-40B4-BE49-F238E27FC236}">
                <a16:creationId xmlns:a16="http://schemas.microsoft.com/office/drawing/2014/main" id="{EABD442C-A843-40FB-A542-3CC3918FB022}"/>
              </a:ext>
            </a:extLst>
          </p:cNvPr>
          <p:cNvSpPr>
            <a:spLocks noGrp="1"/>
          </p:cNvSpPr>
          <p:nvPr>
            <p:ph idx="1"/>
          </p:nvPr>
        </p:nvSpPr>
        <p:spPr>
          <a:xfrm>
            <a:off x="156210" y="1140006"/>
            <a:ext cx="8765914" cy="5082601"/>
          </a:xfrm>
        </p:spPr>
        <p:txBody>
          <a:bodyPr/>
          <a:lstStyle/>
          <a:p>
            <a:pPr algn="just"/>
            <a:r>
              <a:rPr lang="fr-FR" dirty="0"/>
              <a:t>Avancez le robot de 10 centimètres</a:t>
            </a:r>
          </a:p>
          <a:p>
            <a:pPr algn="just"/>
            <a:r>
              <a:rPr lang="fr-FR" dirty="0"/>
              <a:t>Les étapes de base :</a:t>
            </a:r>
            <a:endParaRPr lang="en-US" dirty="0"/>
          </a:p>
          <a:p>
            <a:pPr marL="719138" lvl="1" indent="-395288" algn="just">
              <a:buFont typeface="Wingdings" panose="05000000000000000000" pitchFamily="2" charset="2"/>
              <a:buChar char="q"/>
            </a:pPr>
            <a:r>
              <a:rPr lang="fr-FR" dirty="0"/>
              <a:t>Configurez votre robot</a:t>
            </a:r>
          </a:p>
          <a:p>
            <a:pPr marL="719138" lvl="1" indent="-395288" algn="just">
              <a:buFont typeface="Wingdings" panose="05000000000000000000" pitchFamily="2" charset="2"/>
              <a:buChar char="q"/>
            </a:pPr>
            <a:r>
              <a:rPr lang="fr-FR" dirty="0"/>
              <a:t>Utilisez un bloc de mouvement (bloc "Move Tank" ou "Move For Duration") et avancez de 10 cm</a:t>
            </a:r>
          </a:p>
        </p:txBody>
      </p:sp>
      <p:sp>
        <p:nvSpPr>
          <p:cNvPr id="4" name="Footer Placeholder 3">
            <a:extLst>
              <a:ext uri="{FF2B5EF4-FFF2-40B4-BE49-F238E27FC236}">
                <a16:creationId xmlns:a16="http://schemas.microsoft.com/office/drawing/2014/main" id="{062ACE1F-D85A-40F9-907A-B7F1FE4C6884}"/>
              </a:ext>
            </a:extLst>
          </p:cNvPr>
          <p:cNvSpPr>
            <a:spLocks noGrp="1"/>
          </p:cNvSpPr>
          <p:nvPr>
            <p:ph type="ftr" sz="quarter" idx="11"/>
          </p:nvPr>
        </p:nvSpPr>
        <p:spPr/>
        <p:txBody>
          <a:bodyPr/>
          <a:lstStyle/>
          <a:p>
            <a:r>
              <a:rPr lang="en-US"/>
              <a:t>Copyright © 2020 SPIKE Prime Lessons (primelessons.org) CC-BY-NC-SA.  (Last edit: 5/30/2020)</a:t>
            </a:r>
          </a:p>
        </p:txBody>
      </p:sp>
      <p:pic>
        <p:nvPicPr>
          <p:cNvPr id="7" name="Picture 6" descr="ruler_0_10.jpg">
            <a:extLst>
              <a:ext uri="{FF2B5EF4-FFF2-40B4-BE49-F238E27FC236}">
                <a16:creationId xmlns:a16="http://schemas.microsoft.com/office/drawing/2014/main" id="{6DED3043-D23F-471F-9457-CAB54D18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42" y="4044205"/>
            <a:ext cx="3484790" cy="1138177"/>
          </a:xfrm>
          <a:prstGeom prst="rect">
            <a:avLst/>
          </a:prstGeom>
        </p:spPr>
      </p:pic>
      <p:cxnSp>
        <p:nvCxnSpPr>
          <p:cNvPr id="9" name="Straight Arrow Connector 8">
            <a:extLst>
              <a:ext uri="{FF2B5EF4-FFF2-40B4-BE49-F238E27FC236}">
                <a16:creationId xmlns:a16="http://schemas.microsoft.com/office/drawing/2014/main" id="{F7FBFD51-A8E7-4A89-8876-9ABB79033EBD}"/>
              </a:ext>
            </a:extLst>
          </p:cNvPr>
          <p:cNvCxnSpPr/>
          <p:nvPr/>
        </p:nvCxnSpPr>
        <p:spPr>
          <a:xfrm>
            <a:off x="3267275" y="3820307"/>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A20FF8D-0EC6-4AB8-8059-B8D060072F92}"/>
              </a:ext>
            </a:extLst>
          </p:cNvPr>
          <p:cNvGrpSpPr/>
          <p:nvPr/>
        </p:nvGrpSpPr>
        <p:grpSpPr>
          <a:xfrm rot="5400000">
            <a:off x="2588720" y="3425008"/>
            <a:ext cx="660559" cy="790597"/>
            <a:chOff x="6310708" y="2223671"/>
            <a:chExt cx="809489" cy="898563"/>
          </a:xfrm>
        </p:grpSpPr>
        <p:sp>
          <p:nvSpPr>
            <p:cNvPr id="11" name="Rounded Rectangle 27">
              <a:extLst>
                <a:ext uri="{FF2B5EF4-FFF2-40B4-BE49-F238E27FC236}">
                  <a16:creationId xmlns:a16="http://schemas.microsoft.com/office/drawing/2014/main" id="{52EE3054-7E19-40DE-AC59-D31CA52E609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28">
              <a:extLst>
                <a:ext uri="{FF2B5EF4-FFF2-40B4-BE49-F238E27FC236}">
                  <a16:creationId xmlns:a16="http://schemas.microsoft.com/office/drawing/2014/main" id="{876E759B-F669-440B-A52E-A00BD074D031}"/>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Rounded Rectangle 29">
              <a:extLst>
                <a:ext uri="{FF2B5EF4-FFF2-40B4-BE49-F238E27FC236}">
                  <a16:creationId xmlns:a16="http://schemas.microsoft.com/office/drawing/2014/main" id="{A6602A43-95A9-4B7E-A79A-2FF8A6432376}"/>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Oval 13">
              <a:extLst>
                <a:ext uri="{FF2B5EF4-FFF2-40B4-BE49-F238E27FC236}">
                  <a16:creationId xmlns:a16="http://schemas.microsoft.com/office/drawing/2014/main" id="{4EDFED27-6552-4D8F-9EA0-9EAF4BCF9AB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5" name="Slide Number Placeholder 4">
            <a:extLst>
              <a:ext uri="{FF2B5EF4-FFF2-40B4-BE49-F238E27FC236}">
                <a16:creationId xmlns:a16="http://schemas.microsoft.com/office/drawing/2014/main" id="{0258CF89-1996-4F5D-9A63-FEC12F3A51D7}"/>
              </a:ext>
            </a:extLst>
          </p:cNvPr>
          <p:cNvSpPr>
            <a:spLocks noGrp="1"/>
          </p:cNvSpPr>
          <p:nvPr>
            <p:ph type="sldNum" sz="quarter" idx="12"/>
          </p:nvPr>
        </p:nvSpPr>
        <p:spPr/>
        <p:txBody>
          <a:bodyPr/>
          <a:lstStyle/>
          <a:p>
            <a:fld id="{4DBC7FC8-25FB-FC45-8177-2B991DA6778C}" type="slidenum">
              <a:rPr lang="en-US" smtClean="0"/>
              <a:t>8</a:t>
            </a:fld>
            <a:endParaRPr lang="en-US"/>
          </a:p>
        </p:txBody>
      </p:sp>
    </p:spTree>
    <p:extLst>
      <p:ext uri="{BB962C8B-B14F-4D97-AF65-F5344CB8AC3E}">
        <p14:creationId xmlns:p14="http://schemas.microsoft.com/office/powerpoint/2010/main" val="422093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DAC-8B7C-4246-8370-0E4C82E9FCA5}"/>
              </a:ext>
            </a:extLst>
          </p:cNvPr>
          <p:cNvSpPr>
            <a:spLocks noGrp="1"/>
          </p:cNvSpPr>
          <p:nvPr>
            <p:ph type="title"/>
          </p:nvPr>
        </p:nvSpPr>
        <p:spPr/>
        <p:txBody>
          <a:bodyPr/>
          <a:lstStyle/>
          <a:p>
            <a:r>
              <a:rPr lang="en-US" dirty="0" err="1"/>
              <a:t>Défi</a:t>
            </a:r>
            <a:r>
              <a:rPr lang="en-US" dirty="0"/>
              <a:t> 1 Solution</a:t>
            </a:r>
          </a:p>
        </p:txBody>
      </p:sp>
      <p:sp>
        <p:nvSpPr>
          <p:cNvPr id="3" name="Content Placeholder 2">
            <a:extLst>
              <a:ext uri="{FF2B5EF4-FFF2-40B4-BE49-F238E27FC236}">
                <a16:creationId xmlns:a16="http://schemas.microsoft.com/office/drawing/2014/main" id="{98083BB9-7D65-486A-B564-15E1D3B4D7DA}"/>
              </a:ext>
            </a:extLst>
          </p:cNvPr>
          <p:cNvSpPr>
            <a:spLocks noGrp="1"/>
          </p:cNvSpPr>
          <p:nvPr>
            <p:ph idx="1"/>
          </p:nvPr>
        </p:nvSpPr>
        <p:spPr>
          <a:xfrm>
            <a:off x="156210" y="1140006"/>
            <a:ext cx="4134759" cy="5082601"/>
          </a:xfrm>
        </p:spPr>
        <p:txBody>
          <a:bodyPr/>
          <a:lstStyle/>
          <a:p>
            <a:pPr algn="just"/>
            <a:r>
              <a:rPr lang="fr-FR" dirty="0"/>
              <a:t>Configurez votre robot</a:t>
            </a:r>
          </a:p>
          <a:p>
            <a:pPr algn="just"/>
            <a:r>
              <a:rPr lang="fr-FR" dirty="0"/>
              <a:t>Si vous utilisez les petites roues SPIKE Prime sur le </a:t>
            </a:r>
            <a:r>
              <a:rPr lang="fr-FR" dirty="0" err="1"/>
              <a:t>Droid</a:t>
            </a:r>
            <a:r>
              <a:rPr lang="fr-FR" dirty="0"/>
              <a:t> Bot IV, réglez la rotation sur 17,5 cm (image de droite)</a:t>
            </a:r>
          </a:p>
          <a:p>
            <a:pPr algn="just"/>
            <a:r>
              <a:rPr lang="fr-FR" dirty="0"/>
              <a:t>Si vous utilisez les grandes roues SPIKE Prime sur la </a:t>
            </a:r>
            <a:r>
              <a:rPr lang="fr-FR" dirty="0" err="1"/>
              <a:t>ADB</a:t>
            </a:r>
            <a:r>
              <a:rPr lang="fr-FR" dirty="0"/>
              <a:t>, n'oubliez pas de régler une rotation à 27,6 cm</a:t>
            </a:r>
          </a:p>
          <a:p>
            <a:pPr algn="just"/>
            <a:r>
              <a:rPr lang="fr-FR" dirty="0"/>
              <a:t>Avancez de 10 cm. Le même mode cm est disponible dans les autres blocs de déplacement</a:t>
            </a:r>
          </a:p>
        </p:txBody>
      </p:sp>
      <p:sp>
        <p:nvSpPr>
          <p:cNvPr id="4" name="Footer Placeholder 3">
            <a:extLst>
              <a:ext uri="{FF2B5EF4-FFF2-40B4-BE49-F238E27FC236}">
                <a16:creationId xmlns:a16="http://schemas.microsoft.com/office/drawing/2014/main" id="{94A19F01-22AB-497B-8D19-F0955AD2F63E}"/>
              </a:ext>
            </a:extLst>
          </p:cNvPr>
          <p:cNvSpPr>
            <a:spLocks noGrp="1"/>
          </p:cNvSpPr>
          <p:nvPr>
            <p:ph type="ftr" sz="quarter" idx="11"/>
          </p:nvPr>
        </p:nvSpPr>
        <p:spPr/>
        <p:txBody>
          <a:bodyPr/>
          <a:lstStyle/>
          <a:p>
            <a:r>
              <a:rPr lang="en-US"/>
              <a:t>Copyright © 2020 SPIKE Prime Lessons (primelessons.org) CC-BY-NC-SA.  (Last edit: 5/30/2020)</a:t>
            </a:r>
          </a:p>
        </p:txBody>
      </p:sp>
      <p:pic>
        <p:nvPicPr>
          <p:cNvPr id="5" name="Picture 4" descr="A screenshot of a cell phone&#10;&#10;Description automatically generated">
            <a:extLst>
              <a:ext uri="{FF2B5EF4-FFF2-40B4-BE49-F238E27FC236}">
                <a16:creationId xmlns:a16="http://schemas.microsoft.com/office/drawing/2014/main" id="{52728023-A162-42E9-A5FD-1645562A160B}"/>
              </a:ext>
            </a:extLst>
          </p:cNvPr>
          <p:cNvPicPr>
            <a:picLocks noChangeAspect="1"/>
          </p:cNvPicPr>
          <p:nvPr/>
        </p:nvPicPr>
        <p:blipFill>
          <a:blip r:embed="rId2"/>
          <a:stretch>
            <a:fillRect/>
          </a:stretch>
        </p:blipFill>
        <p:spPr>
          <a:xfrm>
            <a:off x="4569153" y="1295486"/>
            <a:ext cx="4418637" cy="3638021"/>
          </a:xfrm>
          <a:prstGeom prst="rect">
            <a:avLst/>
          </a:prstGeom>
        </p:spPr>
      </p:pic>
      <p:sp>
        <p:nvSpPr>
          <p:cNvPr id="6" name="Slide Number Placeholder 5">
            <a:extLst>
              <a:ext uri="{FF2B5EF4-FFF2-40B4-BE49-F238E27FC236}">
                <a16:creationId xmlns:a16="http://schemas.microsoft.com/office/drawing/2014/main" id="{6302A9C0-043C-4412-AAA1-634929C8F439}"/>
              </a:ext>
            </a:extLst>
          </p:cNvPr>
          <p:cNvSpPr>
            <a:spLocks noGrp="1"/>
          </p:cNvSpPr>
          <p:nvPr>
            <p:ph type="sldNum" sz="quarter" idx="12"/>
          </p:nvPr>
        </p:nvSpPr>
        <p:spPr/>
        <p:txBody>
          <a:bodyPr/>
          <a:lstStyle/>
          <a:p>
            <a:fld id="{4DBC7FC8-25FB-FC45-8177-2B991DA6778C}" type="slidenum">
              <a:rPr lang="en-US" smtClean="0"/>
              <a:t>9</a:t>
            </a:fld>
            <a:endParaRPr lang="en-US"/>
          </a:p>
        </p:txBody>
      </p:sp>
    </p:spTree>
    <p:extLst>
      <p:ext uri="{BB962C8B-B14F-4D97-AF65-F5344CB8AC3E}">
        <p14:creationId xmlns:p14="http://schemas.microsoft.com/office/powerpoint/2010/main" val="21547225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Spike Prime Lessons">
      <a:dk1>
        <a:srgbClr val="000000"/>
      </a:dk1>
      <a:lt1>
        <a:srgbClr val="FFFFFF"/>
      </a:lt1>
      <a:dk2>
        <a:srgbClr val="000000"/>
      </a:dk2>
      <a:lt2>
        <a:srgbClr val="FFFFFF"/>
      </a:lt2>
      <a:accent1>
        <a:srgbClr val="FFD500"/>
      </a:accent1>
      <a:accent2>
        <a:srgbClr val="961BDB"/>
      </a:accent2>
      <a:accent3>
        <a:srgbClr val="FF0000"/>
      </a:accent3>
      <a:accent4>
        <a:srgbClr val="65D7FF"/>
      </a:accent4>
      <a:accent5>
        <a:srgbClr val="5B9BD5"/>
      </a:accent5>
      <a:accent6>
        <a:srgbClr val="70AD47"/>
      </a:accent6>
      <a:hlink>
        <a:srgbClr val="961BDB"/>
      </a:hlink>
      <a:folHlink>
        <a:srgbClr val="65D7F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pike Prime Template.potx" id="{C1D969FE-89B1-4BE4-BDFA-C32471023150}" vid="{4149DA99-3325-4DAE-8A1C-4D0296C099A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8519</TotalTime>
  <Words>1554</Words>
  <Application>Microsoft Office PowerPoint</Application>
  <PresentationFormat>Affichage à l'écran (4:3)</PresentationFormat>
  <Paragraphs>130</Paragraphs>
  <Slides>15</Slides>
  <Notes>1</Notes>
  <HiddenSlides>0</HiddenSlides>
  <MMClips>0</MMClips>
  <ScaleCrop>false</ScaleCrop>
  <HeadingPairs>
    <vt:vector size="6" baseType="variant">
      <vt:variant>
        <vt:lpstr>Polices utilisées</vt:lpstr>
      </vt:variant>
      <vt:variant>
        <vt:i4>8</vt:i4>
      </vt:variant>
      <vt:variant>
        <vt:lpstr>Thème</vt:lpstr>
      </vt:variant>
      <vt:variant>
        <vt:i4>4</vt:i4>
      </vt:variant>
      <vt:variant>
        <vt:lpstr>Titres des diapositives</vt:lpstr>
      </vt:variant>
      <vt:variant>
        <vt:i4>15</vt:i4>
      </vt:variant>
    </vt:vector>
  </HeadingPairs>
  <TitlesOfParts>
    <vt:vector size="27" baseType="lpstr">
      <vt:lpstr>Arial</vt:lpstr>
      <vt:lpstr>Arial Black</vt:lpstr>
      <vt:lpstr>Calibri</vt:lpstr>
      <vt:lpstr>Calibri Light</vt:lpstr>
      <vt:lpstr>Gill Sans MT</vt:lpstr>
      <vt:lpstr>Helvetica Neue</vt:lpstr>
      <vt:lpstr>Wingdings</vt:lpstr>
      <vt:lpstr>Wingdings 2</vt:lpstr>
      <vt:lpstr>Custom Design</vt:lpstr>
      <vt:lpstr>beginner</vt:lpstr>
      <vt:lpstr>1_Custom Design</vt:lpstr>
      <vt:lpstr>Dividend</vt:lpstr>
      <vt:lpstr>Déplacement en ligne droite</vt:lpstr>
      <vt:lpstr>Objectifs de la leçon</vt:lpstr>
      <vt:lpstr>Déplacement pour la durée</vt:lpstr>
      <vt:lpstr>Déplacement avec le pilotage de la durée</vt:lpstr>
      <vt:lpstr>Déplacement pour la durée avec pilotage à grande vitesse</vt:lpstr>
      <vt:lpstr>Déplacement pour la durée à grande vitesse (" Réservoir à déplacements")</vt:lpstr>
      <vt:lpstr>Valeurs NéGATIVE</vt:lpstr>
      <vt:lpstr>Défi 1 : Déplacement de 10 cm</vt:lpstr>
      <vt:lpstr>Défi 1 Solution</vt:lpstr>
      <vt:lpstr>Défi II : Déplacement vers l'avant et vers l'arrière</vt:lpstr>
      <vt:lpstr>Solution du défi II</vt:lpstr>
      <vt:lpstr>Démarrage et arrêt de déplacement</vt:lpstr>
      <vt:lpstr>Blocs d'attente et défi III</vt:lpstr>
      <vt:lpstr>Défi III : Déplacement pendant 3 secondes</vt:lpstr>
      <vt:lpstr>générique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Sofia BEN SOUDA</cp:lastModifiedBy>
  <cp:revision>107</cp:revision>
  <cp:lastPrinted>2016-07-04T14:38:40Z</cp:lastPrinted>
  <dcterms:created xsi:type="dcterms:W3CDTF">2014-08-07T02:19:13Z</dcterms:created>
  <dcterms:modified xsi:type="dcterms:W3CDTF">2020-07-19T16:53:38Z</dcterms:modified>
</cp:coreProperties>
</file>