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5"/>
  </p:notesMasterIdLst>
  <p:handoutMasterIdLst>
    <p:handoutMasterId r:id="rId16"/>
  </p:handoutMasterIdLst>
  <p:sldIdLst>
    <p:sldId id="275" r:id="rId2"/>
    <p:sldId id="257" r:id="rId3"/>
    <p:sldId id="295" r:id="rId4"/>
    <p:sldId id="292" r:id="rId5"/>
    <p:sldId id="293" r:id="rId6"/>
    <p:sldId id="411" r:id="rId7"/>
    <p:sldId id="289" r:id="rId8"/>
    <p:sldId id="291" r:id="rId9"/>
    <p:sldId id="265" r:id="rId10"/>
    <p:sldId id="347" r:id="rId11"/>
    <p:sldId id="409" r:id="rId12"/>
    <p:sldId id="410" r:id="rId13"/>
    <p:sldId id="28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B09B"/>
    <a:srgbClr val="FFD500"/>
    <a:srgbClr val="0EAE9F"/>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83" d="100"/>
          <a:sy n="83"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7/19/2020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‹N°›</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7/19/2020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‹N°›</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1A40274-5625-4F3D-8026-50B25AC7D751}"/>
              </a:ext>
            </a:extLst>
          </p:cNvPr>
          <p:cNvGrpSpPr/>
          <p:nvPr userDrawn="1"/>
        </p:nvGrpSpPr>
        <p:grpSpPr>
          <a:xfrm>
            <a:off x="179837" y="505827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5D298970-664B-4CDB-9433-F9D994915700}"/>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84734939-AB5B-4877-958B-A41539775D8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AED32607-E35E-4969-B22D-1FF09397EE6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A5389A1C-087E-45A2-812A-E894D5AD2D69}"/>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30493"/>
            <a:ext cx="4870585" cy="365125"/>
          </a:xfrm>
          <a:prstGeom prst="rect">
            <a:avLst/>
          </a:prstGeom>
        </p:spPr>
        <p:txBody>
          <a:bodyPr/>
          <a:lstStyle>
            <a:lvl1pPr>
              <a:defRPr sz="900"/>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Virage avec Gyro</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FAE3AB-93B9-4660-9F8D-E96941D0EC53}"/>
              </a:ext>
            </a:extLst>
          </p:cNvPr>
          <p:cNvPicPr>
            <a:picLocks noChangeAspect="1"/>
          </p:cNvPicPr>
          <p:nvPr/>
        </p:nvPicPr>
        <p:blipFill>
          <a:blip r:embed="rId2"/>
          <a:stretch>
            <a:fillRect/>
          </a:stretch>
        </p:blipFill>
        <p:spPr>
          <a:xfrm>
            <a:off x="2671003" y="1588368"/>
            <a:ext cx="5334000" cy="1219200"/>
          </a:xfrm>
          <a:prstGeom prst="rect">
            <a:avLst/>
          </a:prstGeom>
        </p:spPr>
      </p:pic>
      <p:sp>
        <p:nvSpPr>
          <p:cNvPr id="2" name="Title 1"/>
          <p:cNvSpPr>
            <a:spLocks noGrp="1"/>
          </p:cNvSpPr>
          <p:nvPr>
            <p:ph type="title"/>
          </p:nvPr>
        </p:nvSpPr>
        <p:spPr/>
        <p:txBody>
          <a:bodyPr>
            <a:normAutofit fontScale="90000"/>
          </a:bodyPr>
          <a:lstStyle/>
          <a:p>
            <a:r>
              <a:rPr lang="fr-FR" dirty="0"/>
              <a:t>Comment faire des virages en pivot et en spirale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37382207"/>
              </p:ext>
            </p:extLst>
          </p:nvPr>
        </p:nvGraphicFramePr>
        <p:xfrm>
          <a:off x="725353" y="2999207"/>
          <a:ext cx="7693293" cy="2713191"/>
        </p:xfrm>
        <a:graphic>
          <a:graphicData uri="http://schemas.openxmlformats.org/drawingml/2006/table">
            <a:tbl>
              <a:tblPr firstRow="1" bandRow="1">
                <a:tableStyleId>{5940675A-B579-460E-94D1-54222C63F5DA}</a:tableStyleId>
              </a:tblPr>
              <a:tblGrid>
                <a:gridCol w="2028821">
                  <a:extLst>
                    <a:ext uri="{9D8B030D-6E8A-4147-A177-3AD203B41FA5}">
                      <a16:colId xmlns:a16="http://schemas.microsoft.com/office/drawing/2014/main" val="20000"/>
                    </a:ext>
                  </a:extLst>
                </a:gridCol>
                <a:gridCol w="1996362">
                  <a:extLst>
                    <a:ext uri="{9D8B030D-6E8A-4147-A177-3AD203B41FA5}">
                      <a16:colId xmlns:a16="http://schemas.microsoft.com/office/drawing/2014/main" val="20001"/>
                    </a:ext>
                  </a:extLst>
                </a:gridCol>
                <a:gridCol w="1770334">
                  <a:extLst>
                    <a:ext uri="{9D8B030D-6E8A-4147-A177-3AD203B41FA5}">
                      <a16:colId xmlns:a16="http://schemas.microsoft.com/office/drawing/2014/main" val="20002"/>
                    </a:ext>
                  </a:extLst>
                </a:gridCol>
                <a:gridCol w="1897776">
                  <a:extLst>
                    <a:ext uri="{9D8B030D-6E8A-4147-A177-3AD203B41FA5}">
                      <a16:colId xmlns:a16="http://schemas.microsoft.com/office/drawing/2014/main" val="20003"/>
                    </a:ext>
                  </a:extLst>
                </a:gridCol>
              </a:tblGrid>
              <a:tr h="503423">
                <a:tc gridSpan="4">
                  <a:txBody>
                    <a:bodyPr/>
                    <a:lstStyle/>
                    <a:p>
                      <a:pPr lvl="1" algn="ctr"/>
                      <a:r>
                        <a:rPr lang="en-US" dirty="0" err="1"/>
                        <a:t>Valeurs</a:t>
                      </a:r>
                      <a:r>
                        <a:rPr lang="en-US" dirty="0"/>
                        <a:t> du reservoir de </a:t>
                      </a:r>
                      <a:r>
                        <a:rPr lang="en-US" dirty="0" err="1"/>
                        <a:t>déplacement</a:t>
                      </a:r>
                      <a:endParaRPr lang="en-US" dirty="0"/>
                    </a:p>
                  </a:txBody>
                  <a:tcPr/>
                </a:tc>
                <a:tc hMerge="1">
                  <a:txBody>
                    <a:bodyPr/>
                    <a:lstStyle/>
                    <a:p>
                      <a:pPr algn="dist"/>
                      <a:endParaRPr lang="en-US" dirty="0"/>
                    </a:p>
                  </a:txBody>
                  <a:tcPr/>
                </a:tc>
                <a:tc hMerge="1">
                  <a:txBody>
                    <a:bodyPr/>
                    <a:lstStyle/>
                    <a:p>
                      <a:pPr algn="dist"/>
                      <a:endParaRPr lang="en-US" dirty="0"/>
                    </a:p>
                  </a:txBody>
                  <a:tcPr/>
                </a:tc>
                <a:tc hMerge="1">
                  <a:txBody>
                    <a:bodyPr/>
                    <a:lstStyle/>
                    <a:p>
                      <a:pPr algn="dist"/>
                      <a:endParaRPr lang="en-US" dirty="0"/>
                    </a:p>
                  </a:txBody>
                  <a:tcPr/>
                </a:tc>
                <a:extLst>
                  <a:ext uri="{0D108BD9-81ED-4DB2-BD59-A6C34878D82A}">
                    <a16:rowId xmlns:a16="http://schemas.microsoft.com/office/drawing/2014/main" val="10000"/>
                  </a:ext>
                </a:extLst>
              </a:tr>
              <a:tr h="414596">
                <a:tc>
                  <a:txBody>
                    <a:bodyPr/>
                    <a:lstStyle/>
                    <a:p>
                      <a:pPr algn="ctr"/>
                      <a:r>
                        <a:rPr lang="en-US" b="0" dirty="0">
                          <a:solidFill>
                            <a:schemeClr val="tx1"/>
                          </a:solidFill>
                        </a:rPr>
                        <a:t>Vitesse, 0</a:t>
                      </a:r>
                    </a:p>
                  </a:txBody>
                  <a:tcPr/>
                </a:tc>
                <a:tc>
                  <a:txBody>
                    <a:bodyPr/>
                    <a:lstStyle/>
                    <a:p>
                      <a:pPr algn="ctr"/>
                      <a:r>
                        <a:rPr lang="en-US" dirty="0"/>
                        <a:t>0, Vitesse</a:t>
                      </a:r>
                      <a:endParaRPr lang="en-US" b="1" dirty="0">
                        <a:solidFill>
                          <a:schemeClr val="tx1"/>
                        </a:solidFill>
                      </a:endParaRPr>
                    </a:p>
                  </a:txBody>
                  <a:tcPr/>
                </a:tc>
                <a:tc>
                  <a:txBody>
                    <a:bodyPr/>
                    <a:lstStyle/>
                    <a:p>
                      <a:pPr algn="ctr"/>
                      <a:r>
                        <a:rPr lang="en-US" dirty="0"/>
                        <a:t>Vitesse, -Vitesse</a:t>
                      </a:r>
                      <a:endParaRPr lang="en-US" b="1" dirty="0">
                        <a:solidFill>
                          <a:schemeClr val="tx1"/>
                        </a:solidFill>
                      </a:endParaRPr>
                    </a:p>
                  </a:txBody>
                  <a:tcPr/>
                </a:tc>
                <a:tc>
                  <a:txBody>
                    <a:bodyPr/>
                    <a:lstStyle/>
                    <a:p>
                      <a:pPr algn="ctr"/>
                      <a:r>
                        <a:rPr lang="en-US" dirty="0"/>
                        <a:t>-Vitesse, Vitesse</a:t>
                      </a:r>
                      <a:endParaRPr lang="en-US" b="1" dirty="0">
                        <a:solidFill>
                          <a:schemeClr val="tx1"/>
                        </a:solidFill>
                      </a:endParaRPr>
                    </a:p>
                  </a:txBody>
                  <a:tcPr/>
                </a:tc>
                <a:extLst>
                  <a:ext uri="{0D108BD9-81ED-4DB2-BD59-A6C34878D82A}">
                    <a16:rowId xmlns:a16="http://schemas.microsoft.com/office/drawing/2014/main" val="10001"/>
                  </a:ext>
                </a:extLst>
              </a:tr>
              <a:tr h="10425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752587">
                <a:tc>
                  <a:txBody>
                    <a:bodyPr/>
                    <a:lstStyle/>
                    <a:p>
                      <a:pPr algn="ctr"/>
                      <a:r>
                        <a:rPr lang="en-US" dirty="0"/>
                        <a:t>Virage </a:t>
                      </a:r>
                      <a:r>
                        <a:rPr lang="en-US" dirty="0" err="1"/>
                        <a:t>en</a:t>
                      </a:r>
                      <a:r>
                        <a:rPr lang="en-US" dirty="0"/>
                        <a:t> pivot à droite</a:t>
                      </a:r>
                    </a:p>
                  </a:txBody>
                  <a:tcPr/>
                </a:tc>
                <a:tc>
                  <a:txBody>
                    <a:bodyPr/>
                    <a:lstStyle/>
                    <a:p>
                      <a:pPr algn="ctr"/>
                      <a:r>
                        <a:rPr lang="en-US" dirty="0"/>
                        <a:t>Virage </a:t>
                      </a:r>
                      <a:r>
                        <a:rPr lang="en-US" dirty="0" err="1"/>
                        <a:t>en</a:t>
                      </a:r>
                      <a:r>
                        <a:rPr lang="en-US" dirty="0"/>
                        <a:t> pivot à gauche</a:t>
                      </a:r>
                    </a:p>
                  </a:txBody>
                  <a:tcPr/>
                </a:tc>
                <a:tc>
                  <a:txBody>
                    <a:bodyPr/>
                    <a:lstStyle/>
                    <a:p>
                      <a:pPr algn="ctr"/>
                      <a:r>
                        <a:rPr lang="en-US" dirty="0"/>
                        <a:t>Virage </a:t>
                      </a:r>
                      <a:r>
                        <a:rPr lang="en-US" dirty="0" err="1"/>
                        <a:t>en</a:t>
                      </a:r>
                      <a:r>
                        <a:rPr lang="en-US" dirty="0"/>
                        <a:t> </a:t>
                      </a:r>
                      <a:r>
                        <a:rPr lang="en-US" dirty="0" err="1"/>
                        <a:t>spirale</a:t>
                      </a:r>
                      <a:r>
                        <a:rPr lang="en-US" dirty="0"/>
                        <a:t> à droite</a:t>
                      </a:r>
                    </a:p>
                  </a:txBody>
                  <a:tcPr/>
                </a:tc>
                <a:tc>
                  <a:txBody>
                    <a:bodyPr/>
                    <a:lstStyle/>
                    <a:p>
                      <a:pPr algn="ctr"/>
                      <a:r>
                        <a:rPr lang="en-US" dirty="0"/>
                        <a:t>Virage </a:t>
                      </a:r>
                      <a:r>
                        <a:rPr lang="en-US" dirty="0" err="1"/>
                        <a:t>en</a:t>
                      </a:r>
                      <a:r>
                        <a:rPr lang="en-US" dirty="0"/>
                        <a:t> </a:t>
                      </a:r>
                      <a:r>
                        <a:rPr lang="en-US" dirty="0" err="1"/>
                        <a:t>spirale</a:t>
                      </a:r>
                      <a:r>
                        <a:rPr lang="en-US" dirty="0"/>
                        <a:t> </a:t>
                      </a:r>
                      <a:r>
                        <a:rPr lang="en-US" baseline="0" dirty="0"/>
                        <a:t>à gauche</a:t>
                      </a:r>
                      <a:endParaRPr lang="en-US"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a:t>Copyright © 2020 SPIKE Prime Lessons (primelessons.org) CC-BY-NC-SA.  (Last edit: 1/9/2020)</a:t>
            </a:r>
          </a:p>
        </p:txBody>
      </p:sp>
      <p:sp>
        <p:nvSpPr>
          <p:cNvPr id="15" name="TextBox 14"/>
          <p:cNvSpPr txBox="1"/>
          <p:nvPr/>
        </p:nvSpPr>
        <p:spPr>
          <a:xfrm>
            <a:off x="5923039" y="1293626"/>
            <a:ext cx="1758216" cy="461665"/>
          </a:xfrm>
          <a:prstGeom prst="rect">
            <a:avLst/>
          </a:prstGeom>
          <a:noFill/>
        </p:spPr>
        <p:txBody>
          <a:bodyPr wrap="square" rtlCol="0">
            <a:spAutoFit/>
          </a:bodyPr>
          <a:lstStyle/>
          <a:p>
            <a:pPr algn="ctr"/>
            <a:r>
              <a:rPr lang="en-US" sz="1200" dirty="0"/>
              <a:t>Changer </a:t>
            </a:r>
            <a:r>
              <a:rPr lang="en-US" sz="1200" dirty="0" err="1"/>
              <a:t>ici</a:t>
            </a:r>
            <a:r>
              <a:rPr lang="en-US" sz="1200" dirty="0"/>
              <a:t> le % de la </a:t>
            </a:r>
            <a:r>
              <a:rPr lang="en-US" sz="1200" dirty="0" err="1"/>
              <a:t>valeur</a:t>
            </a:r>
            <a:r>
              <a:rPr lang="en-US" sz="1200" dirty="0"/>
              <a:t> de la </a:t>
            </a:r>
            <a:r>
              <a:rPr lang="en-US" sz="1200" dirty="0" err="1"/>
              <a:t>vitesse</a:t>
            </a:r>
            <a:endParaRPr lang="en-US" sz="1200" dirty="0"/>
          </a:p>
        </p:txBody>
      </p:sp>
      <p:grpSp>
        <p:nvGrpSpPr>
          <p:cNvPr id="10" name="Group 9"/>
          <p:cNvGrpSpPr/>
          <p:nvPr/>
        </p:nvGrpSpPr>
        <p:grpSpPr>
          <a:xfrm>
            <a:off x="1286623" y="3847255"/>
            <a:ext cx="1144819" cy="1166533"/>
            <a:chOff x="892871" y="1572048"/>
            <a:chExt cx="1386064" cy="1584575"/>
          </a:xfrm>
        </p:grpSpPr>
        <p:grpSp>
          <p:nvGrpSpPr>
            <p:cNvPr id="11" name="Group 10"/>
            <p:cNvGrpSpPr/>
            <p:nvPr/>
          </p:nvGrpSpPr>
          <p:grpSpPr>
            <a:xfrm>
              <a:off x="892871" y="1572048"/>
              <a:ext cx="1199001" cy="1584575"/>
              <a:chOff x="6507213" y="1264631"/>
              <a:chExt cx="1199001" cy="1584575"/>
            </a:xfrm>
          </p:grpSpPr>
          <p:grpSp>
            <p:nvGrpSpPr>
              <p:cNvPr id="16" name="Group 15"/>
              <p:cNvGrpSpPr/>
              <p:nvPr/>
            </p:nvGrpSpPr>
            <p:grpSpPr>
              <a:xfrm rot="5400000">
                <a:off x="6518630" y="1512901"/>
                <a:ext cx="1141996" cy="1164830"/>
                <a:chOff x="6310708" y="2223671"/>
                <a:chExt cx="809489" cy="898563"/>
              </a:xfrm>
            </p:grpSpPr>
            <p:sp>
              <p:nvSpPr>
                <p:cNvPr id="19" name="Rounded Rectangle 18"/>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Rounded Rectangle 20"/>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Oval 2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7204218" y="1264631"/>
                <a:ext cx="465619" cy="501687"/>
              </a:xfrm>
              <a:prstGeom prst="rect">
                <a:avLst/>
              </a:prstGeom>
              <a:noFill/>
            </p:spPr>
            <p:txBody>
              <a:bodyPr wrap="square" rtlCol="0">
                <a:spAutoFit/>
              </a:bodyPr>
              <a:lstStyle/>
              <a:p>
                <a:r>
                  <a:rPr lang="en-US" dirty="0"/>
                  <a:t>A</a:t>
                </a:r>
              </a:p>
            </p:txBody>
          </p:sp>
          <p:sp>
            <p:nvSpPr>
              <p:cNvPr id="18" name="TextBox 17"/>
              <p:cNvSpPr txBox="1"/>
              <p:nvPr/>
            </p:nvSpPr>
            <p:spPr>
              <a:xfrm>
                <a:off x="7240595" y="2347519"/>
                <a:ext cx="465619" cy="501687"/>
              </a:xfrm>
              <a:prstGeom prst="rect">
                <a:avLst/>
              </a:prstGeom>
              <a:noFill/>
            </p:spPr>
            <p:txBody>
              <a:bodyPr wrap="square" rtlCol="0">
                <a:spAutoFit/>
              </a:bodyPr>
              <a:lstStyle/>
              <a:p>
                <a:r>
                  <a:rPr lang="en-US" dirty="0"/>
                  <a:t>E</a:t>
                </a:r>
              </a:p>
            </p:txBody>
          </p:sp>
        </p:grpSp>
        <p:cxnSp>
          <p:nvCxnSpPr>
            <p:cNvPr id="12" name="Curved Connector 11"/>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4977158" y="3880289"/>
            <a:ext cx="1302446" cy="1160973"/>
            <a:chOff x="648829" y="4659819"/>
            <a:chExt cx="1485589" cy="1688011"/>
          </a:xfrm>
        </p:grpSpPr>
        <p:grpSp>
          <p:nvGrpSpPr>
            <p:cNvPr id="26" name="Group 25"/>
            <p:cNvGrpSpPr/>
            <p:nvPr/>
          </p:nvGrpSpPr>
          <p:grpSpPr>
            <a:xfrm>
              <a:off x="809518" y="4659819"/>
              <a:ext cx="1199001" cy="1688011"/>
              <a:chOff x="6507213" y="1236164"/>
              <a:chExt cx="1199001" cy="1688011"/>
            </a:xfrm>
          </p:grpSpPr>
          <p:grpSp>
            <p:nvGrpSpPr>
              <p:cNvPr id="29" name="Group 28"/>
              <p:cNvGrpSpPr/>
              <p:nvPr/>
            </p:nvGrpSpPr>
            <p:grpSpPr>
              <a:xfrm rot="5400000">
                <a:off x="6518630" y="1512901"/>
                <a:ext cx="1141996" cy="1164830"/>
                <a:chOff x="6310708" y="2223671"/>
                <a:chExt cx="809489" cy="898563"/>
              </a:xfrm>
            </p:grpSpPr>
            <p:sp>
              <p:nvSpPr>
                <p:cNvPr id="32" name="Rounded Rectangle 3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16809" y="1236164"/>
                <a:ext cx="465620" cy="536995"/>
              </a:xfrm>
              <a:prstGeom prst="rect">
                <a:avLst/>
              </a:prstGeom>
              <a:noFill/>
            </p:spPr>
            <p:txBody>
              <a:bodyPr wrap="square" rtlCol="0">
                <a:spAutoFit/>
              </a:bodyPr>
              <a:lstStyle/>
              <a:p>
                <a:r>
                  <a:rPr lang="en-US" dirty="0"/>
                  <a:t>A</a:t>
                </a:r>
              </a:p>
            </p:txBody>
          </p:sp>
          <p:sp>
            <p:nvSpPr>
              <p:cNvPr id="31" name="TextBox 30"/>
              <p:cNvSpPr txBox="1"/>
              <p:nvPr/>
            </p:nvSpPr>
            <p:spPr>
              <a:xfrm>
                <a:off x="7240594" y="2387180"/>
                <a:ext cx="465620" cy="536995"/>
              </a:xfrm>
              <a:prstGeom prst="rect">
                <a:avLst/>
              </a:prstGeom>
              <a:noFill/>
            </p:spPr>
            <p:txBody>
              <a:bodyPr wrap="square" rtlCol="0">
                <a:spAutoFit/>
              </a:bodyPr>
              <a:lstStyle/>
              <a:p>
                <a:r>
                  <a:rPr lang="en-US" dirty="0"/>
                  <a:t>E</a:t>
                </a:r>
              </a:p>
            </p:txBody>
          </p:sp>
        </p:grpSp>
        <p:cxnSp>
          <p:nvCxnSpPr>
            <p:cNvPr id="27" name="Curved Connector 26"/>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265439" y="3856650"/>
            <a:ext cx="990314" cy="1180300"/>
            <a:chOff x="6507213" y="1285591"/>
            <a:chExt cx="1199001" cy="1603277"/>
          </a:xfrm>
        </p:grpSpPr>
        <p:grpSp>
          <p:nvGrpSpPr>
            <p:cNvPr id="39" name="Group 38"/>
            <p:cNvGrpSpPr/>
            <p:nvPr/>
          </p:nvGrpSpPr>
          <p:grpSpPr>
            <a:xfrm rot="5400000">
              <a:off x="6518630" y="1512901"/>
              <a:ext cx="1141996" cy="1164830"/>
              <a:chOff x="6310708" y="2223671"/>
              <a:chExt cx="809489" cy="898563"/>
            </a:xfrm>
          </p:grpSpPr>
          <p:sp>
            <p:nvSpPr>
              <p:cNvPr id="42" name="Rounded Rectangle 4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a:off x="7216809" y="1285591"/>
              <a:ext cx="465619" cy="501687"/>
            </a:xfrm>
            <a:prstGeom prst="rect">
              <a:avLst/>
            </a:prstGeom>
            <a:noFill/>
          </p:spPr>
          <p:txBody>
            <a:bodyPr wrap="square" rtlCol="0">
              <a:spAutoFit/>
            </a:bodyPr>
            <a:lstStyle/>
            <a:p>
              <a:r>
                <a:rPr lang="en-US" dirty="0"/>
                <a:t>A</a:t>
              </a:r>
            </a:p>
          </p:txBody>
        </p:sp>
        <p:sp>
          <p:nvSpPr>
            <p:cNvPr id="41" name="TextBox 40"/>
            <p:cNvSpPr txBox="1"/>
            <p:nvPr/>
          </p:nvSpPr>
          <p:spPr>
            <a:xfrm>
              <a:off x="7240595" y="2387181"/>
              <a:ext cx="465619" cy="501687"/>
            </a:xfrm>
            <a:prstGeom prst="rect">
              <a:avLst/>
            </a:prstGeom>
            <a:noFill/>
          </p:spPr>
          <p:txBody>
            <a:bodyPr wrap="square" rtlCol="0">
              <a:spAutoFit/>
            </a:bodyPr>
            <a:lstStyle/>
            <a:p>
              <a:r>
                <a:rPr lang="en-US" dirty="0"/>
                <a:t>E</a:t>
              </a:r>
            </a:p>
          </p:txBody>
        </p:sp>
      </p:grpSp>
      <p:cxnSp>
        <p:nvCxnSpPr>
          <p:cNvPr id="46" name="Curved Connector 45"/>
          <p:cNvCxnSpPr/>
          <p:nvPr/>
        </p:nvCxnSpPr>
        <p:spPr>
          <a:xfrm flipV="1">
            <a:off x="4201864" y="456684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6735373" y="3855283"/>
            <a:ext cx="1192067" cy="1131776"/>
            <a:chOff x="648830" y="4702271"/>
            <a:chExt cx="1359689" cy="1645561"/>
          </a:xfrm>
        </p:grpSpPr>
        <p:grpSp>
          <p:nvGrpSpPr>
            <p:cNvPr id="48" name="Group 47"/>
            <p:cNvGrpSpPr/>
            <p:nvPr/>
          </p:nvGrpSpPr>
          <p:grpSpPr>
            <a:xfrm>
              <a:off x="809518" y="4702271"/>
              <a:ext cx="1199001" cy="1645561"/>
              <a:chOff x="6507213" y="1278616"/>
              <a:chExt cx="1199001" cy="1645561"/>
            </a:xfrm>
          </p:grpSpPr>
          <p:grpSp>
            <p:nvGrpSpPr>
              <p:cNvPr id="51" name="Group 50"/>
              <p:cNvGrpSpPr/>
              <p:nvPr/>
            </p:nvGrpSpPr>
            <p:grpSpPr>
              <a:xfrm rot="5400000">
                <a:off x="6518630" y="1512901"/>
                <a:ext cx="1141996" cy="1164830"/>
                <a:chOff x="6310708" y="2223671"/>
                <a:chExt cx="809489" cy="898563"/>
              </a:xfrm>
            </p:grpSpPr>
            <p:sp>
              <p:nvSpPr>
                <p:cNvPr id="54" name="Rounded Rectangle 5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56" name="Rounded Rectangle 5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57" name="Oval 5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7216810" y="1278616"/>
                <a:ext cx="465620" cy="536995"/>
              </a:xfrm>
              <a:prstGeom prst="rect">
                <a:avLst/>
              </a:prstGeom>
              <a:noFill/>
            </p:spPr>
            <p:txBody>
              <a:bodyPr wrap="square" rtlCol="0">
                <a:spAutoFit/>
              </a:bodyPr>
              <a:lstStyle/>
              <a:p>
                <a:r>
                  <a:rPr lang="en-US" dirty="0"/>
                  <a:t>A</a:t>
                </a:r>
              </a:p>
            </p:txBody>
          </p:sp>
          <p:sp>
            <p:nvSpPr>
              <p:cNvPr id="53" name="TextBox 52"/>
              <p:cNvSpPr txBox="1"/>
              <p:nvPr/>
            </p:nvSpPr>
            <p:spPr>
              <a:xfrm>
                <a:off x="7240594" y="2387182"/>
                <a:ext cx="465620" cy="536995"/>
              </a:xfrm>
              <a:prstGeom prst="rect">
                <a:avLst/>
              </a:prstGeom>
              <a:noFill/>
            </p:spPr>
            <p:txBody>
              <a:bodyPr wrap="square" rtlCol="0">
                <a:spAutoFit/>
              </a:bodyPr>
              <a:lstStyle/>
              <a:p>
                <a:r>
                  <a:rPr lang="en-US" dirty="0"/>
                  <a:t>E</a:t>
                </a:r>
              </a:p>
            </p:txBody>
          </p:sp>
        </p:grpSp>
        <p:cxnSp>
          <p:nvCxnSpPr>
            <p:cNvPr id="50" name="Curved Connector 49"/>
            <p:cNvCxnSpPr/>
            <p:nvPr/>
          </p:nvCxnSpPr>
          <p:spPr>
            <a:xfrm rot="5400000">
              <a:off x="579473" y="5071186"/>
              <a:ext cx="566668" cy="427953"/>
            </a:xfrm>
            <a:prstGeom prst="curvedConnector3">
              <a:avLst>
                <a:gd name="adj1" fmla="val 504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58" name="Curved Connector 57"/>
          <p:cNvCxnSpPr/>
          <p:nvPr/>
        </p:nvCxnSpPr>
        <p:spPr>
          <a:xfrm flipV="1">
            <a:off x="7860917" y="4481392"/>
            <a:ext cx="288172" cy="290003"/>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 name="Right Arrow 3"/>
          <p:cNvSpPr/>
          <p:nvPr/>
        </p:nvSpPr>
        <p:spPr>
          <a:xfrm>
            <a:off x="725353" y="1588368"/>
            <a:ext cx="1894840" cy="10617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600" dirty="0">
                <a:solidFill>
                  <a:schemeClr val="tx1"/>
                </a:solidFill>
              </a:rPr>
              <a:t>Bloc du réservoir de déplacement</a:t>
            </a:r>
            <a:endParaRPr lang="en-US" sz="1600" dirty="0">
              <a:solidFill>
                <a:schemeClr val="tx1"/>
              </a:solidFill>
            </a:endParaRPr>
          </a:p>
        </p:txBody>
      </p:sp>
      <p:sp>
        <p:nvSpPr>
          <p:cNvPr id="22" name="Rectangle 21">
            <a:extLst>
              <a:ext uri="{FF2B5EF4-FFF2-40B4-BE49-F238E27FC236}">
                <a16:creationId xmlns:a16="http://schemas.microsoft.com/office/drawing/2014/main" id="{27B02748-041C-462E-9257-39F3552791C7}"/>
              </a:ext>
            </a:extLst>
          </p:cNvPr>
          <p:cNvSpPr/>
          <p:nvPr/>
        </p:nvSpPr>
        <p:spPr>
          <a:xfrm>
            <a:off x="5923040" y="1800000"/>
            <a:ext cx="953210" cy="554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46AF7E4-0966-41D2-985B-CC2854A24671}"/>
              </a:ext>
            </a:extLst>
          </p:cNvPr>
          <p:cNvSpPr/>
          <p:nvPr/>
        </p:nvSpPr>
        <p:spPr>
          <a:xfrm>
            <a:off x="1264856"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BEB8152-4E51-4AE2-B2A7-FD8E9613022B}"/>
              </a:ext>
            </a:extLst>
          </p:cNvPr>
          <p:cNvSpPr/>
          <p:nvPr/>
        </p:nvSpPr>
        <p:spPr>
          <a:xfrm>
            <a:off x="3286831" y="3531274"/>
            <a:ext cx="953210"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00668E4-8409-442F-810E-B8B53EC0ECC6}"/>
              </a:ext>
            </a:extLst>
          </p:cNvPr>
          <p:cNvSpPr/>
          <p:nvPr/>
        </p:nvSpPr>
        <p:spPr>
          <a:xfrm>
            <a:off x="4899528" y="3546444"/>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3366D84-B005-404E-A741-7B13DCD25C30}"/>
              </a:ext>
            </a:extLst>
          </p:cNvPr>
          <p:cNvSpPr/>
          <p:nvPr/>
        </p:nvSpPr>
        <p:spPr>
          <a:xfrm>
            <a:off x="6735373" y="3532556"/>
            <a:ext cx="1436472" cy="33257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7310209-50EC-4168-A97A-B2A9AB2753F9}"/>
              </a:ext>
            </a:extLst>
          </p:cNvPr>
          <p:cNvSpPr>
            <a:spLocks noGrp="1"/>
          </p:cNvSpPr>
          <p:nvPr>
            <p:ph type="sldNum" sz="quarter" idx="12"/>
          </p:nvPr>
        </p:nvSpPr>
        <p:spPr/>
        <p:txBody>
          <a:bodyPr/>
          <a:lstStyle/>
          <a:p>
            <a:fld id="{BBD74847-7BE4-4E4D-8159-51DF7B93C616}" type="slidenum">
              <a:rPr lang="en-US" smtClean="0"/>
              <a:t>10</a:t>
            </a:fld>
            <a:endParaRPr lang="en-US"/>
          </a:p>
        </p:txBody>
      </p:sp>
    </p:spTree>
    <p:extLst>
      <p:ext uri="{BB962C8B-B14F-4D97-AF65-F5344CB8AC3E}">
        <p14:creationId xmlns:p14="http://schemas.microsoft.com/office/powerpoint/2010/main" val="61595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DÉFIS</a:t>
            </a:r>
            <a:r>
              <a:rPr lang="en-US" dirty="0"/>
              <a:t> de </a:t>
            </a:r>
            <a:r>
              <a:rPr lang="en-US" dirty="0" err="1"/>
              <a:t>virage</a:t>
            </a:r>
            <a:endParaRPr lang="en-US" dirty="0"/>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u="sng" dirty="0" err="1">
                <a:solidFill>
                  <a:srgbClr val="00B050"/>
                </a:solidFill>
              </a:rPr>
              <a:t>Défi</a:t>
            </a:r>
            <a:r>
              <a:rPr lang="en-US" b="1" u="sng" dirty="0">
                <a:solidFill>
                  <a:srgbClr val="00B050"/>
                </a:solidFill>
              </a:rPr>
              <a:t> 2</a:t>
            </a:r>
          </a:p>
          <a:p>
            <a:pPr marL="342900" indent="-342900" algn="just">
              <a:buFont typeface="Arial" panose="020B0604020202020204" pitchFamily="34" charset="0"/>
              <a:buChar char="•"/>
            </a:pPr>
            <a:r>
              <a:rPr lang="fr-FR" sz="1600" dirty="0"/>
              <a:t>Votre joueur de base-ball robot doit courir jusqu'à la deuxième base, </a:t>
            </a:r>
            <a:r>
              <a:rPr lang="fr-FR" sz="1600" dirty="0">
                <a:solidFill>
                  <a:srgbClr val="FF0000"/>
                </a:solidFill>
              </a:rPr>
              <a:t>se retourner </a:t>
            </a:r>
            <a:r>
              <a:rPr lang="fr-FR" sz="1600" dirty="0"/>
              <a:t>et revenir à la première base</a:t>
            </a:r>
          </a:p>
          <a:p>
            <a:pPr marL="342900" indent="-342900" algn="just">
              <a:buFont typeface="Arial" panose="020B0604020202020204" pitchFamily="34" charset="0"/>
              <a:buChar char="•"/>
            </a:pPr>
            <a:r>
              <a:rPr lang="fr-FR" sz="1600" dirty="0"/>
              <a:t>Allez tout droit. Tournez à 180 degrés et revenez au même endroit</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grpSp>
        <p:nvGrpSpPr>
          <p:cNvPr id="17" name="Group 16"/>
          <p:cNvGrpSpPr/>
          <p:nvPr/>
        </p:nvGrpSpPr>
        <p:grpSpPr>
          <a:xfrm>
            <a:off x="1316717" y="3782152"/>
            <a:ext cx="1825326" cy="2129626"/>
            <a:chOff x="741879" y="3987992"/>
            <a:chExt cx="1825326" cy="2129626"/>
          </a:xfrm>
        </p:grpSpPr>
        <p:sp>
          <p:nvSpPr>
            <p:cNvPr id="6" name="Rectangle 5"/>
            <p:cNvSpPr/>
            <p:nvPr/>
          </p:nvSpPr>
          <p:spPr>
            <a:xfrm rot="18069342">
              <a:off x="1115964" y="4336499"/>
              <a:ext cx="1023290" cy="9903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rot="18292411">
              <a:off x="1803803" y="5354217"/>
              <a:ext cx="578899" cy="947904"/>
              <a:chOff x="6517598" y="955857"/>
              <a:chExt cx="1202348" cy="2006981"/>
            </a:xfrm>
          </p:grpSpPr>
          <p:grpSp>
            <p:nvGrpSpPr>
              <p:cNvPr id="8" name="Group 7"/>
              <p:cNvGrpSpPr/>
              <p:nvPr/>
            </p:nvGrpSpPr>
            <p:grpSpPr>
              <a:xfrm rot="5400000">
                <a:off x="6529015" y="1512901"/>
                <a:ext cx="1141996" cy="1164830"/>
                <a:chOff x="6310708" y="2215660"/>
                <a:chExt cx="809489" cy="898563"/>
              </a:xfrm>
            </p:grpSpPr>
            <p:sp>
              <p:nvSpPr>
                <p:cNvPr id="11" name="Rounded Rectangle 10"/>
                <p:cNvSpPr/>
                <p:nvPr/>
              </p:nvSpPr>
              <p:spPr>
                <a:xfrm>
                  <a:off x="6466603" y="2215660"/>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3" name="Rounded Rectangle 12"/>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4" name="Oval 13"/>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TextBox 8"/>
              <p:cNvSpPr txBox="1"/>
              <p:nvPr/>
            </p:nvSpPr>
            <p:spPr>
              <a:xfrm>
                <a:off x="7254326" y="955857"/>
                <a:ext cx="465620" cy="781980"/>
              </a:xfrm>
              <a:prstGeom prst="rect">
                <a:avLst/>
              </a:prstGeom>
              <a:noFill/>
            </p:spPr>
            <p:txBody>
              <a:bodyPr wrap="square" rtlCol="0">
                <a:spAutoFit/>
              </a:bodyPr>
              <a:lstStyle/>
              <a:p>
                <a:r>
                  <a:rPr lang="en-US" dirty="0"/>
                  <a:t>A</a:t>
                </a:r>
              </a:p>
            </p:txBody>
          </p:sp>
          <p:sp>
            <p:nvSpPr>
              <p:cNvPr id="10" name="TextBox 9"/>
              <p:cNvSpPr txBox="1"/>
              <p:nvPr/>
            </p:nvSpPr>
            <p:spPr>
              <a:xfrm>
                <a:off x="7240592" y="2180858"/>
                <a:ext cx="465620" cy="781980"/>
              </a:xfrm>
              <a:prstGeom prst="rect">
                <a:avLst/>
              </a:prstGeom>
              <a:noFill/>
            </p:spPr>
            <p:txBody>
              <a:bodyPr wrap="square" rtlCol="0">
                <a:spAutoFit/>
              </a:bodyPr>
              <a:lstStyle/>
              <a:p>
                <a:r>
                  <a:rPr lang="en-US" dirty="0"/>
                  <a:t>E</a:t>
                </a:r>
              </a:p>
            </p:txBody>
          </p:sp>
        </p:grpSp>
        <p:cxnSp>
          <p:nvCxnSpPr>
            <p:cNvPr id="16" name="Straight Arrow Connector 15"/>
            <p:cNvCxnSpPr/>
            <p:nvPr/>
          </p:nvCxnSpPr>
          <p:spPr>
            <a:xfrm flipH="1">
              <a:off x="741879" y="3987992"/>
              <a:ext cx="559788" cy="91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579322" y="4004057"/>
              <a:ext cx="805571" cy="46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942058" y="4736697"/>
              <a:ext cx="506715" cy="85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521" y="5156883"/>
              <a:ext cx="952935" cy="5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ontent Placeholder 2"/>
          <p:cNvSpPr txBox="1">
            <a:spLocks/>
          </p:cNvSpPr>
          <p:nvPr/>
        </p:nvSpPr>
        <p:spPr>
          <a:xfrm>
            <a:off x="282526" y="1353059"/>
            <a:ext cx="3975439" cy="2176955"/>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sz="1800" u="sng" dirty="0" err="1">
                <a:solidFill>
                  <a:srgbClr val="00B050"/>
                </a:solidFill>
              </a:rPr>
              <a:t>Défi</a:t>
            </a:r>
            <a:r>
              <a:rPr lang="en-US" sz="1800" u="sng" dirty="0">
                <a:solidFill>
                  <a:srgbClr val="00B050"/>
                </a:solidFill>
              </a:rPr>
              <a:t> 1</a:t>
            </a:r>
          </a:p>
          <a:p>
            <a:pPr marL="342900" indent="-342900" algn="just">
              <a:buFont typeface="Arial" panose="020B0604020202020204" pitchFamily="34" charset="0"/>
              <a:buChar char="•"/>
            </a:pPr>
            <a:r>
              <a:rPr lang="fr-FR" sz="1600" b="0" dirty="0"/>
              <a:t>Votre robot est un joueur de base-ball qui doit courir vers toutes les bases et retourner à la base initiale</a:t>
            </a:r>
          </a:p>
          <a:p>
            <a:pPr marL="342900" indent="-342900" algn="just">
              <a:buFont typeface="Arial" panose="020B0604020202020204" pitchFamily="34" charset="0"/>
              <a:buChar char="•"/>
            </a:pPr>
            <a:r>
              <a:rPr lang="fr-FR" sz="1600" b="0" dirty="0"/>
              <a:t>Pouvez-vous programmer votre robot pour qu'il avance et tourne ensuite à gauche ?</a:t>
            </a:r>
          </a:p>
          <a:p>
            <a:pPr marL="342900" indent="-342900" algn="just">
              <a:buFont typeface="Arial" panose="020B0604020202020204" pitchFamily="34" charset="0"/>
              <a:buChar char="•"/>
            </a:pPr>
            <a:r>
              <a:rPr lang="fr-FR" sz="1600" b="0" dirty="0"/>
              <a:t>Utilisez une boîte ou une bande carrée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4979822" y="3623745"/>
            <a:ext cx="2475682" cy="2534749"/>
            <a:chOff x="4932669" y="3823941"/>
            <a:chExt cx="2475682" cy="2534749"/>
          </a:xfrm>
        </p:grpSpPr>
        <p:cxnSp>
          <p:nvCxnSpPr>
            <p:cNvPr id="26" name="Straight Arrow Connector 25"/>
            <p:cNvCxnSpPr/>
            <p:nvPr/>
          </p:nvCxnSpPr>
          <p:spPr>
            <a:xfrm flipV="1">
              <a:off x="6854868" y="4309384"/>
              <a:ext cx="0" cy="105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932669" y="5419830"/>
              <a:ext cx="1557033" cy="523220"/>
            </a:xfrm>
            <a:prstGeom prst="rect">
              <a:avLst/>
            </a:prstGeom>
            <a:noFill/>
          </p:spPr>
          <p:txBody>
            <a:bodyPr wrap="square" rtlCol="0">
              <a:spAutoFit/>
            </a:bodyPr>
            <a:lstStyle/>
            <a:p>
              <a:pPr algn="ctr"/>
              <a:r>
                <a:rPr lang="en-US" sz="1400" dirty="0"/>
                <a:t>Position de </a:t>
              </a:r>
              <a:r>
                <a:rPr lang="en-US" sz="1400" dirty="0" err="1"/>
                <a:t>départ</a:t>
              </a:r>
              <a:r>
                <a:rPr lang="en-US" sz="1400" dirty="0"/>
                <a:t> et </a:t>
              </a:r>
              <a:r>
                <a:rPr lang="en-US" sz="1400" dirty="0" err="1"/>
                <a:t>d’arrivée</a:t>
              </a:r>
              <a:endParaRPr lang="en-US" sz="1400" dirty="0"/>
            </a:p>
          </p:txBody>
        </p:sp>
        <p:cxnSp>
          <p:nvCxnSpPr>
            <p:cNvPr id="48" name="Straight Arrow Connector 47"/>
            <p:cNvCxnSpPr/>
            <p:nvPr/>
          </p:nvCxnSpPr>
          <p:spPr>
            <a:xfrm flipH="1">
              <a:off x="6891067" y="4406104"/>
              <a:ext cx="1964" cy="994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nip Same Side Corner Rectangle 20"/>
            <p:cNvSpPr/>
            <p:nvPr/>
          </p:nvSpPr>
          <p:spPr>
            <a:xfrm>
              <a:off x="6512181" y="5776527"/>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1ère base</a:t>
              </a:r>
            </a:p>
          </p:txBody>
        </p:sp>
        <p:grpSp>
          <p:nvGrpSpPr>
            <p:cNvPr id="28" name="Group 27"/>
            <p:cNvGrpSpPr/>
            <p:nvPr/>
          </p:nvGrpSpPr>
          <p:grpSpPr>
            <a:xfrm rot="16200000">
              <a:off x="6683954" y="5079080"/>
              <a:ext cx="375335" cy="1073459"/>
              <a:chOff x="6517601" y="541432"/>
              <a:chExt cx="1228876" cy="3116594"/>
            </a:xfrm>
          </p:grpSpPr>
          <p:grpSp>
            <p:nvGrpSpPr>
              <p:cNvPr id="29" name="Group 28"/>
              <p:cNvGrpSpPr/>
              <p:nvPr/>
            </p:nvGrpSpPr>
            <p:grpSpPr>
              <a:xfrm rot="5400000">
                <a:off x="6529019" y="1512901"/>
                <a:ext cx="1141996" cy="1164832"/>
                <a:chOff x="6310708" y="2215655"/>
                <a:chExt cx="809489" cy="898564"/>
              </a:xfrm>
            </p:grpSpPr>
            <p:sp>
              <p:nvSpPr>
                <p:cNvPr id="32" name="Rounded Rectangle 31"/>
                <p:cNvSpPr/>
                <p:nvPr/>
              </p:nvSpPr>
              <p:spPr>
                <a:xfrm>
                  <a:off x="6466604" y="2215655"/>
                  <a:ext cx="519438" cy="898564"/>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4" name="Rounded Rectangle 33"/>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5" name="Oval 3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7280858" y="541432"/>
                <a:ext cx="465619" cy="1072288"/>
              </a:xfrm>
              <a:prstGeom prst="rect">
                <a:avLst/>
              </a:prstGeom>
              <a:noFill/>
            </p:spPr>
            <p:txBody>
              <a:bodyPr wrap="square" rtlCol="0">
                <a:spAutoFit/>
              </a:bodyPr>
              <a:lstStyle/>
              <a:p>
                <a:r>
                  <a:rPr lang="en-US" dirty="0"/>
                  <a:t>A</a:t>
                </a:r>
              </a:p>
            </p:txBody>
          </p:sp>
          <p:sp>
            <p:nvSpPr>
              <p:cNvPr id="31" name="TextBox 30"/>
              <p:cNvSpPr txBox="1"/>
              <p:nvPr/>
            </p:nvSpPr>
            <p:spPr>
              <a:xfrm>
                <a:off x="7492798" y="2585737"/>
                <a:ext cx="213417" cy="1072289"/>
              </a:xfrm>
              <a:prstGeom prst="rect">
                <a:avLst/>
              </a:prstGeom>
              <a:noFill/>
            </p:spPr>
            <p:txBody>
              <a:bodyPr wrap="square" rtlCol="0">
                <a:spAutoFit/>
              </a:bodyPr>
              <a:lstStyle/>
              <a:p>
                <a:r>
                  <a:rPr lang="en-US" dirty="0"/>
                  <a:t>E</a:t>
                </a:r>
              </a:p>
            </p:txBody>
          </p:sp>
        </p:grpSp>
        <p:sp>
          <p:nvSpPr>
            <p:cNvPr id="38" name="Snip Same Side Corner Rectangle 37"/>
            <p:cNvSpPr/>
            <p:nvPr/>
          </p:nvSpPr>
          <p:spPr>
            <a:xfrm>
              <a:off x="6519559" y="3823941"/>
              <a:ext cx="673581" cy="582163"/>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2ème base</a:t>
              </a:r>
            </a:p>
          </p:txBody>
        </p:sp>
      </p:grpSp>
      <p:sp>
        <p:nvSpPr>
          <p:cNvPr id="5" name="Slide Number Placeholder 4">
            <a:extLst>
              <a:ext uri="{FF2B5EF4-FFF2-40B4-BE49-F238E27FC236}">
                <a16:creationId xmlns:a16="http://schemas.microsoft.com/office/drawing/2014/main" id="{6A006668-3DA2-4B7F-8E10-DF2FB05742F8}"/>
              </a:ext>
            </a:extLst>
          </p:cNvPr>
          <p:cNvSpPr>
            <a:spLocks noGrp="1"/>
          </p:cNvSpPr>
          <p:nvPr>
            <p:ph type="sldNum" sz="quarter" idx="12"/>
          </p:nvPr>
        </p:nvSpPr>
        <p:spPr/>
        <p:txBody>
          <a:bodyPr/>
          <a:lstStyle/>
          <a:p>
            <a:fld id="{BBD74847-7BE4-4E4D-8159-51DF7B93C616}" type="slidenum">
              <a:rPr lang="en-US" smtClean="0"/>
              <a:t>11</a:t>
            </a:fld>
            <a:endParaRPr lang="en-US"/>
          </a:p>
        </p:txBody>
      </p:sp>
    </p:spTree>
    <p:extLst>
      <p:ext uri="{BB962C8B-B14F-4D97-AF65-F5344CB8AC3E}">
        <p14:creationId xmlns:p14="http://schemas.microsoft.com/office/powerpoint/2010/main" val="196835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AUX </a:t>
            </a:r>
            <a:r>
              <a:rPr lang="en-US" dirty="0" err="1"/>
              <a:t>DÉFIS</a:t>
            </a:r>
            <a:endParaRPr lang="en-US" dirty="0"/>
          </a:p>
        </p:txBody>
      </p:sp>
      <p:sp>
        <p:nvSpPr>
          <p:cNvPr id="3" name="Content Placeholder 2"/>
          <p:cNvSpPr>
            <a:spLocks noGrp="1"/>
          </p:cNvSpPr>
          <p:nvPr>
            <p:ph idx="1"/>
          </p:nvPr>
        </p:nvSpPr>
        <p:spPr>
          <a:xfrm>
            <a:off x="4602429" y="1260699"/>
            <a:ext cx="4100245" cy="4373563"/>
          </a:xfrm>
        </p:spPr>
        <p:txBody>
          <a:bodyPr/>
          <a:lstStyle/>
          <a:p>
            <a:pPr marL="0" indent="0" algn="ctr">
              <a:buNone/>
            </a:pPr>
            <a:r>
              <a:rPr lang="en-US" b="1" u="sng" dirty="0" err="1">
                <a:solidFill>
                  <a:srgbClr val="00B050"/>
                </a:solidFill>
              </a:rPr>
              <a:t>Défi</a:t>
            </a:r>
            <a:r>
              <a:rPr lang="en-US" b="1" u="sng" dirty="0">
                <a:solidFill>
                  <a:srgbClr val="00B050"/>
                </a:solidFill>
              </a:rPr>
              <a:t> 2</a:t>
            </a:r>
          </a:p>
          <a:p>
            <a:pPr marL="0" indent="0" algn="just">
              <a:buNone/>
            </a:pPr>
            <a:r>
              <a:rPr lang="fr-FR" dirty="0"/>
              <a:t>Vous avez probablement utilisé un virage en spirale car il est préférable pour les virages plus serrés et vous rapproche du point de départ !</a:t>
            </a:r>
            <a:endParaRPr lang="en-US" b="0" dirty="0"/>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42" name="Content Placeholder 2"/>
          <p:cNvSpPr txBox="1">
            <a:spLocks/>
          </p:cNvSpPr>
          <p:nvPr/>
        </p:nvSpPr>
        <p:spPr>
          <a:xfrm>
            <a:off x="282526" y="1260699"/>
            <a:ext cx="392242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u="sng" dirty="0" err="1">
                <a:solidFill>
                  <a:srgbClr val="00B050"/>
                </a:solidFill>
              </a:rPr>
              <a:t>Défi</a:t>
            </a:r>
            <a:r>
              <a:rPr lang="en-US" u="sng" dirty="0">
                <a:solidFill>
                  <a:srgbClr val="00B050"/>
                </a:solidFill>
              </a:rPr>
              <a:t> 1</a:t>
            </a:r>
          </a:p>
          <a:p>
            <a:pPr algn="just"/>
            <a:r>
              <a:rPr lang="fr-FR" b="0" dirty="0"/>
              <a:t>Vous avez probablement utilisé une combinaison de mouvements de direction pour aller tout droit et de virages en pivot pour faire le tour de la boîte</a:t>
            </a:r>
          </a:p>
        </p:txBody>
      </p:sp>
      <p:cxnSp>
        <p:nvCxnSpPr>
          <p:cNvPr id="54" name="Straight Connector 53"/>
          <p:cNvCxnSpPr/>
          <p:nvPr/>
        </p:nvCxnSpPr>
        <p:spPr>
          <a:xfrm flipV="1">
            <a:off x="4285673" y="1321379"/>
            <a:ext cx="9236" cy="447633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6E98B34-FE88-4F47-A906-8640DA5B168C}"/>
              </a:ext>
            </a:extLst>
          </p:cNvPr>
          <p:cNvSpPr>
            <a:spLocks noGrp="1"/>
          </p:cNvSpPr>
          <p:nvPr>
            <p:ph type="sldNum" sz="quarter" idx="12"/>
          </p:nvPr>
        </p:nvSpPr>
        <p:spPr/>
        <p:txBody>
          <a:bodyPr/>
          <a:lstStyle/>
          <a:p>
            <a:fld id="{BBD74847-7BE4-4E4D-8159-51DF7B93C616}" type="slidenum">
              <a:rPr lang="en-US" smtClean="0"/>
              <a:t>12</a:t>
            </a:fld>
            <a:endParaRPr lang="en-US"/>
          </a:p>
        </p:txBody>
      </p:sp>
    </p:spTree>
    <p:extLst>
      <p:ext uri="{BB962C8B-B14F-4D97-AF65-F5344CB8AC3E}">
        <p14:creationId xmlns:p14="http://schemas.microsoft.com/office/powerpoint/2010/main" val="292652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13</a:t>
            </a:fld>
            <a:endParaRPr lang="en-US"/>
          </a:p>
        </p:txBody>
      </p:sp>
      <p:sp>
        <p:nvSpPr>
          <p:cNvPr id="10" name="Content Placeholder 2">
            <a:extLst>
              <a:ext uri="{FF2B5EF4-FFF2-40B4-BE49-F238E27FC236}">
                <a16:creationId xmlns:a16="http://schemas.microsoft.com/office/drawing/2014/main" id="{2F4C7100-37EB-4A71-975A-792470A609DE}"/>
              </a:ext>
            </a:extLst>
          </p:cNvPr>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11" name="Rectangle 10">
            <a:extLst>
              <a:ext uri="{FF2B5EF4-FFF2-40B4-BE49-F238E27FC236}">
                <a16:creationId xmlns:a16="http://schemas.microsoft.com/office/drawing/2014/main" id="{6FD56F90-E38C-4758-92B5-72C168ABDC0E}"/>
              </a:ext>
            </a:extLst>
          </p:cNvPr>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12" name="Picture 5" descr="Creative Commons License">
            <a:hlinkClick r:id="rId3"/>
            <a:extLst>
              <a:ext uri="{FF2B5EF4-FFF2-40B4-BE49-F238E27FC236}">
                <a16:creationId xmlns:a16="http://schemas.microsoft.com/office/drawing/2014/main" id="{24C9B78B-4353-4F41-BBB0-223FCF834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Objectifs</a:t>
            </a:r>
            <a:r>
              <a:rPr lang="en-US" dirty="0"/>
              <a:t> de la </a:t>
            </a:r>
            <a:r>
              <a:rPr lang="en-US" dirty="0" err="1"/>
              <a:t>leçon</a:t>
            </a:r>
            <a:endParaRPr lang="en-US" dirty="0"/>
          </a:p>
        </p:txBody>
      </p:sp>
      <p:sp>
        <p:nvSpPr>
          <p:cNvPr id="3" name="Content Placeholder 2"/>
          <p:cNvSpPr>
            <a:spLocks noGrp="1"/>
          </p:cNvSpPr>
          <p:nvPr>
            <p:ph idx="1"/>
          </p:nvPr>
        </p:nvSpPr>
        <p:spPr>
          <a:xfrm>
            <a:off x="155088" y="1140007"/>
            <a:ext cx="8831580" cy="2409220"/>
          </a:xfrm>
        </p:spPr>
        <p:txBody>
          <a:bodyPr/>
          <a:lstStyle/>
          <a:p>
            <a:pPr algn="just"/>
            <a:r>
              <a:rPr lang="fr-FR" dirty="0"/>
              <a:t>Apprendre à tourner en utilisant le capteur gyroscopique intégré</a:t>
            </a:r>
          </a:p>
          <a:p>
            <a:pPr algn="just"/>
            <a:r>
              <a:rPr lang="fr-FR" dirty="0"/>
              <a:t>Apprendre à utiliser le bloc "</a:t>
            </a:r>
            <a:r>
              <a:rPr lang="fr-FR" dirty="0" err="1"/>
              <a:t>Wait</a:t>
            </a:r>
            <a:r>
              <a:rPr lang="fr-FR" dirty="0"/>
              <a:t> </a:t>
            </a:r>
            <a:r>
              <a:rPr lang="fr-FR" dirty="0" err="1"/>
              <a:t>Until</a:t>
            </a:r>
            <a:r>
              <a:rPr lang="fr-FR" dirty="0"/>
              <a:t> " avec des capteurs</a:t>
            </a:r>
            <a:endParaRPr lang="en-US" dirty="0"/>
          </a:p>
          <a:p>
            <a:pPr algn="just"/>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E53A-2C16-436C-A865-A8458BC4A00B}"/>
              </a:ext>
            </a:extLst>
          </p:cNvPr>
          <p:cNvSpPr>
            <a:spLocks noGrp="1"/>
          </p:cNvSpPr>
          <p:nvPr>
            <p:ph type="title"/>
          </p:nvPr>
        </p:nvSpPr>
        <p:spPr/>
        <p:txBody>
          <a:bodyPr>
            <a:normAutofit fontScale="90000"/>
          </a:bodyPr>
          <a:lstStyle/>
          <a:p>
            <a:r>
              <a:rPr lang="fr-FR" dirty="0"/>
              <a:t>Blocs dont vous avez besoin dans cette leçon</a:t>
            </a:r>
            <a:endParaRPr lang="en-US" dirty="0"/>
          </a:p>
        </p:txBody>
      </p:sp>
      <p:sp>
        <p:nvSpPr>
          <p:cNvPr id="3" name="Content Placeholder 2">
            <a:extLst>
              <a:ext uri="{FF2B5EF4-FFF2-40B4-BE49-F238E27FC236}">
                <a16:creationId xmlns:a16="http://schemas.microsoft.com/office/drawing/2014/main" id="{E47E2EED-424B-4877-A6F9-DC1FD3574959}"/>
              </a:ext>
            </a:extLst>
          </p:cNvPr>
          <p:cNvSpPr>
            <a:spLocks noGrp="1"/>
          </p:cNvSpPr>
          <p:nvPr>
            <p:ph idx="1"/>
          </p:nvPr>
        </p:nvSpPr>
        <p:spPr>
          <a:xfrm>
            <a:off x="155088" y="1422840"/>
            <a:ext cx="5069522" cy="4510290"/>
          </a:xfrm>
        </p:spPr>
        <p:txBody>
          <a:bodyPr>
            <a:normAutofit lnSpcReduction="10000"/>
          </a:bodyPr>
          <a:lstStyle/>
          <a:p>
            <a:pPr algn="just"/>
            <a:r>
              <a:rPr lang="fr-FR" sz="2000" dirty="0"/>
              <a:t>Blocs de reportage (</a:t>
            </a:r>
            <a:r>
              <a:rPr lang="fr-FR" sz="2000" dirty="0" err="1"/>
              <a:t>Float</a:t>
            </a:r>
            <a:r>
              <a:rPr lang="fr-FR" sz="2000" dirty="0"/>
              <a:t> /String) - les chiffres et le texte peuvent être placés dans des fentes ovales.  Ils peuvent lire les valeurs des capteurs ou récupérer la valeur stockée dans une variable.</a:t>
            </a:r>
          </a:p>
          <a:p>
            <a:pPr algn="just"/>
            <a:r>
              <a:rPr lang="fr-FR" sz="2000" dirty="0"/>
              <a:t>Blocs booléens - portent une valeur vraie ou fausse et peuvent être placés dans des fentes hexagonales telles que le bloc d'attente à droite</a:t>
            </a:r>
          </a:p>
          <a:p>
            <a:pPr algn="just"/>
            <a:r>
              <a:rPr lang="fr-FR" sz="2000" dirty="0"/>
              <a:t>Bloc </a:t>
            </a:r>
            <a:r>
              <a:rPr lang="fr-FR" sz="2000" dirty="0" err="1"/>
              <a:t>Wait</a:t>
            </a:r>
            <a:r>
              <a:rPr lang="fr-FR" sz="2000" dirty="0"/>
              <a:t> </a:t>
            </a:r>
            <a:r>
              <a:rPr lang="fr-FR" sz="2000" dirty="0" err="1"/>
              <a:t>Until</a:t>
            </a:r>
            <a:r>
              <a:rPr lang="fr-FR" sz="2000" dirty="0"/>
              <a:t> - Comme le bloc </a:t>
            </a:r>
            <a:r>
              <a:rPr lang="fr-FR" sz="2000" dirty="0" err="1"/>
              <a:t>Wait</a:t>
            </a:r>
            <a:r>
              <a:rPr lang="fr-FR" sz="2000" dirty="0"/>
              <a:t> for Seconds, ce bloc fait que le programme interrompt son exécution pendant un certain temps. Dans ce cas, le programme attend jusqu'à ce que la condition du bloc booléen soit vraie</a:t>
            </a:r>
            <a:endParaRPr lang="en-US" dirty="0"/>
          </a:p>
        </p:txBody>
      </p:sp>
      <p:sp>
        <p:nvSpPr>
          <p:cNvPr id="4" name="Footer Placeholder 3">
            <a:extLst>
              <a:ext uri="{FF2B5EF4-FFF2-40B4-BE49-F238E27FC236}">
                <a16:creationId xmlns:a16="http://schemas.microsoft.com/office/drawing/2014/main" id="{3D754A94-060C-4633-88D5-845EC6E0EC3A}"/>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A81D9CB2-2043-46CC-9247-DE7709769469}"/>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Picture 5">
            <a:extLst>
              <a:ext uri="{FF2B5EF4-FFF2-40B4-BE49-F238E27FC236}">
                <a16:creationId xmlns:a16="http://schemas.microsoft.com/office/drawing/2014/main" id="{1F878471-D950-4EEB-AF29-0B9B39FED536}"/>
              </a:ext>
            </a:extLst>
          </p:cNvPr>
          <p:cNvPicPr>
            <a:picLocks noChangeAspect="1"/>
          </p:cNvPicPr>
          <p:nvPr/>
        </p:nvPicPr>
        <p:blipFill>
          <a:blip r:embed="rId2"/>
          <a:stretch>
            <a:fillRect/>
          </a:stretch>
        </p:blipFill>
        <p:spPr>
          <a:xfrm>
            <a:off x="5340772" y="1422840"/>
            <a:ext cx="2895600" cy="2905125"/>
          </a:xfrm>
          <a:prstGeom prst="rect">
            <a:avLst/>
          </a:prstGeom>
        </p:spPr>
      </p:pic>
      <p:cxnSp>
        <p:nvCxnSpPr>
          <p:cNvPr id="8" name="Straight Arrow Connector 7">
            <a:extLst>
              <a:ext uri="{FF2B5EF4-FFF2-40B4-BE49-F238E27FC236}">
                <a16:creationId xmlns:a16="http://schemas.microsoft.com/office/drawing/2014/main" id="{9F56EEEA-3A81-4D3B-B9E6-47685F6DC10F}"/>
              </a:ext>
            </a:extLst>
          </p:cNvPr>
          <p:cNvCxnSpPr>
            <a:cxnSpLocks/>
          </p:cNvCxnSpPr>
          <p:nvPr/>
        </p:nvCxnSpPr>
        <p:spPr>
          <a:xfrm>
            <a:off x="6672409" y="2280491"/>
            <a:ext cx="0" cy="5949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1DBBF96-8377-4B47-9282-3CE45A00A5EC}"/>
              </a:ext>
            </a:extLst>
          </p:cNvPr>
          <p:cNvCxnSpPr>
            <a:cxnSpLocks/>
          </p:cNvCxnSpPr>
          <p:nvPr/>
        </p:nvCxnSpPr>
        <p:spPr>
          <a:xfrm>
            <a:off x="6788572" y="3272009"/>
            <a:ext cx="0" cy="681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78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9A33-F3DC-4175-85C8-87A484EF1DFC}"/>
              </a:ext>
            </a:extLst>
          </p:cNvPr>
          <p:cNvSpPr>
            <a:spLocks noGrp="1"/>
          </p:cNvSpPr>
          <p:nvPr>
            <p:ph type="title"/>
          </p:nvPr>
        </p:nvSpPr>
        <p:spPr/>
        <p:txBody>
          <a:bodyPr/>
          <a:lstStyle/>
          <a:p>
            <a:r>
              <a:rPr lang="en-US" dirty="0"/>
              <a:t>Orientation du robot :  YAW, PITCH et ROLL</a:t>
            </a:r>
          </a:p>
        </p:txBody>
      </p:sp>
      <p:sp>
        <p:nvSpPr>
          <p:cNvPr id="3" name="Content Placeholder 2">
            <a:extLst>
              <a:ext uri="{FF2B5EF4-FFF2-40B4-BE49-F238E27FC236}">
                <a16:creationId xmlns:a16="http://schemas.microsoft.com/office/drawing/2014/main" id="{9365F4CC-1F3A-4E81-8595-11CD6B36B795}"/>
              </a:ext>
            </a:extLst>
          </p:cNvPr>
          <p:cNvSpPr>
            <a:spLocks noGrp="1"/>
          </p:cNvSpPr>
          <p:nvPr>
            <p:ph idx="1"/>
          </p:nvPr>
        </p:nvSpPr>
        <p:spPr>
          <a:xfrm>
            <a:off x="155088" y="1140006"/>
            <a:ext cx="2744229" cy="5082601"/>
          </a:xfrm>
        </p:spPr>
        <p:txBody>
          <a:bodyPr>
            <a:normAutofit/>
          </a:bodyPr>
          <a:lstStyle/>
          <a:p>
            <a:pPr marL="0" indent="0" algn="ctr">
              <a:buNone/>
            </a:pPr>
            <a:r>
              <a:rPr lang="en-US" sz="1600" dirty="0"/>
              <a:t>Yaw </a:t>
            </a:r>
            <a:r>
              <a:rPr lang="fr-FR" sz="1600" dirty="0"/>
              <a:t>est le fait de tourner le Hub à droite ou à gauche</a:t>
            </a:r>
            <a:endParaRPr lang="en-US" sz="1600" dirty="0"/>
          </a:p>
        </p:txBody>
      </p:sp>
      <p:sp>
        <p:nvSpPr>
          <p:cNvPr id="4" name="Footer Placeholder 3">
            <a:extLst>
              <a:ext uri="{FF2B5EF4-FFF2-40B4-BE49-F238E27FC236}">
                <a16:creationId xmlns:a16="http://schemas.microsoft.com/office/drawing/2014/main" id="{1B4E4B6D-EC79-4AA5-8691-4C708E30FC55}"/>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19E8A33A-BDA9-4FF5-9AC9-ACC941B004CE}"/>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Content Placeholder 2">
            <a:extLst>
              <a:ext uri="{FF2B5EF4-FFF2-40B4-BE49-F238E27FC236}">
                <a16:creationId xmlns:a16="http://schemas.microsoft.com/office/drawing/2014/main" id="{F57276E2-677C-4F5A-9830-16CDFD243800}"/>
              </a:ext>
            </a:extLst>
          </p:cNvPr>
          <p:cNvSpPr txBox="1">
            <a:spLocks/>
          </p:cNvSpPr>
          <p:nvPr/>
        </p:nvSpPr>
        <p:spPr>
          <a:xfrm>
            <a:off x="2692083" y="1135016"/>
            <a:ext cx="2921740" cy="752706"/>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1600" dirty="0"/>
              <a:t>Pitch </a:t>
            </a:r>
            <a:r>
              <a:rPr lang="fr-FR" sz="1600" dirty="0"/>
              <a:t>est le fait de faire tourner le Hub de haut en bas </a:t>
            </a:r>
            <a:endParaRPr lang="en-US" sz="1600" dirty="0"/>
          </a:p>
        </p:txBody>
      </p:sp>
      <p:sp>
        <p:nvSpPr>
          <p:cNvPr id="7" name="Content Placeholder 2">
            <a:extLst>
              <a:ext uri="{FF2B5EF4-FFF2-40B4-BE49-F238E27FC236}">
                <a16:creationId xmlns:a16="http://schemas.microsoft.com/office/drawing/2014/main" id="{D8B1F65E-83A7-41DF-9F9E-9336CF73312F}"/>
              </a:ext>
            </a:extLst>
          </p:cNvPr>
          <p:cNvSpPr txBox="1">
            <a:spLocks/>
          </p:cNvSpPr>
          <p:nvPr/>
        </p:nvSpPr>
        <p:spPr>
          <a:xfrm>
            <a:off x="397164" y="4267751"/>
            <a:ext cx="2472429" cy="610870"/>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1600" dirty="0"/>
              <a:t>Roll </a:t>
            </a:r>
            <a:r>
              <a:rPr lang="fr-FR" sz="1600" dirty="0"/>
              <a:t>est le fait de tourner le Hub d'un côté à l'autre</a:t>
            </a:r>
            <a:endParaRPr lang="en-US" sz="1600" dirty="0"/>
          </a:p>
        </p:txBody>
      </p:sp>
      <p:pic>
        <p:nvPicPr>
          <p:cNvPr id="9" name="Picture 8" descr="A close up of a speaker&#10;&#10;Description automatically generated">
            <a:extLst>
              <a:ext uri="{FF2B5EF4-FFF2-40B4-BE49-F238E27FC236}">
                <a16:creationId xmlns:a16="http://schemas.microsoft.com/office/drawing/2014/main" id="{6D2910E9-F0DA-45A3-9423-DB7B2C77A5DF}"/>
              </a:ext>
            </a:extLst>
          </p:cNvPr>
          <p:cNvPicPr>
            <a:picLocks noChangeAspect="1"/>
          </p:cNvPicPr>
          <p:nvPr/>
        </p:nvPicPr>
        <p:blipFill>
          <a:blip r:embed="rId2"/>
          <a:stretch>
            <a:fillRect/>
          </a:stretch>
        </p:blipFill>
        <p:spPr>
          <a:xfrm>
            <a:off x="651594" y="4795439"/>
            <a:ext cx="2188276" cy="1641207"/>
          </a:xfrm>
          <a:prstGeom prst="rect">
            <a:avLst/>
          </a:prstGeom>
        </p:spPr>
      </p:pic>
      <p:pic>
        <p:nvPicPr>
          <p:cNvPr id="19" name="Picture 18" descr="A close up of a device&#10;&#10;Description automatically generated">
            <a:extLst>
              <a:ext uri="{FF2B5EF4-FFF2-40B4-BE49-F238E27FC236}">
                <a16:creationId xmlns:a16="http://schemas.microsoft.com/office/drawing/2014/main" id="{B7033722-93AC-42C8-B87F-F0A53ADDC509}"/>
              </a:ext>
            </a:extLst>
          </p:cNvPr>
          <p:cNvPicPr>
            <a:picLocks noChangeAspect="1"/>
          </p:cNvPicPr>
          <p:nvPr/>
        </p:nvPicPr>
        <p:blipFill rotWithShape="1">
          <a:blip r:embed="rId3"/>
          <a:srcRect l="3375" t="25218" r="6720" b="27591"/>
          <a:stretch/>
        </p:blipFill>
        <p:spPr>
          <a:xfrm>
            <a:off x="2612962" y="2538207"/>
            <a:ext cx="3091128" cy="1216899"/>
          </a:xfrm>
          <a:prstGeom prst="rect">
            <a:avLst/>
          </a:prstGeom>
        </p:spPr>
      </p:pic>
      <p:pic>
        <p:nvPicPr>
          <p:cNvPr id="21" name="Picture 20" descr="A close up of a phone&#10;&#10;Description automatically generated">
            <a:extLst>
              <a:ext uri="{FF2B5EF4-FFF2-40B4-BE49-F238E27FC236}">
                <a16:creationId xmlns:a16="http://schemas.microsoft.com/office/drawing/2014/main" id="{264C1C9D-E7D7-40D6-B4D9-54558454C468}"/>
              </a:ext>
            </a:extLst>
          </p:cNvPr>
          <p:cNvPicPr>
            <a:picLocks noChangeAspect="1"/>
          </p:cNvPicPr>
          <p:nvPr/>
        </p:nvPicPr>
        <p:blipFill rotWithShape="1">
          <a:blip r:embed="rId4"/>
          <a:srcRect l="27290" t="3271" r="24630"/>
          <a:stretch/>
        </p:blipFill>
        <p:spPr>
          <a:xfrm>
            <a:off x="568828" y="1835979"/>
            <a:ext cx="1594173" cy="2405389"/>
          </a:xfrm>
          <a:prstGeom prst="rect">
            <a:avLst/>
          </a:prstGeom>
        </p:spPr>
      </p:pic>
      <p:sp>
        <p:nvSpPr>
          <p:cNvPr id="34" name="Arc 33">
            <a:extLst>
              <a:ext uri="{FF2B5EF4-FFF2-40B4-BE49-F238E27FC236}">
                <a16:creationId xmlns:a16="http://schemas.microsoft.com/office/drawing/2014/main" id="{CDD86F96-9C54-4F9A-A8CD-BAE37A8D05E5}"/>
              </a:ext>
            </a:extLst>
          </p:cNvPr>
          <p:cNvSpPr/>
          <p:nvPr/>
        </p:nvSpPr>
        <p:spPr>
          <a:xfrm>
            <a:off x="813567" y="2457238"/>
            <a:ext cx="1097280" cy="1097280"/>
          </a:xfrm>
          <a:prstGeom prst="arc">
            <a:avLst>
              <a:gd name="adj1" fmla="val 10186660"/>
              <a:gd name="adj2" fmla="val 66704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5190FCEC-A8C2-461B-8110-36717220EF01}"/>
              </a:ext>
            </a:extLst>
          </p:cNvPr>
          <p:cNvSpPr/>
          <p:nvPr/>
        </p:nvSpPr>
        <p:spPr>
          <a:xfrm rot="9340911">
            <a:off x="5017860" y="2161389"/>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098FA748-4CF4-4AFB-8A8E-A4BF99B72F5F}"/>
              </a:ext>
            </a:extLst>
          </p:cNvPr>
          <p:cNvSpPr/>
          <p:nvPr/>
        </p:nvSpPr>
        <p:spPr>
          <a:xfrm rot="12742952" flipH="1">
            <a:off x="358066" y="4878102"/>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27B23C3-1E55-4694-B3E4-C6636A954CCF}"/>
              </a:ext>
            </a:extLst>
          </p:cNvPr>
          <p:cNvSpPr/>
          <p:nvPr/>
        </p:nvSpPr>
        <p:spPr>
          <a:xfrm rot="9340911">
            <a:off x="2111381" y="4892970"/>
            <a:ext cx="1097280"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88A6B805-22FB-47E6-961B-7B8DA837BB13}"/>
              </a:ext>
            </a:extLst>
          </p:cNvPr>
          <p:cNvSpPr/>
          <p:nvPr/>
        </p:nvSpPr>
        <p:spPr>
          <a:xfrm rot="11635108" flipH="1">
            <a:off x="2229372" y="2169485"/>
            <a:ext cx="1171998" cy="1097280"/>
          </a:xfrm>
          <a:prstGeom prst="arc">
            <a:avLst>
              <a:gd name="adj1" fmla="val 4932776"/>
              <a:gd name="adj2" fmla="val 1608987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A185C5C-1811-422F-AA9A-F9BB58D3AEAD}"/>
              </a:ext>
            </a:extLst>
          </p:cNvPr>
          <p:cNvSpPr/>
          <p:nvPr/>
        </p:nvSpPr>
        <p:spPr>
          <a:xfrm>
            <a:off x="6233171" y="1215614"/>
            <a:ext cx="2744229" cy="253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Tout comme les coordonnées x, y et z sont utilisées pour décrire la position d'un robot, le lacet, le tangage et le roulis sont des termes utilisés pour décrire l'orientation d'un robot</a:t>
            </a:r>
          </a:p>
          <a:p>
            <a:pPr algn="ctr"/>
            <a:r>
              <a:rPr lang="fr-FR" sz="1200" dirty="0">
                <a:solidFill>
                  <a:schemeClr val="tx1"/>
                </a:solidFill>
              </a:rPr>
              <a:t>Le </a:t>
            </a:r>
            <a:r>
              <a:rPr lang="fr-FR" sz="1200" dirty="0" err="1">
                <a:solidFill>
                  <a:schemeClr val="tx1"/>
                </a:solidFill>
              </a:rPr>
              <a:t>YAW</a:t>
            </a:r>
            <a:r>
              <a:rPr lang="fr-FR" sz="1200" dirty="0">
                <a:solidFill>
                  <a:schemeClr val="tx1"/>
                </a:solidFill>
              </a:rPr>
              <a:t> est une rotation autour de l'axe des z</a:t>
            </a:r>
          </a:p>
          <a:p>
            <a:pPr algn="ctr"/>
            <a:r>
              <a:rPr lang="fr-FR" sz="1200" dirty="0">
                <a:solidFill>
                  <a:schemeClr val="tx1"/>
                </a:solidFill>
              </a:rPr>
              <a:t>Le PITCH est la rotation autour de l'axe des y</a:t>
            </a:r>
          </a:p>
          <a:p>
            <a:pPr algn="ctr"/>
            <a:r>
              <a:rPr lang="fr-FR" sz="1200" dirty="0">
                <a:solidFill>
                  <a:schemeClr val="tx1"/>
                </a:solidFill>
              </a:rPr>
              <a:t>Le ROLL est la rotation autour de l'axe des x</a:t>
            </a:r>
          </a:p>
          <a:p>
            <a:pPr algn="ctr"/>
            <a:endParaRPr lang="fr-FR" sz="1200" dirty="0">
              <a:solidFill>
                <a:schemeClr val="tx1"/>
              </a:solidFill>
            </a:endParaRPr>
          </a:p>
          <a:p>
            <a:pPr algn="ctr"/>
            <a:r>
              <a:rPr lang="fr-FR" sz="1200" dirty="0">
                <a:solidFill>
                  <a:schemeClr val="tx1"/>
                </a:solidFill>
              </a:rPr>
              <a:t>Le capteur gyroscopique intégré peut mesurer l'orientation du robot</a:t>
            </a:r>
          </a:p>
        </p:txBody>
      </p:sp>
      <p:pic>
        <p:nvPicPr>
          <p:cNvPr id="13" name="Picture 12" descr="A satellite in space&#10;&#10;Description automatically generated">
            <a:extLst>
              <a:ext uri="{FF2B5EF4-FFF2-40B4-BE49-F238E27FC236}">
                <a16:creationId xmlns:a16="http://schemas.microsoft.com/office/drawing/2014/main" id="{E170FD2B-DF2E-427C-87BD-A0AF8EBC792A}"/>
              </a:ext>
            </a:extLst>
          </p:cNvPr>
          <p:cNvPicPr>
            <a:picLocks noChangeAspect="1"/>
          </p:cNvPicPr>
          <p:nvPr/>
        </p:nvPicPr>
        <p:blipFill>
          <a:blip r:embed="rId5"/>
          <a:stretch>
            <a:fillRect/>
          </a:stretch>
        </p:blipFill>
        <p:spPr>
          <a:xfrm>
            <a:off x="5301095" y="3902845"/>
            <a:ext cx="3620198" cy="2215900"/>
          </a:xfrm>
          <a:prstGeom prst="rect">
            <a:avLst/>
          </a:prstGeom>
        </p:spPr>
      </p:pic>
    </p:spTree>
    <p:extLst>
      <p:ext uri="{BB962C8B-B14F-4D97-AF65-F5344CB8AC3E}">
        <p14:creationId xmlns:p14="http://schemas.microsoft.com/office/powerpoint/2010/main" val="143251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4D2C-8290-47C6-8874-27222126A484}"/>
              </a:ext>
            </a:extLst>
          </p:cNvPr>
          <p:cNvSpPr>
            <a:spLocks noGrp="1"/>
          </p:cNvSpPr>
          <p:nvPr>
            <p:ph type="title"/>
          </p:nvPr>
        </p:nvSpPr>
        <p:spPr/>
        <p:txBody>
          <a:bodyPr>
            <a:normAutofit fontScale="90000"/>
          </a:bodyPr>
          <a:lstStyle/>
          <a:p>
            <a:r>
              <a:rPr lang="fr-FR" dirty="0"/>
              <a:t>Utilisation du capteur gyroscopique pour tourner</a:t>
            </a:r>
            <a:endParaRPr lang="en-US" dirty="0"/>
          </a:p>
        </p:txBody>
      </p:sp>
      <p:sp>
        <p:nvSpPr>
          <p:cNvPr id="3" name="Content Placeholder 2">
            <a:extLst>
              <a:ext uri="{FF2B5EF4-FFF2-40B4-BE49-F238E27FC236}">
                <a16:creationId xmlns:a16="http://schemas.microsoft.com/office/drawing/2014/main" id="{9ADE296E-04DF-45D1-A790-7C97ED9FB817}"/>
              </a:ext>
            </a:extLst>
          </p:cNvPr>
          <p:cNvSpPr>
            <a:spLocks noGrp="1"/>
          </p:cNvSpPr>
          <p:nvPr>
            <p:ph idx="1"/>
          </p:nvPr>
        </p:nvSpPr>
        <p:spPr>
          <a:xfrm>
            <a:off x="155088" y="1140006"/>
            <a:ext cx="5353346" cy="5082601"/>
          </a:xfrm>
        </p:spPr>
        <p:txBody>
          <a:bodyPr>
            <a:normAutofit lnSpcReduction="10000"/>
          </a:bodyPr>
          <a:lstStyle/>
          <a:p>
            <a:pPr algn="just"/>
            <a:r>
              <a:rPr lang="fr-FR" dirty="0"/>
              <a:t>Le capteur gyroscopique peut être programmé pour mesurer le </a:t>
            </a:r>
            <a:r>
              <a:rPr lang="fr-FR" dirty="0" err="1"/>
              <a:t>YAW</a:t>
            </a:r>
            <a:r>
              <a:rPr lang="fr-FR" dirty="0"/>
              <a:t>, le PITCH et le ROLL du Hub</a:t>
            </a:r>
          </a:p>
          <a:p>
            <a:pPr algn="just"/>
            <a:r>
              <a:rPr lang="fr-FR" dirty="0"/>
              <a:t>Ces valeurs peuvent être utilisées pour détecter si le robot a tourné autour des axes x, y ou z</a:t>
            </a:r>
          </a:p>
          <a:p>
            <a:pPr algn="just"/>
            <a:r>
              <a:rPr lang="fr-FR" dirty="0"/>
              <a:t>Dans cette leçon, nous nous concentrerons sur le </a:t>
            </a:r>
            <a:r>
              <a:rPr lang="fr-FR" dirty="0" err="1"/>
              <a:t>YAW</a:t>
            </a:r>
            <a:r>
              <a:rPr lang="fr-FR" dirty="0"/>
              <a:t> qui peut être utilisé pour déterminer si un robot a tourné à gauche ou à droite</a:t>
            </a:r>
          </a:p>
          <a:p>
            <a:pPr algn="just"/>
            <a:r>
              <a:rPr lang="fr-FR" dirty="0"/>
              <a:t>Pour le PITCH et le ROLL, le robot utilise la gravité pour déterminer ce qui est une lecture zéro. A plat sur le sol, le PITCH et le ROLL sont à zéro</a:t>
            </a:r>
          </a:p>
          <a:p>
            <a:pPr algn="just"/>
            <a:r>
              <a:rPr lang="fr-FR" dirty="0"/>
              <a:t>Pour le </a:t>
            </a:r>
            <a:r>
              <a:rPr lang="fr-FR" dirty="0" err="1"/>
              <a:t>YAW</a:t>
            </a:r>
            <a:r>
              <a:rPr lang="fr-FR" dirty="0"/>
              <a:t>, le robot n'a pas de boussole pour lui dire ce qui est le nord ou le sud. Par conséquent, vous devez dire au robot ce qu'il doit considérer comme zéro. Cela se fait avec le bloc "set </a:t>
            </a:r>
            <a:r>
              <a:rPr lang="fr-FR" dirty="0" err="1"/>
              <a:t>yaw</a:t>
            </a:r>
            <a:r>
              <a:rPr lang="fr-FR" dirty="0"/>
              <a:t> angle to 0". </a:t>
            </a:r>
          </a:p>
          <a:p>
            <a:pPr marL="720725" lvl="1" indent="-396875" algn="just">
              <a:buFont typeface="Wingdings" panose="05000000000000000000" pitchFamily="2" charset="2"/>
              <a:buChar char="q"/>
            </a:pPr>
            <a:r>
              <a:rPr lang="fr-FR" dirty="0"/>
              <a:t>Notez que le sens des aiguilles d'une montre est positif dans la configuration du </a:t>
            </a:r>
            <a:r>
              <a:rPr lang="fr-FR" dirty="0" err="1"/>
              <a:t>YAW</a:t>
            </a:r>
            <a:endParaRPr lang="fr-FR" dirty="0"/>
          </a:p>
          <a:p>
            <a:pPr algn="just"/>
            <a:endParaRPr lang="en-US" dirty="0"/>
          </a:p>
          <a:p>
            <a:pPr algn="just"/>
            <a:endParaRPr lang="en-US" dirty="0"/>
          </a:p>
        </p:txBody>
      </p:sp>
      <p:sp>
        <p:nvSpPr>
          <p:cNvPr id="4" name="Footer Placeholder 3">
            <a:extLst>
              <a:ext uri="{FF2B5EF4-FFF2-40B4-BE49-F238E27FC236}">
                <a16:creationId xmlns:a16="http://schemas.microsoft.com/office/drawing/2014/main" id="{F1CA1115-2379-41AF-9666-D6261AEA3E5D}"/>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1EC6768D-44FF-408C-9CAA-968843E22254}"/>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0DE33883-44CC-4515-9D20-8FB565609F1F}"/>
              </a:ext>
            </a:extLst>
          </p:cNvPr>
          <p:cNvPicPr>
            <a:picLocks noChangeAspect="1"/>
          </p:cNvPicPr>
          <p:nvPr/>
        </p:nvPicPr>
        <p:blipFill>
          <a:blip r:embed="rId2"/>
          <a:stretch>
            <a:fillRect/>
          </a:stretch>
        </p:blipFill>
        <p:spPr>
          <a:xfrm>
            <a:off x="6058165" y="1057650"/>
            <a:ext cx="2543175" cy="1943100"/>
          </a:xfrm>
          <a:prstGeom prst="rect">
            <a:avLst/>
          </a:prstGeom>
        </p:spPr>
      </p:pic>
      <p:pic>
        <p:nvPicPr>
          <p:cNvPr id="8" name="Picture 7">
            <a:extLst>
              <a:ext uri="{FF2B5EF4-FFF2-40B4-BE49-F238E27FC236}">
                <a16:creationId xmlns:a16="http://schemas.microsoft.com/office/drawing/2014/main" id="{8F9EA1D4-85E8-41FD-88A2-D2D47114CCA2}"/>
              </a:ext>
            </a:extLst>
          </p:cNvPr>
          <p:cNvPicPr>
            <a:picLocks noChangeAspect="1"/>
          </p:cNvPicPr>
          <p:nvPr/>
        </p:nvPicPr>
        <p:blipFill>
          <a:blip r:embed="rId3"/>
          <a:stretch>
            <a:fillRect/>
          </a:stretch>
        </p:blipFill>
        <p:spPr>
          <a:xfrm>
            <a:off x="6283747" y="3646670"/>
            <a:ext cx="1952625" cy="695325"/>
          </a:xfrm>
          <a:prstGeom prst="rect">
            <a:avLst/>
          </a:prstGeom>
        </p:spPr>
      </p:pic>
    </p:spTree>
    <p:extLst>
      <p:ext uri="{BB962C8B-B14F-4D97-AF65-F5344CB8AC3E}">
        <p14:creationId xmlns:p14="http://schemas.microsoft.com/office/powerpoint/2010/main" val="134881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979-E62C-4389-AEFE-7B6524849D0B}"/>
              </a:ext>
            </a:extLst>
          </p:cNvPr>
          <p:cNvSpPr>
            <a:spLocks noGrp="1"/>
          </p:cNvSpPr>
          <p:nvPr>
            <p:ph type="title"/>
          </p:nvPr>
        </p:nvSpPr>
        <p:spPr>
          <a:xfrm>
            <a:off x="175260" y="292975"/>
            <a:ext cx="8746864" cy="752706"/>
          </a:xfrm>
        </p:spPr>
        <p:txBody>
          <a:bodyPr/>
          <a:lstStyle/>
          <a:p>
            <a:r>
              <a:rPr lang="en-US" dirty="0" err="1"/>
              <a:t>Défi</a:t>
            </a:r>
            <a:r>
              <a:rPr lang="en-US" dirty="0"/>
              <a:t> I</a:t>
            </a:r>
          </a:p>
        </p:txBody>
      </p:sp>
      <p:sp>
        <p:nvSpPr>
          <p:cNvPr id="3" name="Content Placeholder 2">
            <a:extLst>
              <a:ext uri="{FF2B5EF4-FFF2-40B4-BE49-F238E27FC236}">
                <a16:creationId xmlns:a16="http://schemas.microsoft.com/office/drawing/2014/main" id="{364434DB-EDF7-4C4B-9C46-D70EBCE5B1FB}"/>
              </a:ext>
            </a:extLst>
          </p:cNvPr>
          <p:cNvSpPr>
            <a:spLocks noGrp="1"/>
          </p:cNvSpPr>
          <p:nvPr>
            <p:ph idx="1"/>
          </p:nvPr>
        </p:nvSpPr>
        <p:spPr>
          <a:xfrm>
            <a:off x="155575" y="1139825"/>
            <a:ext cx="5131404" cy="5083175"/>
          </a:xfrm>
        </p:spPr>
        <p:txBody>
          <a:bodyPr/>
          <a:lstStyle/>
          <a:p>
            <a:pPr algn="just"/>
            <a:r>
              <a:rPr lang="fr-FR" dirty="0"/>
              <a:t>Écrire un programme qui tourne de 90 degrés vers la droite</a:t>
            </a:r>
          </a:p>
          <a:p>
            <a:pPr algn="just"/>
            <a:r>
              <a:rPr lang="fr-FR" dirty="0"/>
              <a:t>Étapes de base :</a:t>
            </a:r>
          </a:p>
          <a:p>
            <a:pPr marL="720725" lvl="1" indent="-396875" algn="just">
              <a:buFont typeface="Wingdings" panose="05000000000000000000" pitchFamily="2" charset="2"/>
              <a:buChar char="q"/>
            </a:pPr>
            <a:r>
              <a:rPr lang="fr-FR" dirty="0"/>
              <a:t>Faites en sorte que votre robot commence à tourner lentement vers la droite en activant simplement le moteur de la roue gauche</a:t>
            </a:r>
          </a:p>
          <a:p>
            <a:pPr marL="1081088" lvl="2" indent="-360363" algn="just">
              <a:buFont typeface="Arial" panose="020B0604020202020204" pitchFamily="34" charset="0"/>
              <a:buChar char="•"/>
            </a:pPr>
            <a:r>
              <a:rPr lang="fr-FR" dirty="0"/>
              <a:t>Utilisez ici les basses vitesses pour améliorer la précision du virage</a:t>
            </a:r>
            <a:endParaRPr lang="en-US" dirty="0"/>
          </a:p>
          <a:p>
            <a:pPr marL="720725" lvl="1" indent="-396875" algn="just">
              <a:buFont typeface="Wingdings" panose="05000000000000000000" pitchFamily="2" charset="2"/>
              <a:buChar char="q"/>
            </a:pPr>
            <a:r>
              <a:rPr lang="fr-FR" dirty="0"/>
              <a:t>remettez l'angle du capteur gyroscopique à 0</a:t>
            </a:r>
          </a:p>
          <a:p>
            <a:pPr marL="720725" lvl="1" indent="-396875" algn="just">
              <a:buFont typeface="Wingdings" panose="05000000000000000000" pitchFamily="2" charset="2"/>
              <a:buChar char="q"/>
            </a:pPr>
            <a:endParaRPr lang="en-US" dirty="0"/>
          </a:p>
          <a:p>
            <a:pPr marL="720725" lvl="1" indent="-396875" algn="just">
              <a:buFont typeface="Wingdings" panose="05000000000000000000" pitchFamily="2" charset="2"/>
              <a:buChar char="q"/>
            </a:pPr>
            <a:r>
              <a:rPr lang="fr-FR" dirty="0"/>
              <a:t>Attendez que l'angle du </a:t>
            </a:r>
            <a:r>
              <a:rPr lang="fr-FR" dirty="0" err="1"/>
              <a:t>YAW</a:t>
            </a:r>
            <a:r>
              <a:rPr lang="fr-FR" dirty="0"/>
              <a:t> du gyroscope ait atteint les degrés que vous souhaitez</a:t>
            </a:r>
          </a:p>
          <a:p>
            <a:pPr marL="720725" lvl="1" indent="-396875" algn="just">
              <a:buFont typeface="Wingdings" panose="05000000000000000000" pitchFamily="2" charset="2"/>
              <a:buChar char="q"/>
            </a:pPr>
            <a:endParaRPr lang="en-US" dirty="0"/>
          </a:p>
          <a:p>
            <a:pPr marL="720725" lvl="1" indent="-396875" algn="just">
              <a:buFont typeface="Wingdings" panose="05000000000000000000" pitchFamily="2" charset="2"/>
              <a:buChar char="q"/>
            </a:pPr>
            <a:r>
              <a:rPr lang="en-US" dirty="0" err="1"/>
              <a:t>Arrêtez</a:t>
            </a:r>
            <a:r>
              <a:rPr lang="en-US" dirty="0"/>
              <a:t> de </a:t>
            </a:r>
            <a:r>
              <a:rPr lang="en-US" dirty="0" err="1"/>
              <a:t>bouger</a:t>
            </a:r>
            <a:endParaRPr lang="en-US" dirty="0"/>
          </a:p>
        </p:txBody>
      </p:sp>
      <p:sp>
        <p:nvSpPr>
          <p:cNvPr id="4" name="Footer Placeholder 3">
            <a:extLst>
              <a:ext uri="{FF2B5EF4-FFF2-40B4-BE49-F238E27FC236}">
                <a16:creationId xmlns:a16="http://schemas.microsoft.com/office/drawing/2014/main" id="{441CE01D-D1AA-4D7C-94E1-4D6A4CD8F3B8}"/>
              </a:ext>
            </a:extLst>
          </p:cNvPr>
          <p:cNvSpPr>
            <a:spLocks noGrp="1"/>
          </p:cNvSpPr>
          <p:nvPr>
            <p:ph type="ftr" sz="quarter" idx="11"/>
          </p:nvPr>
        </p:nvSpPr>
        <p:spPr>
          <a:xfrm>
            <a:off x="88409" y="6266485"/>
            <a:ext cx="4870585" cy="365125"/>
          </a:xfrm>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CC522D4F-450C-467A-A356-7BE901C26E30}"/>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6</a:t>
            </a:fld>
            <a:endParaRPr lang="en-US"/>
          </a:p>
        </p:txBody>
      </p:sp>
      <p:pic>
        <p:nvPicPr>
          <p:cNvPr id="6" name="Picture 5">
            <a:extLst>
              <a:ext uri="{FF2B5EF4-FFF2-40B4-BE49-F238E27FC236}">
                <a16:creationId xmlns:a16="http://schemas.microsoft.com/office/drawing/2014/main" id="{70EF1B91-D0D7-4454-A339-A45AB84C8DC6}"/>
              </a:ext>
            </a:extLst>
          </p:cNvPr>
          <p:cNvPicPr>
            <a:picLocks noChangeAspect="1"/>
          </p:cNvPicPr>
          <p:nvPr/>
        </p:nvPicPr>
        <p:blipFill>
          <a:blip r:embed="rId2"/>
          <a:stretch>
            <a:fillRect/>
          </a:stretch>
        </p:blipFill>
        <p:spPr>
          <a:xfrm>
            <a:off x="5286979" y="3055856"/>
            <a:ext cx="1992514" cy="746287"/>
          </a:xfrm>
          <a:prstGeom prst="rect">
            <a:avLst/>
          </a:prstGeom>
        </p:spPr>
      </p:pic>
      <p:pic>
        <p:nvPicPr>
          <p:cNvPr id="7" name="Picture 6">
            <a:extLst>
              <a:ext uri="{FF2B5EF4-FFF2-40B4-BE49-F238E27FC236}">
                <a16:creationId xmlns:a16="http://schemas.microsoft.com/office/drawing/2014/main" id="{4845DB5E-8F04-44B7-9DF3-2741E2771044}"/>
              </a:ext>
            </a:extLst>
          </p:cNvPr>
          <p:cNvPicPr>
            <a:picLocks noChangeAspect="1"/>
          </p:cNvPicPr>
          <p:nvPr/>
        </p:nvPicPr>
        <p:blipFill>
          <a:blip r:embed="rId3"/>
          <a:stretch>
            <a:fillRect/>
          </a:stretch>
        </p:blipFill>
        <p:spPr>
          <a:xfrm>
            <a:off x="5286979" y="3967739"/>
            <a:ext cx="3194504" cy="742755"/>
          </a:xfrm>
          <a:prstGeom prst="rect">
            <a:avLst/>
          </a:prstGeom>
        </p:spPr>
      </p:pic>
      <p:pic>
        <p:nvPicPr>
          <p:cNvPr id="12" name="Picture 11">
            <a:extLst>
              <a:ext uri="{FF2B5EF4-FFF2-40B4-BE49-F238E27FC236}">
                <a16:creationId xmlns:a16="http://schemas.microsoft.com/office/drawing/2014/main" id="{E7BADEB2-DCE5-4203-8ED0-0CCB80BBE38A}"/>
              </a:ext>
            </a:extLst>
          </p:cNvPr>
          <p:cNvPicPr>
            <a:picLocks noChangeAspect="1"/>
          </p:cNvPicPr>
          <p:nvPr/>
        </p:nvPicPr>
        <p:blipFill>
          <a:blip r:embed="rId4"/>
          <a:stretch>
            <a:fillRect/>
          </a:stretch>
        </p:blipFill>
        <p:spPr>
          <a:xfrm>
            <a:off x="5286979" y="1942314"/>
            <a:ext cx="2853452" cy="1113542"/>
          </a:xfrm>
          <a:prstGeom prst="rect">
            <a:avLst/>
          </a:prstGeom>
        </p:spPr>
      </p:pic>
    </p:spTree>
    <p:extLst>
      <p:ext uri="{BB962C8B-B14F-4D97-AF65-F5344CB8AC3E}">
        <p14:creationId xmlns:p14="http://schemas.microsoft.com/office/powerpoint/2010/main" val="239515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AEF8-6917-4792-9527-2EC4D49DDC10}"/>
              </a:ext>
            </a:extLst>
          </p:cNvPr>
          <p:cNvSpPr>
            <a:spLocks noGrp="1"/>
          </p:cNvSpPr>
          <p:nvPr>
            <p:ph type="title"/>
          </p:nvPr>
        </p:nvSpPr>
        <p:spPr>
          <a:xfrm>
            <a:off x="175260" y="292975"/>
            <a:ext cx="8746864" cy="752706"/>
          </a:xfrm>
        </p:spPr>
        <p:txBody>
          <a:bodyPr/>
          <a:lstStyle/>
          <a:p>
            <a:r>
              <a:rPr lang="en-US" dirty="0" err="1"/>
              <a:t>Défi</a:t>
            </a:r>
            <a:r>
              <a:rPr lang="en-US" dirty="0"/>
              <a:t> 1 Solution</a:t>
            </a:r>
          </a:p>
        </p:txBody>
      </p:sp>
      <p:sp>
        <p:nvSpPr>
          <p:cNvPr id="4" name="Footer Placeholder 3">
            <a:extLst>
              <a:ext uri="{FF2B5EF4-FFF2-40B4-BE49-F238E27FC236}">
                <a16:creationId xmlns:a16="http://schemas.microsoft.com/office/drawing/2014/main" id="{44577B8E-018D-430B-B156-258226AC3F2E}"/>
              </a:ext>
            </a:extLst>
          </p:cNvPr>
          <p:cNvSpPr>
            <a:spLocks noGrp="1"/>
          </p:cNvSpPr>
          <p:nvPr>
            <p:ph type="ftr" sz="quarter" idx="11"/>
          </p:nvPr>
        </p:nvSpPr>
        <p:spPr>
          <a:xfrm>
            <a:off x="88409" y="6266485"/>
            <a:ext cx="4870585" cy="365125"/>
          </a:xfrm>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13B71F25-C8DB-4A5A-A61B-5802BD5C3332}"/>
              </a:ext>
            </a:extLst>
          </p:cNvPr>
          <p:cNvSpPr>
            <a:spLocks noGrp="1"/>
          </p:cNvSpPr>
          <p:nvPr>
            <p:ph type="sldNum" sz="quarter" idx="12"/>
          </p:nvPr>
        </p:nvSpPr>
        <p:spPr>
          <a:xfrm>
            <a:off x="8236372" y="6280641"/>
            <a:ext cx="770468" cy="365125"/>
          </a:xfrm>
        </p:spPr>
        <p:txBody>
          <a:bodyPr/>
          <a:lstStyle/>
          <a:p>
            <a:fld id="{BBD74847-7BE4-4E4D-8159-51DF7B93C616}" type="slidenum">
              <a:rPr lang="en-US" smtClean="0"/>
              <a:pPr/>
              <a:t>7</a:t>
            </a:fld>
            <a:endParaRPr lang="en-US"/>
          </a:p>
        </p:txBody>
      </p:sp>
      <p:pic>
        <p:nvPicPr>
          <p:cNvPr id="17" name="Picture 16">
            <a:extLst>
              <a:ext uri="{FF2B5EF4-FFF2-40B4-BE49-F238E27FC236}">
                <a16:creationId xmlns:a16="http://schemas.microsoft.com/office/drawing/2014/main" id="{42C388C1-7C90-436E-9D1D-105896E2DAD9}"/>
              </a:ext>
            </a:extLst>
          </p:cNvPr>
          <p:cNvPicPr>
            <a:picLocks noChangeAspect="1"/>
          </p:cNvPicPr>
          <p:nvPr/>
        </p:nvPicPr>
        <p:blipFill>
          <a:blip r:embed="rId2"/>
          <a:stretch>
            <a:fillRect/>
          </a:stretch>
        </p:blipFill>
        <p:spPr>
          <a:xfrm>
            <a:off x="671512" y="1464108"/>
            <a:ext cx="4759470" cy="4098772"/>
          </a:xfrm>
          <a:prstGeom prst="rect">
            <a:avLst/>
          </a:prstGeom>
        </p:spPr>
      </p:pic>
    </p:spTree>
    <p:extLst>
      <p:ext uri="{BB962C8B-B14F-4D97-AF65-F5344CB8AC3E}">
        <p14:creationId xmlns:p14="http://schemas.microsoft.com/office/powerpoint/2010/main" val="149774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449D9-A082-44C3-9B06-7E123D9DE9E7}"/>
              </a:ext>
            </a:extLst>
          </p:cNvPr>
          <p:cNvPicPr>
            <a:picLocks noChangeAspect="1"/>
          </p:cNvPicPr>
          <p:nvPr/>
        </p:nvPicPr>
        <p:blipFill>
          <a:blip r:embed="rId2"/>
          <a:stretch>
            <a:fillRect/>
          </a:stretch>
        </p:blipFill>
        <p:spPr>
          <a:xfrm>
            <a:off x="4892313" y="2294521"/>
            <a:ext cx="3771900" cy="3228975"/>
          </a:xfrm>
          <a:prstGeom prst="rect">
            <a:avLst/>
          </a:prstGeom>
        </p:spPr>
      </p:pic>
      <p:pic>
        <p:nvPicPr>
          <p:cNvPr id="7" name="Picture 6">
            <a:extLst>
              <a:ext uri="{FF2B5EF4-FFF2-40B4-BE49-F238E27FC236}">
                <a16:creationId xmlns:a16="http://schemas.microsoft.com/office/drawing/2014/main" id="{9C022F4F-433A-4A37-BED6-C3555BC37CF7}"/>
              </a:ext>
            </a:extLst>
          </p:cNvPr>
          <p:cNvPicPr>
            <a:picLocks noChangeAspect="1"/>
          </p:cNvPicPr>
          <p:nvPr/>
        </p:nvPicPr>
        <p:blipFill>
          <a:blip r:embed="rId3"/>
          <a:stretch>
            <a:fillRect/>
          </a:stretch>
        </p:blipFill>
        <p:spPr>
          <a:xfrm>
            <a:off x="642513" y="2323096"/>
            <a:ext cx="3762375" cy="3200400"/>
          </a:xfrm>
          <a:prstGeom prst="rect">
            <a:avLst/>
          </a:prstGeom>
        </p:spPr>
      </p:pic>
      <p:sp>
        <p:nvSpPr>
          <p:cNvPr id="2" name="Title 1">
            <a:extLst>
              <a:ext uri="{FF2B5EF4-FFF2-40B4-BE49-F238E27FC236}">
                <a16:creationId xmlns:a16="http://schemas.microsoft.com/office/drawing/2014/main" id="{256070FB-BEBF-43D6-8D0F-CFB875686873}"/>
              </a:ext>
            </a:extLst>
          </p:cNvPr>
          <p:cNvSpPr>
            <a:spLocks noGrp="1"/>
          </p:cNvSpPr>
          <p:nvPr>
            <p:ph type="title"/>
          </p:nvPr>
        </p:nvSpPr>
        <p:spPr/>
        <p:txBody>
          <a:bodyPr/>
          <a:lstStyle/>
          <a:p>
            <a:r>
              <a:rPr lang="fr-FR" dirty="0"/>
              <a:t>virage à droite  VS.  virage à gauche</a:t>
            </a:r>
            <a:endParaRPr lang="en-US" dirty="0"/>
          </a:p>
        </p:txBody>
      </p:sp>
      <p:sp>
        <p:nvSpPr>
          <p:cNvPr id="4" name="Footer Placeholder 3">
            <a:extLst>
              <a:ext uri="{FF2B5EF4-FFF2-40B4-BE49-F238E27FC236}">
                <a16:creationId xmlns:a16="http://schemas.microsoft.com/office/drawing/2014/main" id="{CFE31069-D297-4581-9BE6-3CDB26C11FDD}"/>
              </a:ext>
            </a:extLst>
          </p:cNvPr>
          <p:cNvSpPr>
            <a:spLocks noGrp="1"/>
          </p:cNvSpPr>
          <p:nvPr>
            <p:ph type="ftr" sz="quarter" idx="11"/>
          </p:nvPr>
        </p:nvSpPr>
        <p:spPr>
          <a:xfrm>
            <a:off x="88409" y="6266485"/>
            <a:ext cx="4870585" cy="365125"/>
          </a:xfrm>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4F5F5DDD-258F-43A2-8EB6-D066E501182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10" name="Content Placeholder 9">
            <a:extLst>
              <a:ext uri="{FF2B5EF4-FFF2-40B4-BE49-F238E27FC236}">
                <a16:creationId xmlns:a16="http://schemas.microsoft.com/office/drawing/2014/main" id="{09717EA9-E217-4AB7-9358-AD920AA61FA9}"/>
              </a:ext>
            </a:extLst>
          </p:cNvPr>
          <p:cNvSpPr>
            <a:spLocks noGrp="1"/>
          </p:cNvSpPr>
          <p:nvPr>
            <p:ph idx="1"/>
          </p:nvPr>
        </p:nvSpPr>
        <p:spPr>
          <a:xfrm>
            <a:off x="155088" y="1140006"/>
            <a:ext cx="8851752" cy="1252889"/>
          </a:xfrm>
        </p:spPr>
        <p:txBody>
          <a:bodyPr>
            <a:normAutofit fontScale="92500" lnSpcReduction="20000"/>
          </a:bodyPr>
          <a:lstStyle/>
          <a:p>
            <a:pPr algn="just"/>
            <a:r>
              <a:rPr lang="fr-FR" dirty="0"/>
              <a:t>Pour changer le sens du virage, il faut le faire :</a:t>
            </a:r>
          </a:p>
          <a:p>
            <a:pPr marL="666900" lvl="1" indent="-342900" algn="just">
              <a:buFont typeface="+mj-lt"/>
              <a:buAutoNum type="arabicPeriod"/>
            </a:pPr>
            <a:r>
              <a:rPr lang="fr-FR" dirty="0"/>
              <a:t>Changer la roue qui doit tourner</a:t>
            </a:r>
          </a:p>
          <a:p>
            <a:pPr marL="666900" lvl="1" indent="-342900" algn="just">
              <a:buFont typeface="+mj-lt"/>
              <a:buAutoNum type="arabicPeriod"/>
            </a:pPr>
            <a:r>
              <a:rPr lang="fr-FR" dirty="0"/>
              <a:t>Mettre l'angle final à -90 degrés au lieu de 90 degrés</a:t>
            </a:r>
          </a:p>
          <a:p>
            <a:pPr marL="666900" lvl="1" indent="-342900" algn="just">
              <a:buFont typeface="+mj-lt"/>
              <a:buAutoNum type="arabicPeriod"/>
            </a:pPr>
            <a:r>
              <a:rPr lang="fr-FR" dirty="0"/>
              <a:t>Mettre la comparaison  "&lt;" au lieu de "&gt;" puisque l'angle diminue au lieu d'augmenter</a:t>
            </a:r>
          </a:p>
        </p:txBody>
      </p:sp>
      <p:sp>
        <p:nvSpPr>
          <p:cNvPr id="12" name="Rectangle 11">
            <a:extLst>
              <a:ext uri="{FF2B5EF4-FFF2-40B4-BE49-F238E27FC236}">
                <a16:creationId xmlns:a16="http://schemas.microsoft.com/office/drawing/2014/main" id="{281BE9D6-1D67-43EE-9095-0550AF28047A}"/>
              </a:ext>
            </a:extLst>
          </p:cNvPr>
          <p:cNvSpPr/>
          <p:nvPr/>
        </p:nvSpPr>
        <p:spPr>
          <a:xfrm>
            <a:off x="2373692" y="3438324"/>
            <a:ext cx="815913"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F16EF-0772-4A79-BBE0-509C36A43DAC}"/>
              </a:ext>
            </a:extLst>
          </p:cNvPr>
          <p:cNvSpPr/>
          <p:nvPr/>
        </p:nvSpPr>
        <p:spPr>
          <a:xfrm>
            <a:off x="6601558" y="3403207"/>
            <a:ext cx="786868" cy="462708"/>
          </a:xfrm>
          <a:prstGeom prst="rect">
            <a:avLst/>
          </a:prstGeom>
          <a:noFill/>
          <a:ln w="28575">
            <a:solidFill>
              <a:srgbClr val="13B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6D3F8A2-EAF3-4C95-ACB3-586D181CFC3B}"/>
              </a:ext>
            </a:extLst>
          </p:cNvPr>
          <p:cNvSpPr txBox="1"/>
          <p:nvPr/>
        </p:nvSpPr>
        <p:spPr>
          <a:xfrm>
            <a:off x="803564" y="5606473"/>
            <a:ext cx="3454400" cy="369332"/>
          </a:xfrm>
          <a:prstGeom prst="rect">
            <a:avLst/>
          </a:prstGeom>
          <a:noFill/>
        </p:spPr>
        <p:txBody>
          <a:bodyPr wrap="square" rtlCol="0">
            <a:spAutoFit/>
          </a:bodyPr>
          <a:lstStyle/>
          <a:p>
            <a:pPr algn="ctr"/>
            <a:r>
              <a:rPr lang="en-US" dirty="0"/>
              <a:t>Virage à droite</a:t>
            </a:r>
          </a:p>
        </p:txBody>
      </p:sp>
      <p:sp>
        <p:nvSpPr>
          <p:cNvPr id="15" name="TextBox 14">
            <a:extLst>
              <a:ext uri="{FF2B5EF4-FFF2-40B4-BE49-F238E27FC236}">
                <a16:creationId xmlns:a16="http://schemas.microsoft.com/office/drawing/2014/main" id="{193C201D-5833-4334-A22D-6FCAC291A02B}"/>
              </a:ext>
            </a:extLst>
          </p:cNvPr>
          <p:cNvSpPr txBox="1"/>
          <p:nvPr/>
        </p:nvSpPr>
        <p:spPr>
          <a:xfrm>
            <a:off x="5043055" y="5610969"/>
            <a:ext cx="3556000" cy="369332"/>
          </a:xfrm>
          <a:prstGeom prst="rect">
            <a:avLst/>
          </a:prstGeom>
          <a:noFill/>
        </p:spPr>
        <p:txBody>
          <a:bodyPr wrap="square" rtlCol="0">
            <a:spAutoFit/>
          </a:bodyPr>
          <a:lstStyle/>
          <a:p>
            <a:pPr algn="ctr"/>
            <a:r>
              <a:rPr lang="en-US" dirty="0"/>
              <a:t>Virage à gauche</a:t>
            </a:r>
          </a:p>
        </p:txBody>
      </p:sp>
      <p:sp>
        <p:nvSpPr>
          <p:cNvPr id="16" name="Rectangle 15">
            <a:extLst>
              <a:ext uri="{FF2B5EF4-FFF2-40B4-BE49-F238E27FC236}">
                <a16:creationId xmlns:a16="http://schemas.microsoft.com/office/drawing/2014/main" id="{A79FC711-8248-45E2-8835-FC22D7C01E07}"/>
              </a:ext>
            </a:extLst>
          </p:cNvPr>
          <p:cNvSpPr/>
          <p:nvPr/>
        </p:nvSpPr>
        <p:spPr>
          <a:xfrm>
            <a:off x="3354977"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a:extLst>
              <a:ext uri="{FF2B5EF4-FFF2-40B4-BE49-F238E27FC236}">
                <a16:creationId xmlns:a16="http://schemas.microsoft.com/office/drawing/2014/main" id="{8D79DEE1-CF92-4C2E-A853-0E299A7FD0F3}"/>
              </a:ext>
            </a:extLst>
          </p:cNvPr>
          <p:cNvSpPr/>
          <p:nvPr/>
        </p:nvSpPr>
        <p:spPr>
          <a:xfrm>
            <a:off x="7588785" y="4370521"/>
            <a:ext cx="815913" cy="4627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606789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Straight Connector 92"/>
          <p:cNvCxnSpPr/>
          <p:nvPr/>
        </p:nvCxnSpPr>
        <p:spPr>
          <a:xfrm>
            <a:off x="3584593" y="5364706"/>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99153" y="5350552"/>
            <a:ext cx="2257735" cy="1273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76087" y="2251740"/>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fr-FR" dirty="0"/>
              <a:t>Il y a deux types de virages que vous pouvez faire</a:t>
            </a:r>
            <a:endParaRPr lang="en-US" dirty="0"/>
          </a:p>
        </p:txBody>
      </p:sp>
      <p:sp>
        <p:nvSpPr>
          <p:cNvPr id="3" name="Footer Placeholder 2"/>
          <p:cNvSpPr>
            <a:spLocks noGrp="1"/>
          </p:cNvSpPr>
          <p:nvPr>
            <p:ph type="ftr" sz="quarter" idx="11"/>
          </p:nvPr>
        </p:nvSpPr>
        <p:spPr/>
        <p:txBody>
          <a:bodyPr/>
          <a:lstStyle/>
          <a:p>
            <a:r>
              <a:rPr lang="en-US"/>
              <a:t>Copyright © 2020 SPIKE Prime Lessons (primelessons.org) CC-BY-NC-SA.  (Last edit: 1/9/2020)</a:t>
            </a:r>
          </a:p>
        </p:txBody>
      </p:sp>
      <p:sp>
        <p:nvSpPr>
          <p:cNvPr id="6" name="TextBox 5"/>
          <p:cNvSpPr txBox="1"/>
          <p:nvPr/>
        </p:nvSpPr>
        <p:spPr>
          <a:xfrm>
            <a:off x="276087" y="1278956"/>
            <a:ext cx="5497869" cy="369332"/>
          </a:xfrm>
          <a:prstGeom prst="rect">
            <a:avLst/>
          </a:prstGeom>
          <a:solidFill>
            <a:schemeClr val="bg1">
              <a:lumMod val="9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a:solidFill>
                  <a:schemeClr val="tx1"/>
                </a:solidFill>
              </a:rPr>
              <a:t>180 </a:t>
            </a:r>
            <a:r>
              <a:rPr lang="en-US" b="1" dirty="0" err="1">
                <a:solidFill>
                  <a:schemeClr val="tx1"/>
                </a:solidFill>
              </a:rPr>
              <a:t>Degré</a:t>
            </a:r>
            <a:r>
              <a:rPr lang="en-US" b="1" dirty="0">
                <a:solidFill>
                  <a:schemeClr val="tx1"/>
                </a:solidFill>
              </a:rPr>
              <a:t> “Virage </a:t>
            </a:r>
            <a:r>
              <a:rPr lang="en-US" b="1" dirty="0" err="1">
                <a:solidFill>
                  <a:schemeClr val="tx1"/>
                </a:solidFill>
              </a:rPr>
              <a:t>en</a:t>
            </a:r>
            <a:r>
              <a:rPr lang="en-US" b="1" dirty="0">
                <a:solidFill>
                  <a:schemeClr val="tx1"/>
                </a:solidFill>
              </a:rPr>
              <a:t> pivot”</a:t>
            </a:r>
          </a:p>
        </p:txBody>
      </p:sp>
      <p:sp>
        <p:nvSpPr>
          <p:cNvPr id="7" name="TextBox 6"/>
          <p:cNvSpPr txBox="1"/>
          <p:nvPr/>
        </p:nvSpPr>
        <p:spPr>
          <a:xfrm>
            <a:off x="276087" y="3868344"/>
            <a:ext cx="5497869" cy="369332"/>
          </a:xfrm>
          <a:prstGeom prst="rect">
            <a:avLst/>
          </a:prstGeom>
          <a:solidFill>
            <a:schemeClr val="bg1">
              <a:lumMod val="9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b="1" dirty="0">
                <a:solidFill>
                  <a:schemeClr val="tx1"/>
                </a:solidFill>
              </a:rPr>
              <a:t>180 </a:t>
            </a:r>
            <a:r>
              <a:rPr lang="en-US" b="1" dirty="0" err="1">
                <a:solidFill>
                  <a:schemeClr val="tx1"/>
                </a:solidFill>
              </a:rPr>
              <a:t>Degré</a:t>
            </a:r>
            <a:r>
              <a:rPr lang="en-US" b="1" dirty="0">
                <a:solidFill>
                  <a:schemeClr val="tx1"/>
                </a:solidFill>
              </a:rPr>
              <a:t> “Virage </a:t>
            </a:r>
            <a:r>
              <a:rPr lang="en-US" b="1" dirty="0" err="1">
                <a:solidFill>
                  <a:schemeClr val="tx1"/>
                </a:solidFill>
              </a:rPr>
              <a:t>en</a:t>
            </a:r>
            <a:r>
              <a:rPr lang="en-US" b="1" dirty="0">
                <a:solidFill>
                  <a:schemeClr val="tx1"/>
                </a:solidFill>
              </a:rPr>
              <a:t> </a:t>
            </a:r>
            <a:r>
              <a:rPr lang="en-US" b="1" dirty="0" err="1">
                <a:solidFill>
                  <a:schemeClr val="tx1"/>
                </a:solidFill>
              </a:rPr>
              <a:t>spirale</a:t>
            </a:r>
            <a:r>
              <a:rPr lang="en-US" b="1" dirty="0">
                <a:solidFill>
                  <a:schemeClr val="tx1"/>
                </a:solidFill>
              </a:rPr>
              <a:t>”</a:t>
            </a:r>
          </a:p>
        </p:txBody>
      </p:sp>
      <p:sp>
        <p:nvSpPr>
          <p:cNvPr id="8" name="TextBox 7"/>
          <p:cNvSpPr txBox="1"/>
          <p:nvPr/>
        </p:nvSpPr>
        <p:spPr>
          <a:xfrm>
            <a:off x="6115189" y="1255771"/>
            <a:ext cx="2805025" cy="5078313"/>
          </a:xfrm>
          <a:prstGeom prst="rect">
            <a:avLst/>
          </a:prstGeom>
          <a:noFill/>
        </p:spPr>
        <p:txBody>
          <a:bodyPr wrap="square" rtlCol="0">
            <a:spAutoFit/>
          </a:bodyPr>
          <a:lstStyle/>
          <a:p>
            <a:pPr algn="just"/>
            <a:r>
              <a:rPr lang="fr-FR" dirty="0"/>
              <a:t>Remarquez où le robot se situe dans les deux images après un virage de 180 degrés. Dans le " Virage en spirale", le robot bouge beaucoup moins et cela fait que les " Virages en spirale" sont parfaits pour les positions serrées. Les " Virages en pivot" ont tendance à être un peu plus rapides mais aussi un peu moins précises.</a:t>
            </a:r>
          </a:p>
          <a:p>
            <a:pPr algn="just"/>
            <a:r>
              <a:rPr lang="fr-FR" dirty="0"/>
              <a:t>Ainsi, lorsque vous devez effectuer des virages, vous devez décider quel type de virage vous convient le mieux !</a:t>
            </a:r>
          </a:p>
        </p:txBody>
      </p:sp>
      <p:grpSp>
        <p:nvGrpSpPr>
          <p:cNvPr id="10" name="Group 9"/>
          <p:cNvGrpSpPr/>
          <p:nvPr/>
        </p:nvGrpSpPr>
        <p:grpSpPr>
          <a:xfrm rot="10800000">
            <a:off x="4133980" y="4741368"/>
            <a:ext cx="1164830" cy="1200156"/>
            <a:chOff x="6507215" y="1347674"/>
            <a:chExt cx="1164830" cy="1500074"/>
          </a:xfrm>
        </p:grpSpPr>
        <p:grpSp>
          <p:nvGrpSpPr>
            <p:cNvPr id="11" name="Group 10"/>
            <p:cNvGrpSpPr/>
            <p:nvPr/>
          </p:nvGrpSpPr>
          <p:grpSpPr>
            <a:xfrm rot="5400000">
              <a:off x="6518632" y="1512901"/>
              <a:ext cx="1141996" cy="1164830"/>
              <a:chOff x="6310708" y="2223670"/>
              <a:chExt cx="809489" cy="898563"/>
            </a:xfrm>
          </p:grpSpPr>
          <p:sp>
            <p:nvSpPr>
              <p:cNvPr id="14" name="Rounded Rectangle 13"/>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6" name="Rounded Rectangle 1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7" name="Oval 1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rot="10800000">
              <a:off x="7092564" y="1347674"/>
              <a:ext cx="465620" cy="461628"/>
            </a:xfrm>
            <a:prstGeom prst="rect">
              <a:avLst/>
            </a:prstGeom>
            <a:noFill/>
          </p:spPr>
          <p:txBody>
            <a:bodyPr wrap="square" rtlCol="0">
              <a:spAutoFit/>
            </a:bodyPr>
            <a:lstStyle/>
            <a:p>
              <a:r>
                <a:rPr lang="en-US" dirty="0"/>
                <a:t>A</a:t>
              </a:r>
            </a:p>
          </p:txBody>
        </p:sp>
        <p:sp>
          <p:nvSpPr>
            <p:cNvPr id="13" name="TextBox 12"/>
            <p:cNvSpPr txBox="1"/>
            <p:nvPr/>
          </p:nvSpPr>
          <p:spPr>
            <a:xfrm rot="10800000">
              <a:off x="7102544" y="2386120"/>
              <a:ext cx="465620" cy="461628"/>
            </a:xfrm>
            <a:prstGeom prst="rect">
              <a:avLst/>
            </a:prstGeom>
            <a:noFill/>
          </p:spPr>
          <p:txBody>
            <a:bodyPr wrap="square" rtlCol="0">
              <a:spAutoFit/>
            </a:bodyPr>
            <a:lstStyle/>
            <a:p>
              <a:r>
                <a:rPr lang="en-US" dirty="0"/>
                <a:t>E</a:t>
              </a:r>
            </a:p>
          </p:txBody>
        </p:sp>
      </p:grpSp>
      <p:sp>
        <p:nvSpPr>
          <p:cNvPr id="26" name="TextBox 25"/>
          <p:cNvSpPr txBox="1"/>
          <p:nvPr/>
        </p:nvSpPr>
        <p:spPr>
          <a:xfrm>
            <a:off x="276087" y="4373571"/>
            <a:ext cx="2380801" cy="369332"/>
          </a:xfrm>
          <a:prstGeom prst="rect">
            <a:avLst/>
          </a:prstGeom>
          <a:noFill/>
        </p:spPr>
        <p:txBody>
          <a:bodyPr wrap="square" rtlCol="0">
            <a:spAutoFit/>
          </a:bodyPr>
          <a:lstStyle/>
          <a:p>
            <a:pPr algn="ctr"/>
            <a:r>
              <a:rPr lang="en-US" dirty="0"/>
              <a:t>Position de </a:t>
            </a:r>
            <a:r>
              <a:rPr lang="en-US" dirty="0" err="1"/>
              <a:t>départ</a:t>
            </a:r>
            <a:endParaRPr lang="en-US" dirty="0"/>
          </a:p>
        </p:txBody>
      </p:sp>
      <p:sp>
        <p:nvSpPr>
          <p:cNvPr id="27" name="TextBox 26"/>
          <p:cNvSpPr txBox="1"/>
          <p:nvPr/>
        </p:nvSpPr>
        <p:spPr>
          <a:xfrm>
            <a:off x="3546126" y="4375841"/>
            <a:ext cx="2296202" cy="369332"/>
          </a:xfrm>
          <a:prstGeom prst="rect">
            <a:avLst/>
          </a:prstGeom>
          <a:noFill/>
        </p:spPr>
        <p:txBody>
          <a:bodyPr wrap="square" rtlCol="0">
            <a:spAutoFit/>
          </a:bodyPr>
          <a:lstStyle/>
          <a:p>
            <a:pPr algn="ctr"/>
            <a:r>
              <a:rPr lang="en-US" dirty="0"/>
              <a:t>Position </a:t>
            </a:r>
            <a:r>
              <a:rPr lang="en-US" dirty="0" err="1"/>
              <a:t>d’arrivée</a:t>
            </a:r>
            <a:endParaRPr lang="en-US" dirty="0"/>
          </a:p>
        </p:txBody>
      </p:sp>
      <p:sp>
        <p:nvSpPr>
          <p:cNvPr id="28" name="TextBox 27"/>
          <p:cNvSpPr txBox="1"/>
          <p:nvPr/>
        </p:nvSpPr>
        <p:spPr>
          <a:xfrm>
            <a:off x="2441774" y="4895252"/>
            <a:ext cx="1339047" cy="923330"/>
          </a:xfrm>
          <a:prstGeom prst="rect">
            <a:avLst/>
          </a:prstGeom>
          <a:noFill/>
        </p:spPr>
        <p:txBody>
          <a:bodyPr wrap="square" rtlCol="0">
            <a:spAutoFit/>
          </a:bodyPr>
          <a:lstStyle/>
          <a:p>
            <a:pPr algn="ctr"/>
            <a:r>
              <a:rPr lang="fr-FR" dirty="0"/>
              <a:t>Les moteurs A &amp; E </a:t>
            </a:r>
          </a:p>
          <a:p>
            <a:pPr algn="ctr"/>
            <a:r>
              <a:rPr lang="fr-FR" dirty="0"/>
              <a:t>bougent</a:t>
            </a:r>
            <a:endParaRPr lang="en-US" dirty="0"/>
          </a:p>
        </p:txBody>
      </p:sp>
      <p:grpSp>
        <p:nvGrpSpPr>
          <p:cNvPr id="38" name="Group 37"/>
          <p:cNvGrpSpPr/>
          <p:nvPr/>
        </p:nvGrpSpPr>
        <p:grpSpPr>
          <a:xfrm rot="10800000">
            <a:off x="4051860" y="2570197"/>
            <a:ext cx="1164830" cy="1200215"/>
            <a:chOff x="6507215" y="1338644"/>
            <a:chExt cx="1164830" cy="1529495"/>
          </a:xfrm>
        </p:grpSpPr>
        <p:grpSp>
          <p:nvGrpSpPr>
            <p:cNvPr id="39" name="Group 38"/>
            <p:cNvGrpSpPr/>
            <p:nvPr/>
          </p:nvGrpSpPr>
          <p:grpSpPr>
            <a:xfrm rot="5400000">
              <a:off x="6518632" y="1512901"/>
              <a:ext cx="1141996" cy="1164830"/>
              <a:chOff x="6310708" y="2223670"/>
              <a:chExt cx="809489" cy="898563"/>
            </a:xfrm>
          </p:grpSpPr>
          <p:sp>
            <p:nvSpPr>
              <p:cNvPr id="42" name="Rounded Rectangle 41"/>
              <p:cNvSpPr/>
              <p:nvPr/>
            </p:nvSpPr>
            <p:spPr>
              <a:xfrm>
                <a:off x="6451830" y="2223670"/>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44" name="Rounded Rectangle 4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45" name="Oval 4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p:cNvSpPr txBox="1"/>
            <p:nvPr/>
          </p:nvSpPr>
          <p:spPr>
            <a:xfrm rot="10800000">
              <a:off x="7092564" y="1338644"/>
              <a:ext cx="465620" cy="470659"/>
            </a:xfrm>
            <a:prstGeom prst="rect">
              <a:avLst/>
            </a:prstGeom>
            <a:noFill/>
          </p:spPr>
          <p:txBody>
            <a:bodyPr wrap="square" rtlCol="0">
              <a:spAutoFit/>
            </a:bodyPr>
            <a:lstStyle/>
            <a:p>
              <a:r>
                <a:rPr lang="en-US" dirty="0"/>
                <a:t>A</a:t>
              </a:r>
            </a:p>
          </p:txBody>
        </p:sp>
        <p:sp>
          <p:nvSpPr>
            <p:cNvPr id="41" name="TextBox 40"/>
            <p:cNvSpPr txBox="1"/>
            <p:nvPr/>
          </p:nvSpPr>
          <p:spPr>
            <a:xfrm rot="10800000">
              <a:off x="7102544" y="2397480"/>
              <a:ext cx="465620" cy="470659"/>
            </a:xfrm>
            <a:prstGeom prst="rect">
              <a:avLst/>
            </a:prstGeom>
            <a:noFill/>
          </p:spPr>
          <p:txBody>
            <a:bodyPr wrap="square" rtlCol="0">
              <a:spAutoFit/>
            </a:bodyPr>
            <a:lstStyle/>
            <a:p>
              <a:r>
                <a:rPr lang="en-US" dirty="0"/>
                <a:t>E</a:t>
              </a:r>
            </a:p>
          </p:txBody>
        </p:sp>
      </p:grpSp>
      <p:sp>
        <p:nvSpPr>
          <p:cNvPr id="46" name="TextBox 45"/>
          <p:cNvSpPr txBox="1"/>
          <p:nvPr/>
        </p:nvSpPr>
        <p:spPr>
          <a:xfrm>
            <a:off x="2371071" y="1725380"/>
            <a:ext cx="1339047" cy="923330"/>
          </a:xfrm>
          <a:prstGeom prst="rect">
            <a:avLst/>
          </a:prstGeom>
          <a:noFill/>
        </p:spPr>
        <p:txBody>
          <a:bodyPr wrap="square" rtlCol="0">
            <a:spAutoFit/>
          </a:bodyPr>
          <a:lstStyle/>
          <a:p>
            <a:pPr algn="ctr"/>
            <a:r>
              <a:rPr lang="fr-FR" dirty="0"/>
              <a:t>Le moteur A </a:t>
            </a:r>
          </a:p>
          <a:p>
            <a:pPr algn="ctr"/>
            <a:r>
              <a:rPr lang="fr-FR" dirty="0"/>
              <a:t>bouge</a:t>
            </a:r>
            <a:endParaRPr lang="en-US" dirty="0"/>
          </a:p>
        </p:txBody>
      </p:sp>
      <p:sp>
        <p:nvSpPr>
          <p:cNvPr id="50" name="TextBox 49"/>
          <p:cNvSpPr txBox="1"/>
          <p:nvPr/>
        </p:nvSpPr>
        <p:spPr>
          <a:xfrm>
            <a:off x="276087" y="2918543"/>
            <a:ext cx="2380801" cy="369332"/>
          </a:xfrm>
          <a:prstGeom prst="rect">
            <a:avLst/>
          </a:prstGeom>
          <a:noFill/>
        </p:spPr>
        <p:txBody>
          <a:bodyPr wrap="square" rtlCol="0">
            <a:spAutoFit/>
          </a:bodyPr>
          <a:lstStyle/>
          <a:p>
            <a:pPr algn="ctr"/>
            <a:r>
              <a:rPr lang="en-US" dirty="0"/>
              <a:t>Position de </a:t>
            </a:r>
            <a:r>
              <a:rPr lang="en-US" dirty="0" err="1"/>
              <a:t>départ</a:t>
            </a:r>
            <a:endParaRPr lang="en-US" dirty="0"/>
          </a:p>
        </p:txBody>
      </p:sp>
      <p:sp>
        <p:nvSpPr>
          <p:cNvPr id="51" name="TextBox 50"/>
          <p:cNvSpPr txBox="1"/>
          <p:nvPr/>
        </p:nvSpPr>
        <p:spPr>
          <a:xfrm>
            <a:off x="3384081" y="1725371"/>
            <a:ext cx="2389875" cy="369332"/>
          </a:xfrm>
          <a:prstGeom prst="rect">
            <a:avLst/>
          </a:prstGeom>
          <a:noFill/>
        </p:spPr>
        <p:txBody>
          <a:bodyPr wrap="square" rtlCol="0">
            <a:spAutoFit/>
          </a:bodyPr>
          <a:lstStyle/>
          <a:p>
            <a:pPr algn="ctr"/>
            <a:r>
              <a:rPr lang="en-US" dirty="0"/>
              <a:t>Position </a:t>
            </a:r>
            <a:r>
              <a:rPr lang="en-US" dirty="0" err="1"/>
              <a:t>d’arrivée</a:t>
            </a:r>
            <a:endParaRPr lang="en-US" dirty="0"/>
          </a:p>
        </p:txBody>
      </p:sp>
      <p:grpSp>
        <p:nvGrpSpPr>
          <p:cNvPr id="89" name="Group 88"/>
          <p:cNvGrpSpPr/>
          <p:nvPr/>
        </p:nvGrpSpPr>
        <p:grpSpPr>
          <a:xfrm>
            <a:off x="892871" y="1619169"/>
            <a:ext cx="1386064" cy="1228949"/>
            <a:chOff x="892871" y="1599143"/>
            <a:chExt cx="1386064" cy="1566113"/>
          </a:xfrm>
        </p:grpSpPr>
        <p:grpSp>
          <p:nvGrpSpPr>
            <p:cNvPr id="30" name="Group 29"/>
            <p:cNvGrpSpPr/>
            <p:nvPr/>
          </p:nvGrpSpPr>
          <p:grpSpPr>
            <a:xfrm>
              <a:off x="892871" y="1599143"/>
              <a:ext cx="1199001" cy="1566113"/>
              <a:chOff x="6507213" y="1291726"/>
              <a:chExt cx="1199001" cy="1566113"/>
            </a:xfrm>
          </p:grpSpPr>
          <p:grpSp>
            <p:nvGrpSpPr>
              <p:cNvPr id="31" name="Group 30"/>
              <p:cNvGrpSpPr/>
              <p:nvPr/>
            </p:nvGrpSpPr>
            <p:grpSpPr>
              <a:xfrm rot="5400000">
                <a:off x="6518630" y="1512901"/>
                <a:ext cx="1141996" cy="1164830"/>
                <a:chOff x="6310708" y="2223671"/>
                <a:chExt cx="809489" cy="898563"/>
              </a:xfrm>
            </p:grpSpPr>
            <p:sp>
              <p:nvSpPr>
                <p:cNvPr id="34" name="Rounded Rectangle 33"/>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6" name="Rounded Rectangle 35"/>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37" name="Oval 36"/>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7216809" y="1291726"/>
                <a:ext cx="465620" cy="470659"/>
              </a:xfrm>
              <a:prstGeom prst="rect">
                <a:avLst/>
              </a:prstGeom>
              <a:noFill/>
            </p:spPr>
            <p:txBody>
              <a:bodyPr wrap="square" rtlCol="0">
                <a:spAutoFit/>
              </a:bodyPr>
              <a:lstStyle/>
              <a:p>
                <a:r>
                  <a:rPr lang="en-US" dirty="0"/>
                  <a:t>A</a:t>
                </a:r>
              </a:p>
            </p:txBody>
          </p:sp>
          <p:sp>
            <p:nvSpPr>
              <p:cNvPr id="33" name="TextBox 32"/>
              <p:cNvSpPr txBox="1"/>
              <p:nvPr/>
            </p:nvSpPr>
            <p:spPr>
              <a:xfrm>
                <a:off x="7240594" y="2387180"/>
                <a:ext cx="465620" cy="470659"/>
              </a:xfrm>
              <a:prstGeom prst="rect">
                <a:avLst/>
              </a:prstGeom>
              <a:noFill/>
            </p:spPr>
            <p:txBody>
              <a:bodyPr wrap="square" rtlCol="0">
                <a:spAutoFit/>
              </a:bodyPr>
              <a:lstStyle/>
              <a:p>
                <a:r>
                  <a:rPr lang="en-US" dirty="0"/>
                  <a:t>E</a:t>
                </a:r>
              </a:p>
            </p:txBody>
          </p:sp>
        </p:grpSp>
        <p:cxnSp>
          <p:nvCxnSpPr>
            <p:cNvPr id="53" name="Curved Connector 52"/>
            <p:cNvCxnSpPr/>
            <p:nvPr/>
          </p:nvCxnSpPr>
          <p:spPr>
            <a:xfrm>
              <a:off x="1930037" y="1876829"/>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648829" y="4706213"/>
            <a:ext cx="1485589" cy="1229740"/>
            <a:chOff x="648829" y="4735413"/>
            <a:chExt cx="1485589" cy="1537051"/>
          </a:xfrm>
        </p:grpSpPr>
        <p:grpSp>
          <p:nvGrpSpPr>
            <p:cNvPr id="18" name="Group 17"/>
            <p:cNvGrpSpPr/>
            <p:nvPr/>
          </p:nvGrpSpPr>
          <p:grpSpPr>
            <a:xfrm>
              <a:off x="809518" y="4735413"/>
              <a:ext cx="1199001" cy="1537051"/>
              <a:chOff x="6507213" y="1311758"/>
              <a:chExt cx="1199001" cy="1537051"/>
            </a:xfrm>
          </p:grpSpPr>
          <p:grpSp>
            <p:nvGrpSpPr>
              <p:cNvPr id="19" name="Group 18"/>
              <p:cNvGrpSpPr/>
              <p:nvPr/>
            </p:nvGrpSpPr>
            <p:grpSpPr>
              <a:xfrm rot="5400000">
                <a:off x="6518630" y="1512901"/>
                <a:ext cx="1141996" cy="1164830"/>
                <a:chOff x="6310708" y="2223671"/>
                <a:chExt cx="809489" cy="898563"/>
              </a:xfrm>
            </p:grpSpPr>
            <p:sp>
              <p:nvSpPr>
                <p:cNvPr id="22" name="Rounded Rectangle 21"/>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6979076"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4" name="Rounded Rectangle 23"/>
                <p:cNvSpPr/>
                <p:nvPr/>
              </p:nvSpPr>
              <p:spPr>
                <a:xfrm>
                  <a:off x="6310708" y="2525434"/>
                  <a:ext cx="141121" cy="295036"/>
                </a:xfrm>
                <a:prstGeom prst="roundRect">
                  <a:avLst/>
                </a:prstGeom>
                <a:solidFill>
                  <a:srgbClr val="13B09B"/>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effectLst/>
                  </a:endParaRPr>
                </a:p>
              </p:txBody>
            </p:sp>
            <p:sp>
              <p:nvSpPr>
                <p:cNvPr id="25" name="Oval 24"/>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7216809" y="1311758"/>
                <a:ext cx="465620" cy="461628"/>
              </a:xfrm>
              <a:prstGeom prst="rect">
                <a:avLst/>
              </a:prstGeom>
              <a:noFill/>
            </p:spPr>
            <p:txBody>
              <a:bodyPr wrap="square" rtlCol="0">
                <a:spAutoFit/>
              </a:bodyPr>
              <a:lstStyle/>
              <a:p>
                <a:r>
                  <a:rPr lang="en-US" dirty="0"/>
                  <a:t>A</a:t>
                </a:r>
              </a:p>
            </p:txBody>
          </p:sp>
          <p:sp>
            <p:nvSpPr>
              <p:cNvPr id="21" name="TextBox 20"/>
              <p:cNvSpPr txBox="1"/>
              <p:nvPr/>
            </p:nvSpPr>
            <p:spPr>
              <a:xfrm>
                <a:off x="7240594" y="2387181"/>
                <a:ext cx="465620" cy="461628"/>
              </a:xfrm>
              <a:prstGeom prst="rect">
                <a:avLst/>
              </a:prstGeom>
              <a:noFill/>
            </p:spPr>
            <p:txBody>
              <a:bodyPr wrap="square" rtlCol="0">
                <a:spAutoFit/>
              </a:bodyPr>
              <a:lstStyle/>
              <a:p>
                <a:r>
                  <a:rPr lang="en-US" dirty="0"/>
                  <a:t>E</a:t>
                </a:r>
              </a:p>
            </p:txBody>
          </p:sp>
        </p:grpSp>
        <p:cxnSp>
          <p:nvCxnSpPr>
            <p:cNvPr id="58" name="Curved Connector 57"/>
            <p:cNvCxnSpPr/>
            <p:nvPr/>
          </p:nvCxnSpPr>
          <p:spPr>
            <a:xfrm>
              <a:off x="1785520" y="4980768"/>
              <a:ext cx="348898" cy="393929"/>
            </a:xfrm>
            <a:prstGeom prst="curved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7" name="Curved Connector 76"/>
            <p:cNvCxnSpPr/>
            <p:nvPr/>
          </p:nvCxnSpPr>
          <p:spPr>
            <a:xfrm rot="16200000" flipV="1">
              <a:off x="643486" y="5573839"/>
              <a:ext cx="438638" cy="427951"/>
            </a:xfrm>
            <a:prstGeom prst="curvedConnector3">
              <a:avLst>
                <a:gd name="adj1" fmla="val 278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3393155" y="2219824"/>
            <a:ext cx="238080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A820D3A0-BB1C-4BE8-BDFE-B24894F6E99A}"/>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1775674711"/>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1681</TotalTime>
  <Words>1245</Words>
  <Application>Microsoft Office PowerPoint</Application>
  <PresentationFormat>Affichage à l'écran (4:3)</PresentationFormat>
  <Paragraphs>133</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Gill Sans MT</vt:lpstr>
      <vt:lpstr>Helvetica Neue</vt:lpstr>
      <vt:lpstr>Wingdings</vt:lpstr>
      <vt:lpstr>Wingdings 2</vt:lpstr>
      <vt:lpstr>Dividend</vt:lpstr>
      <vt:lpstr>Virage avec Gyro</vt:lpstr>
      <vt:lpstr>Objectifs de la leçon</vt:lpstr>
      <vt:lpstr>Blocs dont vous avez besoin dans cette leçon</vt:lpstr>
      <vt:lpstr>Orientation du robot :  YAW, PITCH et ROLL</vt:lpstr>
      <vt:lpstr>Utilisation du capteur gyroscopique pour tourner</vt:lpstr>
      <vt:lpstr>Défi I</vt:lpstr>
      <vt:lpstr>Défi 1 Solution</vt:lpstr>
      <vt:lpstr>virage à droite  VS.  virage à gauche</vt:lpstr>
      <vt:lpstr>Il y a deux types de virages que vous pouvez faire</vt:lpstr>
      <vt:lpstr>Comment faire des virages en pivot et en spirale</vt:lpstr>
      <vt:lpstr>DÉFIS de virage</vt:lpstr>
      <vt:lpstr>SOLUTIONS AUX DÉFIS</vt:lpstr>
      <vt:lpstr>générique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Sofia BEN SOUDA</cp:lastModifiedBy>
  <cp:revision>151</cp:revision>
  <dcterms:created xsi:type="dcterms:W3CDTF">2016-07-04T02:35:12Z</dcterms:created>
  <dcterms:modified xsi:type="dcterms:W3CDTF">2020-07-19T19:35:37Z</dcterms:modified>
</cp:coreProperties>
</file>