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75" r:id="rId2"/>
    <p:sldId id="289" r:id="rId3"/>
    <p:sldId id="290" r:id="rId4"/>
    <p:sldId id="276" r:id="rId5"/>
    <p:sldId id="279" r:id="rId6"/>
    <p:sldId id="283" r:id="rId7"/>
    <p:sldId id="291" r:id="rId8"/>
    <p:sldId id="284" r:id="rId9"/>
    <p:sldId id="285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455"/>
    <a:srgbClr val="FFD500"/>
    <a:srgbClr val="0EAE9F"/>
    <a:srgbClr val="13B09B"/>
    <a:srgbClr val="0290F8"/>
    <a:srgbClr val="FE59D0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8" d="100"/>
          <a:sy n="88" d="100"/>
        </p:scale>
        <p:origin x="148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4FF45FA8-9CA3-7347-A7B9-243581B89064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6396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2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7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BB3AEB-8D76-1943-8A80-A77A225450C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BF7C36-16F0-B44E-A7EF-9045F791433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5C8ED1-A718-264A-AEF8-3EE732B5AFCE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9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768C6F-E575-2141-AC2B-13B3569A93E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6444B-88F1-5C45-B3C6-B0F98C6FB8F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8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BD6F33-9E0B-224C-AD49-8D0B1175528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3EA70-E9E9-3249-9C88-9C13EEB2984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1AAD0-A22B-8E4A-B6DA-8B6BBF84607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8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523F7-7190-F14F-BDFF-437166245B8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B8600B-5CE3-0843-9B26-24D6151FABF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8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7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079A68-53F0-794F-A2F7-6C2F1569875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92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Color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</a:t>
            </a:r>
            <a:r>
              <a:rPr lang="en-US" sz="1600"/>
              <a:t>Sanjay and Arvind </a:t>
            </a:r>
            <a:r>
              <a:rPr lang="en-US" sz="1600" dirty="0"/>
              <a:t>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Color Sensor</a:t>
            </a:r>
          </a:p>
          <a:p>
            <a:r>
              <a:rPr lang="en-US" dirty="0"/>
              <a:t>Learn how to use the Wait Until Block</a:t>
            </a:r>
          </a:p>
          <a:p>
            <a:r>
              <a:rPr lang="en-US" dirty="0"/>
              <a:t>Note:  Although images in this lessons may show a SPIKE Prime, the code blocks are the same for Robot Inventor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A6854CAB-B318-4725-BF04-792430779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4" t="10806" r="19474" b="11579"/>
          <a:stretch/>
        </p:blipFill>
        <p:spPr>
          <a:xfrm>
            <a:off x="6266047" y="3821274"/>
            <a:ext cx="2541070" cy="23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9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Color 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9" y="1140006"/>
            <a:ext cx="5831852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sensor API can report either the color or reflectivity measured</a:t>
            </a:r>
          </a:p>
          <a:p>
            <a:r>
              <a:rPr lang="en-US" dirty="0"/>
              <a:t>Unlike the EV3, reflectivity is measured while shining a white light, not a red light.</a:t>
            </a:r>
          </a:p>
          <a:p>
            <a:r>
              <a:rPr lang="en-US" dirty="0"/>
              <a:t>The sensor can report 8 colors (shown on right) and no color (None)</a:t>
            </a:r>
          </a:p>
          <a:p>
            <a:r>
              <a:rPr lang="en-US" dirty="0"/>
              <a:t>Optimal reading distance according to the specs: 16 mm (depending on object size, color, and surface)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03485-0455-E74C-AA8E-86B2413AC2A0}"/>
              </a:ext>
            </a:extLst>
          </p:cNvPr>
          <p:cNvSpPr txBox="1"/>
          <p:nvPr/>
        </p:nvSpPr>
        <p:spPr>
          <a:xfrm>
            <a:off x="5986941" y="1541582"/>
            <a:ext cx="25010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'black'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'violet'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'blue'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'cyan'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'green'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'yellow'</a:t>
            </a:r>
            <a:endParaRPr lang="en-US" sz="2400" dirty="0"/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'red'</a:t>
            </a:r>
          </a:p>
          <a:p>
            <a:r>
              <a:rPr lang="en-US" sz="2400" b="0" i="0" dirty="0">
                <a:solidFill>
                  <a:srgbClr val="D8009B"/>
                </a:solidFill>
                <a:effectLst/>
                <a:latin typeface="Menlo"/>
              </a:rPr>
              <a:t>'white'</a:t>
            </a:r>
            <a:endParaRPr lang="en-US" sz="2400" dirty="0"/>
          </a:p>
          <a:p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9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ADB and sensing color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5082601"/>
          </a:xfrm>
        </p:spPr>
        <p:txBody>
          <a:bodyPr/>
          <a:lstStyle/>
          <a:p>
            <a:r>
              <a:rPr lang="en-US" i="1" dirty="0"/>
              <a:t>The color sensor on ADB is mounted at about 8mm off the ground, but the optimal distance for mounting the sensor according to the specs is 16mm.</a:t>
            </a:r>
          </a:p>
          <a:p>
            <a:r>
              <a:rPr lang="en-US" dirty="0"/>
              <a:t>When using this robot design, Black does not read correctly in Color Mode using electrical tape lines or a FIRST LEGO League challenge mat.</a:t>
            </a:r>
            <a:endParaRPr lang="en-US" i="1" dirty="0"/>
          </a:p>
          <a:p>
            <a:r>
              <a:rPr lang="en-US" dirty="0"/>
              <a:t>See the next slide for modifications. The build instructions are also provided as a separate file on our site.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3923E-EABC-40AE-9B9A-8FF6CA72C3CD}"/>
              </a:ext>
            </a:extLst>
          </p:cNvPr>
          <p:cNvCxnSpPr>
            <a:cxnSpLocks/>
          </p:cNvCxnSpPr>
          <p:nvPr/>
        </p:nvCxnSpPr>
        <p:spPr>
          <a:xfrm flipH="1">
            <a:off x="6492240" y="4721352"/>
            <a:ext cx="2265292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43128-939F-45F9-8FAD-09FC2AE658B9}"/>
              </a:ext>
            </a:extLst>
          </p:cNvPr>
          <p:cNvCxnSpPr>
            <a:cxnSpLocks/>
          </p:cNvCxnSpPr>
          <p:nvPr/>
        </p:nvCxnSpPr>
        <p:spPr>
          <a:xfrm>
            <a:off x="6894576" y="3483864"/>
            <a:ext cx="0" cy="1051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3F34BE-ADF9-4A68-809F-AEF4085F1687}"/>
              </a:ext>
            </a:extLst>
          </p:cNvPr>
          <p:cNvSpPr txBox="1"/>
          <p:nvPr/>
        </p:nvSpPr>
        <p:spPr>
          <a:xfrm>
            <a:off x="6967729" y="3779365"/>
            <a:ext cx="20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16mm</a:t>
            </a:r>
          </a:p>
          <a:p>
            <a:r>
              <a:rPr lang="en-US" sz="1600" dirty="0"/>
              <a:t>2M (2 LEGO Modules)</a:t>
            </a:r>
          </a:p>
        </p:txBody>
      </p:sp>
      <p:pic>
        <p:nvPicPr>
          <p:cNvPr id="21" name="Picture 20" descr="A picture containing sitting, white&#10;&#10;Description automatically generated">
            <a:extLst>
              <a:ext uri="{FF2B5EF4-FFF2-40B4-BE49-F238E27FC236}">
                <a16:creationId xmlns:a16="http://schemas.microsoft.com/office/drawing/2014/main" id="{EF025105-2982-49AD-B77D-F54D93E8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08" y="1343097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84A2-6883-4D4E-8376-59216E1E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 to ADB</a:t>
            </a:r>
          </a:p>
        </p:txBody>
      </p:sp>
      <p:pic>
        <p:nvPicPr>
          <p:cNvPr id="7" name="Content Placeholder 6" descr="A close up of a toy&#10;&#10;Description automatically generated">
            <a:extLst>
              <a:ext uri="{FF2B5EF4-FFF2-40B4-BE49-F238E27FC236}">
                <a16:creationId xmlns:a16="http://schemas.microsoft.com/office/drawing/2014/main" id="{19A6380D-79F6-4CD8-B3B4-F517D1B3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23" y="1683946"/>
            <a:ext cx="3441700" cy="25812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C78E-D7A6-4E1A-98DF-76A236E1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35AF-76B1-41A5-9536-B207C0D7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6311823-7018-48B9-AEB3-11C330D0A3A4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8767036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instructions for modifying the front bumper of ADB so that the color sensors are raised one LEGO module up are included on this website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5A8D2-1AC5-4FE7-9964-79266262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61" y="1818884"/>
            <a:ext cx="3310599" cy="231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A82C0-EB9C-4D53-8C4E-91F77D9F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67" y="3977101"/>
            <a:ext cx="3151094" cy="2209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3A621-A906-49CA-8533-D48857877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809" y="3977101"/>
            <a:ext cx="2894013" cy="20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color Sensor?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en-US" dirty="0"/>
              <a:t>Before using the sensor, it must be initialized as an object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two modes you can program the color sensor in: Color Mode and Reflected light mode</a:t>
            </a:r>
          </a:p>
          <a:p>
            <a:r>
              <a:rPr lang="en-US" dirty="0"/>
              <a:t>We will use color mode in this lesson</a:t>
            </a:r>
          </a:p>
          <a:p>
            <a:r>
              <a:rPr lang="en-US" dirty="0"/>
              <a:t>The </a:t>
            </a:r>
            <a:r>
              <a:rPr lang="en-US" dirty="0" err="1"/>
              <a:t>ColorSensor</a:t>
            </a:r>
            <a:r>
              <a:rPr lang="en-US" dirty="0"/>
              <a:t> class provides a method to wait until the </a:t>
            </a:r>
            <a:r>
              <a:rPr lang="en-US" i="1" dirty="0"/>
              <a:t>color</a:t>
            </a:r>
            <a:r>
              <a:rPr lang="en-US" dirty="0"/>
              <a:t> is detected:</a:t>
            </a:r>
          </a:p>
          <a:p>
            <a:pPr marL="0" indent="0">
              <a:buNone/>
            </a:pP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color.wait_until_color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034FB-3DC5-4561-86FF-294ED4DE21CC}"/>
              </a:ext>
            </a:extLst>
          </p:cNvPr>
          <p:cNvSpPr txBox="1"/>
          <p:nvPr/>
        </p:nvSpPr>
        <p:spPr>
          <a:xfrm>
            <a:off x="12839" y="2232202"/>
            <a:ext cx="130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for the 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BD734-88F5-47C8-89E2-6ACECFC35F7D}"/>
              </a:ext>
            </a:extLst>
          </p:cNvPr>
          <p:cNvSpPr txBox="1"/>
          <p:nvPr/>
        </p:nvSpPr>
        <p:spPr>
          <a:xfrm>
            <a:off x="3560363" y="2233527"/>
            <a:ext cx="6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81259E-9CF6-4596-AE5E-7519AEA40A0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67261" y="1949816"/>
            <a:ext cx="2" cy="282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DA309-4926-4F96-9DB1-81A4D771A0E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863370" y="1953834"/>
            <a:ext cx="0" cy="279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33AA-DE8F-44F4-8AA5-AA227E6A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sensor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1D6B-237F-485B-9B12-AAF5B9EBD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419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get_color</a:t>
            </a:r>
            <a:r>
              <a:rPr lang="es-419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</a:t>
            </a:r>
          </a:p>
          <a:p>
            <a:pPr lvl="1"/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Reads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current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color</a:t>
            </a:r>
            <a:endParaRPr lang="es-419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s-419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get_ambient_light</a:t>
            </a:r>
            <a:r>
              <a:rPr lang="es-419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</a:t>
            </a:r>
          </a:p>
          <a:p>
            <a:pPr lvl="1"/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Reads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ambient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light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intensity</a:t>
            </a:r>
            <a:endParaRPr lang="es-419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s-419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get_blue</a:t>
            </a:r>
            <a:r>
              <a:rPr lang="es-419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</a:t>
            </a:r>
          </a:p>
          <a:p>
            <a:pPr lvl="1"/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Reads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just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blue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component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of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RGB color</a:t>
            </a:r>
          </a:p>
          <a:p>
            <a:r>
              <a:rPr lang="es-419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get_green</a:t>
            </a:r>
            <a:r>
              <a:rPr lang="es-419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</a:t>
            </a:r>
          </a:p>
          <a:p>
            <a:pPr lvl="1"/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Reads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just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green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component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of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RGB color</a:t>
            </a:r>
            <a:endParaRPr lang="es-419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s-419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get_red</a:t>
            </a:r>
            <a:r>
              <a:rPr lang="es-419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</a:t>
            </a:r>
          </a:p>
          <a:p>
            <a:pPr lvl="1"/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Reads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just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red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component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of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RGB color</a:t>
            </a:r>
          </a:p>
          <a:p>
            <a:r>
              <a:rPr lang="es-419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get_reflected_light</a:t>
            </a:r>
            <a:r>
              <a:rPr lang="es-419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</a:t>
            </a:r>
          </a:p>
          <a:p>
            <a:pPr lvl="1"/>
            <a:r>
              <a:rPr lang="es-419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Reads</a:t>
            </a:r>
            <a:r>
              <a:rPr lang="es-419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reflected</a:t>
            </a:r>
            <a:r>
              <a:rPr lang="es-419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light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intensity</a:t>
            </a:r>
            <a:endParaRPr lang="es-419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s-419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get_rgb_intensity</a:t>
            </a:r>
            <a:r>
              <a:rPr lang="es-419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</a:t>
            </a:r>
          </a:p>
          <a:p>
            <a:pPr lvl="1"/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Reads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overall</a:t>
            </a:r>
            <a:r>
              <a:rPr lang="es-419" dirty="0">
                <a:solidFill>
                  <a:srgbClr val="000000"/>
                </a:solidFill>
                <a:latin typeface="Times New Roman" panose="02020603050405020304" pitchFamily="18" charset="0"/>
              </a:rPr>
              <a:t> RGB </a:t>
            </a:r>
            <a:r>
              <a:rPr lang="es-419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intensity</a:t>
            </a:r>
            <a:endParaRPr lang="es-419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light_up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(light_1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=100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light_2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=100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light_3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=100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Adjusts color sensor light brightness</a:t>
            </a:r>
            <a:endParaRPr lang="es-419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light_up_all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(brightness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=100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s-419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wait_for_new_color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</a:t>
            </a:r>
            <a:endParaRPr lang="es-419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wait_until_color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(color)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DB78C-A8B2-4159-8FF8-9D78DC6D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043E3-75F0-4CF0-AB2F-390039AA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 your robot to move straight until the color sensor sees black</a:t>
            </a:r>
          </a:p>
          <a:p>
            <a:r>
              <a:rPr lang="en-US" dirty="0"/>
              <a:t>You will need to use the Wait Until color or while loops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color.wait_until_color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while (color.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() != "black"): pass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Basic steps: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Droid Bot IV and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stop action </a:t>
            </a:r>
            <a:r>
              <a:rPr lang="en-US" dirty="0"/>
              <a:t>to brake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b="1" dirty="0"/>
              <a:t>Initialize</a:t>
            </a:r>
            <a:r>
              <a:rPr lang="en-US" dirty="0"/>
              <a:t> the color sensor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/>
              <a:t>wait_until_color</a:t>
            </a:r>
            <a:r>
              <a:rPr lang="en-US" b="1"/>
              <a:t>() method </a:t>
            </a:r>
            <a:r>
              <a:rPr lang="en-US" dirty="0"/>
              <a:t>to detect when the color sensor sees black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4540F6A-45E9-40E3-B7A9-BCE5BF157B85}"/>
              </a:ext>
            </a:extLst>
          </p:cNvPr>
          <p:cNvSpPr txBox="1"/>
          <p:nvPr/>
        </p:nvSpPr>
        <p:spPr>
          <a:xfrm>
            <a:off x="390649" y="2667853"/>
            <a:ext cx="62822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wait_until_color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8C73F-1DFF-4F38-A340-1052EBD9AA70}"/>
              </a:ext>
            </a:extLst>
          </p:cNvPr>
          <p:cNvSpPr/>
          <p:nvPr/>
        </p:nvSpPr>
        <p:spPr>
          <a:xfrm>
            <a:off x="175260" y="1298162"/>
            <a:ext cx="874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 previous lessons, you learnt how to configure your robot. (See Configuring Your Robot Lesson)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3A8B7-C3F6-412E-8916-EFE81A3A0981}"/>
              </a:ext>
            </a:extLst>
          </p:cNvPr>
          <p:cNvSpPr txBox="1"/>
          <p:nvPr/>
        </p:nvSpPr>
        <p:spPr>
          <a:xfrm>
            <a:off x="6516694" y="3244334"/>
            <a:ext cx="183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Configure robot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6B834-55C5-418C-A4C7-89A5F46E965F}"/>
              </a:ext>
            </a:extLst>
          </p:cNvPr>
          <p:cNvSpPr txBox="1"/>
          <p:nvPr/>
        </p:nvSpPr>
        <p:spPr>
          <a:xfrm>
            <a:off x="3531750" y="419014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moving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00D6B-76C4-4EDD-9470-9D173EB7296B}"/>
              </a:ext>
            </a:extLst>
          </p:cNvPr>
          <p:cNvSpPr txBox="1"/>
          <p:nvPr/>
        </p:nvSpPr>
        <p:spPr>
          <a:xfrm>
            <a:off x="5743300" y="4401067"/>
            <a:ext cx="240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until the color sensor sees black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14CFF-A957-4D55-ADEF-B627C5E4A19F}"/>
              </a:ext>
            </a:extLst>
          </p:cNvPr>
          <p:cNvSpPr txBox="1"/>
          <p:nvPr/>
        </p:nvSpPr>
        <p:spPr>
          <a:xfrm>
            <a:off x="3400701" y="491350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Stop moving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1754</TotalTime>
  <Words>908</Words>
  <Application>Microsoft Macintosh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Gill Sans MT</vt:lpstr>
      <vt:lpstr>Helvetica Neue</vt:lpstr>
      <vt:lpstr>Menlo</vt:lpstr>
      <vt:lpstr>Times New Roman</vt:lpstr>
      <vt:lpstr>Wingdings 2</vt:lpstr>
      <vt:lpstr>Dividend</vt:lpstr>
      <vt:lpstr>Introduction to Color sensor</vt:lpstr>
      <vt:lpstr>Lesson Objectives</vt:lpstr>
      <vt:lpstr>What is a Color sensor?</vt:lpstr>
      <vt:lpstr>NOTE: ADB and sensing color</vt:lpstr>
      <vt:lpstr>Modifications to ADB</vt:lpstr>
      <vt:lpstr>How do you program with a color Sensor?</vt:lpstr>
      <vt:lpstr>Color sensor methods</vt:lpstr>
      <vt:lpstr>Challenge 1</vt:lpstr>
      <vt:lpstr>Challenge 1: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180</cp:revision>
  <dcterms:created xsi:type="dcterms:W3CDTF">2016-07-04T02:35:12Z</dcterms:created>
  <dcterms:modified xsi:type="dcterms:W3CDTF">2021-01-17T19:08:58Z</dcterms:modified>
</cp:coreProperties>
</file>