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271" r:id="rId4"/>
    <p:sldId id="272" r:id="rId5"/>
    <p:sldId id="276" r:id="rId6"/>
    <p:sldId id="289" r:id="rId7"/>
    <p:sldId id="280" r:id="rId8"/>
    <p:sldId id="279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D500"/>
    <a:srgbClr val="0EAE9F"/>
    <a:srgbClr val="13B09B"/>
    <a:srgbClr val="0290F8"/>
    <a:srgbClr val="FE59D0"/>
    <a:srgbClr val="F55455"/>
    <a:srgbClr val="FF9732"/>
    <a:srgbClr val="02B64E"/>
    <a:srgbClr val="1BC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13"/>
  </p:normalViewPr>
  <p:slideViewPr>
    <p:cSldViewPr snapToGrid="0" snapToObjects="1">
      <p:cViewPr varScale="1">
        <p:scale>
          <a:sx n="124" d="100"/>
          <a:sy n="124" d="100"/>
        </p:scale>
        <p:origin x="164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55622bee8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55622bee8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55622bee8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55622bee8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B1CD22C7-AD87-2946-89AB-95864818EE6F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31031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4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72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1/17/2021)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80550" y="274633"/>
            <a:ext cx="6014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80550" y="1803400"/>
            <a:ext cx="6014400" cy="42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∙"/>
              <a:defRPr sz="22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925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2021 Prime Lessons (primelessons.org) CC-BY-NC-SA.  (Last edit: 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E2A0B5-153B-894A-98D5-D16DC0CEFAC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14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2021 Prime Lessons (primelessons.org) CC-BY-NC-SA.  (Last edit: 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55705A-E337-FC4F-82CF-FEEBC57F772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D04B386-D953-FC45-97CA-E5338F029806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5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8CB7D8-EE5D-E546-BE85-727F7632C22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2F7E1-A865-0A40-B7EA-432D3B7C6BE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6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6FB0E4-E8AB-2849-A4AF-7363916D8FBA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5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1DCC12-2626-E94C-ACF9-165EE520BC4B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EFC6424-EDB7-5848-937A-B4E52ABA8CC8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4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1/17/2021)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EB7FB9-B791-744A-9ADB-4E0AF034C79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81940F-F639-F349-89EA-52791D5310A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07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2021 Prime Lessons (primelessons.org) CC-BY-NC-SA.  (Last edit: 1/17/2021)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7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1/17/2021)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2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2021 Prime Lessons (primelessons.org) CC-BY-NC-SA.  (Last edit: 1/17/2021)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CE0AAD-7966-CE4A-A70F-392ACEBDF33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76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  <p:sldLayoutId id="214748378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Expressions &amp; Conditionals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have your robot make choices</a:t>
            </a:r>
          </a:p>
          <a:p>
            <a:r>
              <a:rPr lang="en-US" dirty="0"/>
              <a:t>Learn how to use conditionals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1/17/2021)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s-419">
                <a:solidFill>
                  <a:schemeClr val="tx1"/>
                </a:solidFill>
              </a:rPr>
              <a:t>Expressions</a:t>
            </a:r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193" name="Google Shape;193;p28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6317430" cy="5082601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/>
              <a:t>Identify if something is True or False</a:t>
            </a:r>
          </a:p>
          <a:p>
            <a:pPr lvl="1"/>
            <a:r>
              <a:rPr lang="en-US"/>
              <a:t>Is the sky blue? → True</a:t>
            </a:r>
          </a:p>
          <a:p>
            <a:pPr lvl="1"/>
            <a:r>
              <a:rPr lang="en-US"/>
              <a:t>Is Newton still alive → False</a:t>
            </a:r>
          </a:p>
          <a:p>
            <a:r>
              <a:rPr lang="en-US"/>
              <a:t>In code, we can compare variables or two items to each other</a:t>
            </a:r>
          </a:p>
          <a:p>
            <a:r>
              <a:rPr lang="en-US"/>
              <a:t>There are different comparison operators</a:t>
            </a:r>
          </a:p>
          <a:p>
            <a:pPr lvl="1"/>
            <a:r>
              <a:rPr lang="en-US"/>
              <a:t>Equal (==), not equal (!=), greater than (&gt;), less than (&lt;), greater than or equal to (&gt;=), less than or equal to (&lt;=)</a:t>
            </a:r>
          </a:p>
          <a:p>
            <a:pPr lvl="1"/>
            <a:r>
              <a:rPr lang="en-US">
                <a:latin typeface="Muli"/>
                <a:ea typeface="Muli"/>
                <a:cs typeface="Muli"/>
                <a:sym typeface="Muli"/>
              </a:rPr>
              <a:t>Helpful tip: use “not” in front of an operator to inverse the value (i.e. True → False)</a:t>
            </a:r>
          </a:p>
          <a:p>
            <a:pPr lvl="1"/>
            <a:endParaRPr lang="en-US" dirty="0"/>
          </a:p>
        </p:txBody>
      </p:sp>
      <p:sp>
        <p:nvSpPr>
          <p:cNvPr id="191" name="Google Shape;191;p28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194" name="Google Shape;194;p28"/>
          <p:cNvSpPr txBox="1"/>
          <p:nvPr/>
        </p:nvSpPr>
        <p:spPr>
          <a:xfrm>
            <a:off x="6664850" y="2458500"/>
            <a:ext cx="2296270" cy="211869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print(x==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35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print(x==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>
              <a:lnSpc>
                <a:spcPct val="133333"/>
              </a:lnSpc>
            </a:pPr>
            <a:r>
              <a:rPr lang="es-419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s-419" sz="135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5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s-419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x==</a:t>
            </a:r>
            <a:r>
              <a:rPr lang="es-419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s-419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lang="es-419" sz="135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50424B-5A55-40B9-88A4-3960E113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1/17/2021)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s-419" dirty="0" err="1">
                <a:solidFill>
                  <a:schemeClr val="tx1"/>
                </a:solidFill>
              </a:rPr>
              <a:t>Combining</a:t>
            </a:r>
            <a:r>
              <a:rPr lang="es-419" dirty="0">
                <a:solidFill>
                  <a:schemeClr val="tx1"/>
                </a:solidFill>
              </a:rPr>
              <a:t> </a:t>
            </a:r>
            <a:r>
              <a:rPr lang="es-419" dirty="0" err="1">
                <a:solidFill>
                  <a:schemeClr val="tx1"/>
                </a:solidFill>
              </a:rPr>
              <a:t>expressions</a:t>
            </a:r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201" name="Google Shape;201;p29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6079865" cy="5082601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/>
              <a:t>Identify if two or more statements hold</a:t>
            </a:r>
          </a:p>
          <a:p>
            <a:pPr lvl="1"/>
            <a:r>
              <a:rPr lang="en-US"/>
              <a:t>Is the sky red AND Newton invented calculus? → False</a:t>
            </a:r>
          </a:p>
          <a:p>
            <a:pPr lvl="1"/>
            <a:r>
              <a:rPr lang="en-US"/>
              <a:t>Is the sky red OR Newton invented calculus? → True</a:t>
            </a:r>
          </a:p>
          <a:p>
            <a:r>
              <a:rPr lang="en-US"/>
              <a:t>Two operators to combine: “and”, “or”</a:t>
            </a:r>
          </a:p>
          <a:p>
            <a:pPr lvl="1"/>
            <a:r>
              <a:rPr lang="en-US"/>
              <a:t>Place in between statements to evaluate</a:t>
            </a:r>
          </a:p>
          <a:p>
            <a:pPr lvl="1"/>
            <a:r>
              <a:rPr lang="en-US"/>
              <a:t>Order of operation do apply (to an extent) so it is helpful to sometimes place parentheses around groups of statements</a:t>
            </a:r>
            <a:endParaRPr lang="en-US" dirty="0"/>
          </a:p>
        </p:txBody>
      </p:sp>
      <p:sp>
        <p:nvSpPr>
          <p:cNvPr id="202" name="Google Shape;202;p29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203" name="Google Shape;203;p29"/>
          <p:cNvSpPr txBox="1"/>
          <p:nvPr/>
        </p:nvSpPr>
        <p:spPr>
          <a:xfrm>
            <a:off x="6372225" y="2209800"/>
            <a:ext cx="2624400" cy="267127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print(x==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y==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35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print(x==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y==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35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print(x==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y==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35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2BFFD3-01FC-4B60-8945-44ED2F64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1/17/2021)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DFAF-A684-4430-96DD-0272D6E4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B322-4A52-46AA-8325-CC94EF0D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961933" cy="4929324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Ask the robot a question and do something different based on the answer. It is like a True/False Statement</a:t>
            </a:r>
          </a:p>
          <a:p>
            <a:r>
              <a:rPr lang="en-US"/>
              <a:t>Example: </a:t>
            </a:r>
          </a:p>
          <a:p>
            <a:pPr lvl="1"/>
            <a:r>
              <a:rPr lang="en-US"/>
              <a:t>If the robot detects black, move forward. Else, move backward. </a:t>
            </a:r>
          </a:p>
          <a:p>
            <a:r>
              <a:rPr lang="en-US"/>
              <a:t>An if statement requires an expression. If the output, is True, the code below will run</a:t>
            </a:r>
          </a:p>
          <a:p>
            <a:pPr marL="0" indent="0">
              <a:buNone/>
            </a:pPr>
            <a:r>
              <a:rPr lang="en-US" b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(expression):</a:t>
            </a:r>
          </a:p>
          <a:p>
            <a:pPr marL="0" indent="0"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Code</a:t>
            </a:r>
          </a:p>
          <a:p>
            <a:pPr marL="0" indent="0">
              <a:buNone/>
            </a:pP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/>
              <a:t>Note that the level of code indentation is very important in Python</a:t>
            </a:r>
          </a:p>
          <a:p>
            <a:pPr lvl="1"/>
            <a:r>
              <a:rPr lang="en-US"/>
              <a:t>All statements at the same level of indentation will be considered part of the block of code. Both 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16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"Yay!"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highlight>
                  <a:srgbClr val="FFFFFF"/>
                </a:highlight>
                <a:ea typeface="Courier New"/>
                <a:cs typeface="Courier New"/>
                <a:sym typeface="Courier New"/>
              </a:rPr>
              <a:t>and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print(</a:t>
            </a:r>
            <a:r>
              <a:rPr lang="en" sz="16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"x=7"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highlight>
                  <a:srgbClr val="FFFFFF"/>
                </a:highlight>
                <a:ea typeface="Courier New"/>
                <a:cs typeface="Courier New"/>
                <a:sym typeface="Courier New"/>
              </a:rPr>
              <a:t>run in the example on the right.</a:t>
            </a:r>
            <a:endParaRPr lang="en-US" b="0">
              <a:solidFill>
                <a:srgbClr val="000000"/>
              </a:solidFill>
              <a:effectLst/>
            </a:endParaRPr>
          </a:p>
          <a:p>
            <a:r>
              <a:rPr lang="en-US"/>
              <a:t>You can add an else statement to run code if the expression is False</a:t>
            </a:r>
          </a:p>
          <a:p>
            <a:pPr marL="0" indent="0">
              <a:buNone/>
            </a:pPr>
            <a:r>
              <a:rPr lang="en-US" b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(expression):</a:t>
            </a:r>
          </a:p>
          <a:p>
            <a:pPr marL="0" indent="0"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Code to run if True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00963E"/>
                </a:solidFill>
                <a:latin typeface="Consolas" panose="020B0609020204030204" pitchFamily="49" charset="0"/>
              </a:rPr>
              <a:t>Alternate </a:t>
            </a:r>
            <a:r>
              <a:rPr lang="en-US" b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Code if False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3C30F-5C3B-4D40-B83F-EDE97F88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46F1A-0070-4B1A-8974-7FA1B1E6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6" name="Google Shape;211;p30">
            <a:extLst>
              <a:ext uri="{FF2B5EF4-FFF2-40B4-BE49-F238E27FC236}">
                <a16:creationId xmlns:a16="http://schemas.microsoft.com/office/drawing/2014/main" id="{07EF9E66-444A-49DE-917D-284D1A6D7AD1}"/>
              </a:ext>
            </a:extLst>
          </p:cNvPr>
          <p:cNvSpPr txBox="1"/>
          <p:nvPr/>
        </p:nvSpPr>
        <p:spPr>
          <a:xfrm>
            <a:off x="6833475" y="1241653"/>
            <a:ext cx="2022600" cy="211869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(x ==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7)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"Yay!"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"x=7"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Output: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Yay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x=7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Google Shape;221;p31">
            <a:extLst>
              <a:ext uri="{FF2B5EF4-FFF2-40B4-BE49-F238E27FC236}">
                <a16:creationId xmlns:a16="http://schemas.microsoft.com/office/drawing/2014/main" id="{AFDB5D4B-72B3-49EE-90AA-1CD2ABB96C92}"/>
              </a:ext>
            </a:extLst>
          </p:cNvPr>
          <p:cNvSpPr txBox="1"/>
          <p:nvPr/>
        </p:nvSpPr>
        <p:spPr>
          <a:xfrm>
            <a:off x="6854475" y="3604668"/>
            <a:ext cx="2001600" cy="26091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(x ==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8)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"Yay!"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"x=7"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"boo"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highlight>
                  <a:schemeClr val="lt1"/>
                </a:highlight>
                <a:latin typeface="Muli"/>
                <a:ea typeface="Muli"/>
                <a:cs typeface="Muli"/>
                <a:sym typeface="Muli"/>
              </a:rPr>
              <a:t>Output: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6388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DFAF-A684-4430-96DD-0272D6E4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B322-4A52-46AA-8325-CC94EF0D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6524271" cy="4929324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elif</a:t>
            </a:r>
            <a:r>
              <a:rPr lang="en-US" dirty="0"/>
              <a:t> stands for “else if”. The </a:t>
            </a:r>
            <a:r>
              <a:rPr lang="en-US" dirty="0" err="1"/>
              <a:t>elif</a:t>
            </a:r>
            <a:r>
              <a:rPr lang="en-US" dirty="0"/>
              <a:t> condition can be used to check another condition, given the previous condition was False, and before resorting to the code in the else condition.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expression: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expression2: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 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chemeClr val="tx1"/>
                </a:solidFill>
                <a:effectLst/>
              </a:rPr>
              <a:t>Code 2 will only run if expression is false but expression2 is true.</a:t>
            </a:r>
          </a:p>
          <a:p>
            <a:r>
              <a:rPr lang="en-US" dirty="0">
                <a:solidFill>
                  <a:schemeClr val="tx1"/>
                </a:solidFill>
              </a:rPr>
              <a:t>You can use multiple </a:t>
            </a:r>
            <a:r>
              <a:rPr lang="en-US" dirty="0" err="1">
                <a:solidFill>
                  <a:schemeClr val="tx1"/>
                </a:solidFill>
              </a:rPr>
              <a:t>elif</a:t>
            </a:r>
            <a:r>
              <a:rPr lang="en-US" dirty="0">
                <a:solidFill>
                  <a:schemeClr val="tx1"/>
                </a:solidFill>
              </a:rPr>
              <a:t> statements in a row, but only one if and else statement.</a:t>
            </a:r>
            <a:endParaRPr lang="en-US" b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expression: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expression2: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 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expression3: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 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 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3C30F-5C3B-4D40-B83F-EDE97F88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46F1A-0070-4B1A-8974-7FA1B1E6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6" name="Google Shape;229;p32">
            <a:extLst>
              <a:ext uri="{FF2B5EF4-FFF2-40B4-BE49-F238E27FC236}">
                <a16:creationId xmlns:a16="http://schemas.microsoft.com/office/drawing/2014/main" id="{F39DE196-1E17-41E6-8E7F-5EFB7409E7BF}"/>
              </a:ext>
            </a:extLst>
          </p:cNvPr>
          <p:cNvSpPr txBox="1"/>
          <p:nvPr/>
        </p:nvSpPr>
        <p:spPr>
          <a:xfrm>
            <a:off x="6822124" y="1847400"/>
            <a:ext cx="2100000" cy="31632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(x ==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"Yay!"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"x=7"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(x==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"boo"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"sad"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highlight>
                  <a:schemeClr val="lt1"/>
                </a:highlight>
                <a:latin typeface="Muli"/>
                <a:ea typeface="Muli"/>
                <a:cs typeface="Muli"/>
                <a:sym typeface="Muli"/>
              </a:rPr>
              <a:t>Output: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4771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B313-00BE-4EF0-B284-89704604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Even or ODD?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F7CD3-BACF-4041-8035-C348127F5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6082083" cy="5082601"/>
          </a:xfrm>
        </p:spPr>
        <p:txBody>
          <a:bodyPr/>
          <a:lstStyle/>
          <a:p>
            <a:r>
              <a:rPr lang="en-US" dirty="0"/>
              <a:t>Create a variable x and assign it a value</a:t>
            </a:r>
          </a:p>
          <a:p>
            <a:r>
              <a:rPr lang="en-US" dirty="0"/>
              <a:t>Display the word “even” or “odd” depending on the value of  variable x </a:t>
            </a:r>
          </a:p>
          <a:p>
            <a:r>
              <a:rPr lang="en-US" dirty="0"/>
              <a:t>You will need to use the modulo operator, and an If Else Statement.</a:t>
            </a:r>
          </a:p>
          <a:p>
            <a:pPr lvl="1"/>
            <a:r>
              <a:rPr lang="en-US" dirty="0"/>
              <a:t>Modulo computes the remainder from division. For example,</a:t>
            </a:r>
            <a:br>
              <a:rPr lang="en-US" dirty="0"/>
            </a:br>
            <a:r>
              <a:rPr lang="en-US" dirty="0"/>
              <a:t>8 % 3 = 2 since you when you divide 8 by 3, you have a remainder of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5034C-2474-45E9-A9ED-1874AF31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8C948-94D6-4639-8565-B615F168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8E3F1-6A4D-4CAC-8510-5C0CF2E45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"/>
          <a:stretch/>
        </p:blipFill>
        <p:spPr>
          <a:xfrm>
            <a:off x="6580087" y="2451640"/>
            <a:ext cx="2041519" cy="197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6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D4B14-C813-431E-9543-47897F39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3F7AD-2CE3-4EFD-BC79-FE15A5A2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CF93E-CB54-4D4C-9082-5178017C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727C61A-3CF4-4EAF-B658-B6A5428C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0" dirty="0">
              <a:solidFill>
                <a:srgbClr val="00963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this imports the right libraries and creates a hub instance</a:t>
            </a:r>
            <a:b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spike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PrimeHub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LightMatrix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PrimeHub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this creates the variable x and set it to 51</a:t>
            </a:r>
            <a:b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x%2 computes the remainder when x is divided by 2. </a:t>
            </a:r>
            <a:b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 This should be 0 if x is even.</a:t>
            </a:r>
            <a:b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x%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hub.light_matrix.write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"even"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hub.light_matrix.write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"odd"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</a:t>
            </a:r>
            <a:r>
              <a:rPr lang="en-US" sz="1600"/>
              <a:t>and Sanjay Seshan</a:t>
            </a:r>
            <a:r>
              <a:rPr lang="en-US" sz="1600" dirty="0"/>
              <a:t> for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1/17/2021)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1755</TotalTime>
  <Words>1038</Words>
  <Application>Microsoft Macintosh PowerPoint</Application>
  <PresentationFormat>On-screen Show (4:3)</PresentationFormat>
  <Paragraphs>124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Gill Sans MT</vt:lpstr>
      <vt:lpstr>Helvetica Neue</vt:lpstr>
      <vt:lpstr>Muli</vt:lpstr>
      <vt:lpstr>Wingdings 2</vt:lpstr>
      <vt:lpstr>Dividend</vt:lpstr>
      <vt:lpstr>Expressions &amp; Conditionals</vt:lpstr>
      <vt:lpstr>Lesson Objectives</vt:lpstr>
      <vt:lpstr>Expressions</vt:lpstr>
      <vt:lpstr>Combining expressions</vt:lpstr>
      <vt:lpstr>Conditional Statements</vt:lpstr>
      <vt:lpstr>ELIF Statements</vt:lpstr>
      <vt:lpstr>Challenge: Even or ODD?</vt:lpstr>
      <vt:lpstr>Challenge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177</cp:revision>
  <dcterms:created xsi:type="dcterms:W3CDTF">2016-07-04T02:35:12Z</dcterms:created>
  <dcterms:modified xsi:type="dcterms:W3CDTF">2021-01-17T19:10:48Z</dcterms:modified>
</cp:coreProperties>
</file>