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75" r:id="rId2"/>
    <p:sldId id="434" r:id="rId3"/>
    <p:sldId id="433" r:id="rId4"/>
    <p:sldId id="435" r:id="rId5"/>
    <p:sldId id="416" r:id="rId6"/>
    <p:sldId id="437" r:id="rId7"/>
    <p:sldId id="432" r:id="rId8"/>
    <p:sldId id="375" r:id="rId9"/>
    <p:sldId id="376" r:id="rId10"/>
    <p:sldId id="431" r:id="rId11"/>
    <p:sldId id="438" r:id="rId12"/>
    <p:sldId id="43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281"/>
    <a:srgbClr val="DA15A3"/>
    <a:srgbClr val="FFD500"/>
    <a:srgbClr val="65D7FF"/>
    <a:srgbClr val="0EAE9F"/>
    <a:srgbClr val="13B09B"/>
    <a:srgbClr val="0290F8"/>
    <a:srgbClr val="FE59D0"/>
    <a:srgbClr val="F55455"/>
    <a:srgbClr val="FF9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9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3498-4132-3F43-9B21-A8D8C23AEDF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B895C1-D6B4-A141-BEED-15A87A007D5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729F03-2DD3-3B43-A266-B763EDC753A7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6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AB73E9-1946-694B-A131-33F73064CB0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EE2EF6-B929-4541-8CF6-83E426088F9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4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99EAE-A8AD-DB40-B4D4-8C26AE86EF8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E0A8D-7C68-6F4C-8A7B-3E0110FE7FF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67985-1144-834B-A7B1-6ECA4059613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A9EE1-7EE9-184F-92A7-895263DAFD7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23791B-4301-FF40-954A-7EFAB1E30FC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6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3C8ED-4410-9D4D-8EFF-1F9EE6EB5F1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robot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E898-83DB-4938-A1BC-282AB1B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Modes: brake vs. Hold vs. Coast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72E3-BAD2-4968-88D6-40962798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dirty="0"/>
              <a:t>– after move, bring motors to a hard stop</a:t>
            </a:r>
          </a:p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US" dirty="0"/>
              <a:t>– after move, bring motor to a hard stop and use motor power to counter any further movement until the motor is used again. You will not be able to move the motor by hand. </a:t>
            </a:r>
          </a:p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'coast'</a:t>
            </a:r>
            <a:r>
              <a:rPr lang="en-US" dirty="0"/>
              <a:t> – after move, allow motors to move due to momentum</a:t>
            </a:r>
          </a:p>
          <a:p>
            <a:r>
              <a:rPr lang="en-US" dirty="0"/>
              <a:t>In general, we will use 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US" dirty="0"/>
              <a:t> or 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dirty="0"/>
              <a:t> in most of our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17C7-BF4B-41DD-B21C-09228337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16BB-55AA-4856-B048-09BB4D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D660C-7A76-4474-B8E9-9279FEBD2999}"/>
              </a:ext>
            </a:extLst>
          </p:cNvPr>
          <p:cNvSpPr txBox="1"/>
          <p:nvPr/>
        </p:nvSpPr>
        <p:spPr>
          <a:xfrm>
            <a:off x="2286000" y="36244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D8009B"/>
                </a:solidFill>
                <a:latin typeface="Consolas" panose="020B0609020204030204" pitchFamily="49" charset="0"/>
              </a:rPr>
              <a:t>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09E0A-9E85-4CAD-9951-3182D1E6C1AE}"/>
              </a:ext>
            </a:extLst>
          </p:cNvPr>
          <p:cNvSpPr txBox="1"/>
          <p:nvPr/>
        </p:nvSpPr>
        <p:spPr>
          <a:xfrm>
            <a:off x="2086856" y="4243800"/>
            <a:ext cx="497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7F485-3A0A-426F-BD7C-74914985A669}"/>
              </a:ext>
            </a:extLst>
          </p:cNvPr>
          <p:cNvSpPr txBox="1"/>
          <p:nvPr/>
        </p:nvSpPr>
        <p:spPr>
          <a:xfrm>
            <a:off x="2149311" y="4657350"/>
            <a:ext cx="470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26A19-2519-492E-98CE-BCF6D2822FF0}"/>
              </a:ext>
            </a:extLst>
          </p:cNvPr>
          <p:cNvSpPr txBox="1"/>
          <p:nvPr/>
        </p:nvSpPr>
        <p:spPr>
          <a:xfrm>
            <a:off x="2086856" y="5070646"/>
            <a:ext cx="497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'coast'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D2A457-0956-49CB-824B-FD00ABF2A47D}"/>
              </a:ext>
            </a:extLst>
          </p:cNvPr>
          <p:cNvCxnSpPr>
            <a:cxnSpLocks/>
          </p:cNvCxnSpPr>
          <p:nvPr/>
        </p:nvCxnSpPr>
        <p:spPr>
          <a:xfrm>
            <a:off x="1960775" y="4088060"/>
            <a:ext cx="5227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Default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563584" cy="5082601"/>
          </a:xfrm>
        </p:spPr>
        <p:txBody>
          <a:bodyPr>
            <a:normAutofit/>
          </a:bodyPr>
          <a:lstStyle/>
          <a:p>
            <a:r>
              <a:rPr lang="en-US" dirty="0"/>
              <a:t>If no specific speed value is given as an input to the move method, the method will use the default speed</a:t>
            </a:r>
          </a:p>
          <a:p>
            <a:r>
              <a:rPr lang="en-US" dirty="0"/>
              <a:t>For example, the code below will move at 30 speed because no other speed is specified in the method call and 30 speed was set as the default speed.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0D61FC-CFE3-485D-A31C-D25326452B75}"/>
              </a:ext>
            </a:extLst>
          </p:cNvPr>
          <p:cNvSpPr txBox="1"/>
          <p:nvPr/>
        </p:nvSpPr>
        <p:spPr>
          <a:xfrm>
            <a:off x="1204388" y="3219344"/>
            <a:ext cx="64672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steering=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0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1DC-7464-4F8E-9514-32489A0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C9488-1B50-4D09-A368-54DEB53F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3715" cy="1295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Droid Bot IV, smaller wheels are used.  One rotation only moves 17.5cm. The default speed is, therefore, also set higher.</a:t>
            </a:r>
          </a:p>
          <a:p>
            <a:r>
              <a:rPr lang="en-US" dirty="0"/>
              <a:t>For ADB, the larger wheels are used. One rotation moves 27.6cm. The default speed is lower for additional control.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27C2A-991F-406F-90BB-F8E7E395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2DDC9-140C-49B0-8D55-87E2301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FBC9E-8685-414B-8DF5-5643CBA1AB5D}"/>
              </a:ext>
            </a:extLst>
          </p:cNvPr>
          <p:cNvSpPr txBox="1"/>
          <p:nvPr/>
        </p:nvSpPr>
        <p:spPr>
          <a:xfrm>
            <a:off x="3855953" y="2529991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Droid Bot 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7DA6B-7FBA-4190-97FE-17DE53EE2958}"/>
              </a:ext>
            </a:extLst>
          </p:cNvPr>
          <p:cNvSpPr txBox="1"/>
          <p:nvPr/>
        </p:nvSpPr>
        <p:spPr>
          <a:xfrm>
            <a:off x="3855953" y="4279593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50E3D-8A14-4131-9274-0E339D025C92}"/>
              </a:ext>
            </a:extLst>
          </p:cNvPr>
          <p:cNvSpPr txBox="1"/>
          <p:nvPr/>
        </p:nvSpPr>
        <p:spPr>
          <a:xfrm>
            <a:off x="1610381" y="2902548"/>
            <a:ext cx="5923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60567-811D-4F03-85AA-7670F0148CC8}"/>
              </a:ext>
            </a:extLst>
          </p:cNvPr>
          <p:cNvSpPr txBox="1"/>
          <p:nvPr/>
        </p:nvSpPr>
        <p:spPr>
          <a:xfrm>
            <a:off x="1610381" y="4650094"/>
            <a:ext cx="5923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27.6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7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F527-3878-4C6E-86D7-6116F855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68E7-D7DC-4167-8F96-55DA17CA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configure robot movement on a SPIKE Prime robot</a:t>
            </a:r>
          </a:p>
          <a:p>
            <a:r>
              <a:rPr lang="en-US" dirty="0"/>
              <a:t>Learn how to add you first lines to the programming canvas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8C1F-40D3-4079-8842-220AB35B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9C434-77FE-4650-965F-6D59A85C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7B2F9-269D-4196-8BAD-2FF16442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78" y="3429000"/>
            <a:ext cx="3427528" cy="24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D79-C954-48CD-BD57-6D1D77B1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configure your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1EE-0349-4CAB-928C-E3DE53F7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robot is different</a:t>
            </a:r>
          </a:p>
          <a:p>
            <a:r>
              <a:rPr lang="en-US" dirty="0"/>
              <a:t>Before you can program to move or turn, you need to first set how you have configured your robot:</a:t>
            </a:r>
          </a:p>
          <a:p>
            <a:pPr lvl="1"/>
            <a:r>
              <a:rPr lang="en-US" dirty="0"/>
              <a:t>What ports are the drive motors connected to?</a:t>
            </a:r>
          </a:p>
          <a:p>
            <a:pPr lvl="1"/>
            <a:r>
              <a:rPr lang="en-US" dirty="0"/>
              <a:t>What type of wheels are you using?</a:t>
            </a:r>
          </a:p>
          <a:p>
            <a:pPr lvl="1"/>
            <a:r>
              <a:rPr lang="en-US" dirty="0"/>
              <a:t>What fast do you want to move?</a:t>
            </a:r>
          </a:p>
          <a:p>
            <a:pPr lvl="1"/>
            <a:r>
              <a:rPr lang="en-US" dirty="0"/>
              <a:t>Do you want to stop immediately at the end of a move?</a:t>
            </a:r>
          </a:p>
          <a:p>
            <a:r>
              <a:rPr lang="en-US" dirty="0"/>
              <a:t>This information needs to be in every program you 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3482E-4173-4A02-8037-DE2BE8B3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DE4EA-6E01-41FF-AD88-46AF871D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20D8-CD19-4502-9A32-AA9B8D5C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connected to each port?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DBF7C-8827-47C3-80B3-4725A61B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6A339-F82D-4007-A1EC-D804E8CB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5AB88-3281-437A-A0DB-5267CB5D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19" y="3781302"/>
            <a:ext cx="3427528" cy="24413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C858F1-2591-4740-8B00-84FF3D862A2C}"/>
              </a:ext>
            </a:extLst>
          </p:cNvPr>
          <p:cNvGrpSpPr/>
          <p:nvPr/>
        </p:nvGrpSpPr>
        <p:grpSpPr>
          <a:xfrm>
            <a:off x="545686" y="3636133"/>
            <a:ext cx="3427528" cy="2475398"/>
            <a:chOff x="429977" y="3602040"/>
            <a:chExt cx="3427528" cy="2475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3A7037-74AB-4CD0-BF16-CF93A33C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77" y="3636133"/>
              <a:ext cx="3427528" cy="24413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2B90C2-0D0E-4AAF-8ACA-E3B31A6CA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45686" y="3995697"/>
              <a:ext cx="261138" cy="4379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D8487D-E5F9-4593-A7A5-C0563C045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52209" y="5349114"/>
              <a:ext cx="261138" cy="4379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C8958-3D02-4EF4-9BB9-C890DEDDF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6" t="67607" r="87638" b="14723"/>
            <a:stretch/>
          </p:blipFill>
          <p:spPr>
            <a:xfrm>
              <a:off x="3417212" y="4654883"/>
              <a:ext cx="322729" cy="43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FB5D72-9258-4EF9-BCC0-5BE2C45C2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55" t="68768" r="2319" b="18669"/>
            <a:stretch/>
          </p:blipFill>
          <p:spPr>
            <a:xfrm>
              <a:off x="437751" y="4684434"/>
              <a:ext cx="424984" cy="3446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0EBAE4-F2D9-4B42-BCBF-82E74C060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6" t="12560" r="86825" b="74720"/>
            <a:stretch/>
          </p:blipFill>
          <p:spPr>
            <a:xfrm>
              <a:off x="3437514" y="5349114"/>
              <a:ext cx="296762" cy="3047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0D50A4-6855-413E-BBCB-85AD4C682ED4}"/>
                </a:ext>
              </a:extLst>
            </p:cNvPr>
            <p:cNvSpPr txBox="1"/>
            <p:nvPr/>
          </p:nvSpPr>
          <p:spPr>
            <a:xfrm>
              <a:off x="733160" y="3602040"/>
              <a:ext cx="2821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Droid Bot IV Configuration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A79C66-99CF-4E48-83DC-CB39DDCC0E86}"/>
              </a:ext>
            </a:extLst>
          </p:cNvPr>
          <p:cNvSpPr txBox="1"/>
          <p:nvPr/>
        </p:nvSpPr>
        <p:spPr>
          <a:xfrm>
            <a:off x="6386152" y="3769289"/>
            <a:ext cx="141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ADB Default settings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506120-C7D2-493D-980C-16A93BC03A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23"/>
          <a:stretch/>
        </p:blipFill>
        <p:spPr>
          <a:xfrm>
            <a:off x="5470990" y="1684660"/>
            <a:ext cx="3118067" cy="1967295"/>
          </a:xfrm>
          <a:prstGeom prst="rect">
            <a:avLst/>
          </a:prstGeom>
        </p:spPr>
      </p:pic>
      <p:pic>
        <p:nvPicPr>
          <p:cNvPr id="17" name="Picture 16" descr="A close up of a toy&#10;&#10;Description automatically generated">
            <a:extLst>
              <a:ext uri="{FF2B5EF4-FFF2-40B4-BE49-F238E27FC236}">
                <a16:creationId xmlns:a16="http://schemas.microsoft.com/office/drawing/2014/main" id="{D5D09C68-EEAD-4130-A943-5FAC1E952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38" y="1334418"/>
            <a:ext cx="3417766" cy="2563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6A27CA-18F7-4302-8814-87526504E469}"/>
              </a:ext>
            </a:extLst>
          </p:cNvPr>
          <p:cNvSpPr txBox="1"/>
          <p:nvPr/>
        </p:nvSpPr>
        <p:spPr>
          <a:xfrm>
            <a:off x="7528113" y="1567326"/>
            <a:ext cx="89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93751-544D-4356-9F4A-338C3DA3D4CF}"/>
              </a:ext>
            </a:extLst>
          </p:cNvPr>
          <p:cNvSpPr txBox="1"/>
          <p:nvPr/>
        </p:nvSpPr>
        <p:spPr>
          <a:xfrm>
            <a:off x="2731430" y="1455415"/>
            <a:ext cx="14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Droid Bot 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CDE-7326-4F13-9B0F-010AAED6BFFD}"/>
              </a:ext>
            </a:extLst>
          </p:cNvPr>
          <p:cNvSpPr txBox="1"/>
          <p:nvPr/>
        </p:nvSpPr>
        <p:spPr>
          <a:xfrm>
            <a:off x="201728" y="4003836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F25AB-9831-4449-ADDE-4C77C233CE23}"/>
              </a:ext>
            </a:extLst>
          </p:cNvPr>
          <p:cNvSpPr txBox="1"/>
          <p:nvPr/>
        </p:nvSpPr>
        <p:spPr>
          <a:xfrm>
            <a:off x="283838" y="537193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49ACC-BE28-4A52-8D69-7554CC41E21C}"/>
              </a:ext>
            </a:extLst>
          </p:cNvPr>
          <p:cNvSpPr txBox="1"/>
          <p:nvPr/>
        </p:nvSpPr>
        <p:spPr>
          <a:xfrm>
            <a:off x="4994085" y="411428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2FEED-D455-47E7-AA64-68CA2329B2D4}"/>
              </a:ext>
            </a:extLst>
          </p:cNvPr>
          <p:cNvSpPr txBox="1"/>
          <p:nvPr/>
        </p:nvSpPr>
        <p:spPr>
          <a:xfrm>
            <a:off x="4994085" y="5419402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</p:spTree>
    <p:extLst>
      <p:ext uri="{BB962C8B-B14F-4D97-AF65-F5344CB8AC3E}">
        <p14:creationId xmlns:p14="http://schemas.microsoft.com/office/powerpoint/2010/main" val="77508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D909-918C-9E42-9362-D55F91E2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Movement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9749-535A-844C-917F-6213A60C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6263063" cy="51863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Before using movement methods, you must configure the robot first.  The below constructor (a special function that returns an object of the requested type) creates a </a:t>
            </a:r>
            <a:r>
              <a:rPr lang="en-US" dirty="0" err="1"/>
              <a:t>MotorPair</a:t>
            </a:r>
            <a:r>
              <a:rPr lang="en-US" dirty="0"/>
              <a:t> that can be used to move the robot.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MotorPair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left_motor_port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right_motor_port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/>
              <a:t>Determines which motors are connected to the left &amp; right wheels (change the settings for your robot). Whenever functions have 2 inputs for wheels – the first one is for the left wheel and second is for right.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The </a:t>
            </a:r>
            <a:r>
              <a:rPr lang="en-US" dirty="0" err="1"/>
              <a:t>MotorPair</a:t>
            </a:r>
            <a:r>
              <a:rPr lang="en-US" dirty="0"/>
              <a:t> type has 3 methods that further configure movement: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amount, 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unit=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'cm’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</a:br>
            <a:r>
              <a:rPr lang="en-GB" sz="1800" dirty="0"/>
              <a:t>Sets the ratio of one motor rotation to the distance travelled.</a:t>
            </a:r>
            <a:endParaRPr lang="en-US" sz="1800" dirty="0"/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set_default_speed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/>
              <a:t>Sets the “default” speed for move methods you may use later in the program.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D8009B"/>
                </a:solidFill>
                <a:latin typeface="Consolas" panose="020B0609020204030204" pitchFamily="49" charset="0"/>
              </a:rPr>
              <a:t>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/>
              <a:t>Determines what the robot does at the end of a move method (brake, hold position, or float).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methods definitions can be found in the Motor Pairs tab in the Knowledge Base.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EF38FA-172D-524E-BEBC-0A3805EB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B5A00-092D-4024-966B-D7D4187A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151915-3BAE-473C-9474-1B5BFCBB49AB}"/>
              </a:ext>
            </a:extLst>
          </p:cNvPr>
          <p:cNvGrpSpPr/>
          <p:nvPr/>
        </p:nvGrpSpPr>
        <p:grpSpPr>
          <a:xfrm>
            <a:off x="6423635" y="2700644"/>
            <a:ext cx="2564155" cy="1685362"/>
            <a:chOff x="6412239" y="2439081"/>
            <a:chExt cx="2014602" cy="13241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2CCEF7C-834D-492D-BE5F-D025AB43D18F}"/>
                </a:ext>
              </a:extLst>
            </p:cNvPr>
            <p:cNvGrpSpPr/>
            <p:nvPr/>
          </p:nvGrpSpPr>
          <p:grpSpPr>
            <a:xfrm>
              <a:off x="6438323" y="2439081"/>
              <a:ext cx="1267367" cy="1324154"/>
              <a:chOff x="6507213" y="1474042"/>
              <a:chExt cx="1267367" cy="1324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1122D2C-4D47-4029-8F4A-E717F89127F9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0" name="Rounded Rectangle 14">
                  <a:extLst>
                    <a:ext uri="{FF2B5EF4-FFF2-40B4-BE49-F238E27FC236}">
                      <a16:creationId xmlns:a16="http://schemas.microsoft.com/office/drawing/2014/main" id="{507020E4-B09D-43F0-A376-2009F9F16C1A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15">
                  <a:extLst>
                    <a:ext uri="{FF2B5EF4-FFF2-40B4-BE49-F238E27FC236}">
                      <a16:creationId xmlns:a16="http://schemas.microsoft.com/office/drawing/2014/main" id="{076AEFFD-93DC-489E-8590-E55B8C329988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65D7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2" name="Rounded Rectangle 16">
                  <a:extLst>
                    <a:ext uri="{FF2B5EF4-FFF2-40B4-BE49-F238E27FC236}">
                      <a16:creationId xmlns:a16="http://schemas.microsoft.com/office/drawing/2014/main" id="{D0D6CCAE-145A-4997-A904-2E4B2642C62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65D7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5F9179-3A27-4B0C-AA29-2354FB3C20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5B1542-4D6E-4F7D-AF88-01079C8A2E71}"/>
                  </a:ext>
                </a:extLst>
              </p:cNvPr>
              <p:cNvSpPr txBox="1"/>
              <p:nvPr/>
            </p:nvSpPr>
            <p:spPr>
              <a:xfrm>
                <a:off x="7294016" y="1474042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06CA1-D89A-4D08-BC98-41DF093CA217}"/>
                  </a:ext>
                </a:extLst>
              </p:cNvPr>
              <p:cNvSpPr txBox="1"/>
              <p:nvPr/>
            </p:nvSpPr>
            <p:spPr>
              <a:xfrm>
                <a:off x="7308960" y="2428864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1DAF77-FEF9-451B-9752-7B78D47774E6}"/>
                </a:ext>
              </a:extLst>
            </p:cNvPr>
            <p:cNvCxnSpPr/>
            <p:nvPr/>
          </p:nvCxnSpPr>
          <p:spPr>
            <a:xfrm>
              <a:off x="7745355" y="3021035"/>
              <a:ext cx="68148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83D143-9F92-4D9C-B264-BEC798CA90EC}"/>
                </a:ext>
              </a:extLst>
            </p:cNvPr>
            <p:cNvSpPr txBox="1"/>
            <p:nvPr/>
          </p:nvSpPr>
          <p:spPr>
            <a:xfrm>
              <a:off x="6438675" y="2469858"/>
              <a:ext cx="70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794E42-1926-4D78-9DD5-C7AD571AA532}"/>
                </a:ext>
              </a:extLst>
            </p:cNvPr>
            <p:cNvSpPr txBox="1"/>
            <p:nvPr/>
          </p:nvSpPr>
          <p:spPr>
            <a:xfrm>
              <a:off x="6412239" y="3421249"/>
              <a:ext cx="70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24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6892-BA2F-4018-AA75-36806A64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Pair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35B4-9D1F-4532-AB7A-913A0D32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</a:t>
            </a:r>
            <a:r>
              <a:rPr lang="en-US" dirty="0" err="1"/>
              <a:t>MotorPair</a:t>
            </a:r>
            <a:r>
              <a:rPr lang="en-US" dirty="0"/>
              <a:t>, both motors in the pair must be initialized.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683F1-6872-4104-85E9-D2D1F50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2ED8B-96AD-4466-ADFF-414AEE1A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F2AED-F26D-4F82-9AD9-6C879BF1BE72}"/>
              </a:ext>
            </a:extLst>
          </p:cNvPr>
          <p:cNvSpPr txBox="1"/>
          <p:nvPr/>
        </p:nvSpPr>
        <p:spPr>
          <a:xfrm>
            <a:off x="342900" y="2330581"/>
            <a:ext cx="8439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3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3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FF01F-7D60-465B-9104-7CA512C54D0C}"/>
              </a:ext>
            </a:extLst>
          </p:cNvPr>
          <p:cNvSpPr txBox="1"/>
          <p:nvPr/>
        </p:nvSpPr>
        <p:spPr>
          <a:xfrm>
            <a:off x="1285874" y="3624819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</a:t>
            </a:r>
            <a:r>
              <a:rPr lang="en-US" dirty="0" err="1"/>
              <a:t>MotorPair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A4408-CEF9-4C5A-87C4-53DF6E556ADF}"/>
              </a:ext>
            </a:extLst>
          </p:cNvPr>
          <p:cNvSpPr txBox="1"/>
          <p:nvPr/>
        </p:nvSpPr>
        <p:spPr>
          <a:xfrm>
            <a:off x="5476878" y="3619479"/>
            <a:ext cx="136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 of the left motor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E77B5-4AFD-4978-9511-676AE0A06E9A}"/>
              </a:ext>
            </a:extLst>
          </p:cNvPr>
          <p:cNvSpPr txBox="1"/>
          <p:nvPr/>
        </p:nvSpPr>
        <p:spPr>
          <a:xfrm>
            <a:off x="7154633" y="3624819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 of the right motor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922F5-D526-4C65-AAE1-C1F168554EF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052636" y="2915356"/>
            <a:ext cx="1" cy="709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B80C9D-1D40-4469-AF44-22F5842BBBD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157199" y="2828925"/>
            <a:ext cx="317113" cy="79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208CC3-9A07-46CB-87EA-D8AE2111821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04282" y="2834265"/>
            <a:ext cx="317114" cy="79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6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 Size and Movement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563584" cy="5082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move method for </a:t>
            </a:r>
            <a:r>
              <a:rPr lang="en-US" dirty="0" err="1"/>
              <a:t>MotorPair</a:t>
            </a:r>
            <a:r>
              <a:rPr lang="en-US" dirty="0"/>
              <a:t> moves the robot a specified distance (by default in CM)</a:t>
            </a:r>
          </a:p>
          <a:p>
            <a:pPr marL="0" indent="0" algn="ctr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motor_pair.move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amount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unit=</a:t>
            </a:r>
            <a:r>
              <a:rPr lang="en-GB" dirty="0">
                <a:solidFill>
                  <a:srgbClr val="D8009B"/>
                </a:solidFill>
                <a:latin typeface="Consolas" panose="020B0609020204030204" pitchFamily="49" charset="0"/>
              </a:rPr>
              <a:t>'cm'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steering=</a:t>
            </a:r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speed=</a:t>
            </a:r>
            <a:r>
              <a:rPr lang="en-US" dirty="0">
                <a:solidFill>
                  <a:srgbClr val="0078CC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However, prior to using this method, you have to tell the program the number of cm per rotation travelled using the </a:t>
            </a:r>
            <a:r>
              <a:rPr lang="en-US" dirty="0" err="1"/>
              <a:t>set_motor_rotation</a:t>
            </a:r>
            <a:r>
              <a:rPr lang="en-US" dirty="0"/>
              <a:t> method.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motor_pair.set_motor_r</a:t>
            </a:r>
            <a:r>
              <a:rPr lang="en-US" dirty="0" err="1">
                <a:latin typeface="Consolas" panose="020B0609020204030204" pitchFamily="49" charset="0"/>
              </a:rPr>
              <a:t>otat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ion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unit=</a:t>
            </a:r>
            <a:r>
              <a:rPr lang="en-US" dirty="0">
                <a:solidFill>
                  <a:srgbClr val="D8009B"/>
                </a:solidFill>
                <a:latin typeface="Consolas" panose="020B0609020204030204" pitchFamily="49" charset="0"/>
              </a:rPr>
              <a:t>'cm’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amount</a:t>
            </a:r>
            <a:r>
              <a:rPr lang="en-US" dirty="0"/>
              <a:t>:</a:t>
            </a:r>
            <a:r>
              <a:rPr lang="en-US" dirty="0">
                <a:sym typeface="Wingdings" panose="05000000000000000000" pitchFamily="2" charset="2"/>
              </a:rPr>
              <a:t> distance travelled in one rotation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Default: 17.6cm (small wheel)</a:t>
            </a:r>
          </a:p>
          <a:p>
            <a:pPr lvl="1"/>
            <a:r>
              <a:rPr lang="en-US" dirty="0"/>
              <a:t>unit: either ‘cm’ or ‘in’</a:t>
            </a:r>
          </a:p>
          <a:p>
            <a:endParaRPr lang="en-US" dirty="0"/>
          </a:p>
          <a:p>
            <a:r>
              <a:rPr lang="en-US" dirty="0"/>
              <a:t>You will need to calculate the 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 </a:t>
            </a:r>
            <a:r>
              <a:rPr lang="en-US" dirty="0"/>
              <a:t>value as it depends on what wheel you use. The next two slides explain different ways to calculate this value.</a:t>
            </a:r>
          </a:p>
          <a:p>
            <a:r>
              <a:rPr lang="en-US" dirty="0"/>
              <a:t>Note that you can use inches instead of centimeters if you prefer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CM Does The Robot Move in 1 Rotation?</a:t>
            </a:r>
            <a:br>
              <a:rPr lang="en-US" dirty="0"/>
            </a:br>
            <a:r>
              <a:rPr lang="en-US" dirty="0"/>
              <a:t>(Method 1)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782DB9-B396-463D-9997-54A4939B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7"/>
            <a:ext cx="8655536" cy="3945544"/>
          </a:xfrm>
        </p:spPr>
        <p:txBody>
          <a:bodyPr>
            <a:normAutofit/>
          </a:bodyPr>
          <a:lstStyle/>
          <a:p>
            <a:pPr marL="476100" indent="-342900">
              <a:buAutoNum type="arabicPeriod"/>
            </a:pPr>
            <a:r>
              <a:rPr lang="en-US" sz="1600" dirty="0"/>
              <a:t>Look up the wheel size in mm printed on your tire and divide by 10 to convert to cm (because 1cm=10mm)</a:t>
            </a:r>
          </a:p>
          <a:p>
            <a:pPr marL="476100" indent="-342900">
              <a:buAutoNum type="arabicPeriod"/>
            </a:pPr>
            <a:r>
              <a:rPr lang="en-US" sz="1600" dirty="0"/>
              <a:t>Multiply the answer in step 1 by </a:t>
            </a:r>
            <a:r>
              <a:rPr lang="el-GR" sz="1600" dirty="0"/>
              <a:t>π</a:t>
            </a:r>
            <a:r>
              <a:rPr lang="en-US" sz="1600" dirty="0"/>
              <a:t> (3.14) to compute circumference</a:t>
            </a:r>
          </a:p>
          <a:p>
            <a:pPr marL="476100" indent="-342900">
              <a:buAutoNum type="arabicPeriod"/>
            </a:pPr>
            <a:r>
              <a:rPr lang="en-US" sz="1600" dirty="0"/>
              <a:t>Use the value to set the motor rotation block</a:t>
            </a:r>
          </a:p>
          <a:p>
            <a:r>
              <a:rPr lang="en-US" sz="1400" b="1" dirty="0"/>
              <a:t>Example calculation using the standard small SPIKE Prime wheels (used in Droid Bot IV):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Small SPIKE Prime Wheels = 5.6cm in diameter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5.6cm × </a:t>
            </a:r>
            <a:r>
              <a:rPr lang="el-GR" sz="1400" dirty="0"/>
              <a:t>π</a:t>
            </a:r>
            <a:r>
              <a:rPr lang="en-US" sz="1400" dirty="0"/>
              <a:t> = 17.6cm per rotation</a:t>
            </a:r>
          </a:p>
          <a:p>
            <a:r>
              <a:rPr lang="en-US" sz="1400" b="1" dirty="0"/>
              <a:t>Example calculation using the standard large SPIKE Prime set wheels (used in ADB):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Large SPIKE Prime Wheels = 8.8 cm in diameter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8.8 cm × </a:t>
            </a:r>
            <a:r>
              <a:rPr lang="el-GR" sz="1400" dirty="0">
                <a:solidFill>
                  <a:schemeClr val="tx1"/>
                </a:solidFill>
              </a:rPr>
              <a:t>π</a:t>
            </a:r>
            <a:r>
              <a:rPr lang="en-US" sz="1400" dirty="0">
                <a:solidFill>
                  <a:schemeClr val="tx1"/>
                </a:solidFill>
              </a:rPr>
              <a:t> = 27.6 cm per rotation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2473" y="1577564"/>
            <a:ext cx="2366438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Helpful chart with common LEGO wheels and their diameters.</a:t>
            </a:r>
          </a:p>
          <a:p>
            <a:endParaRPr lang="en-US" sz="1100" dirty="0"/>
          </a:p>
          <a:p>
            <a:pPr algn="ctr"/>
            <a:r>
              <a:rPr lang="en-US" sz="1100" dirty="0"/>
              <a:t>http://wheels.sariel.pl/</a:t>
            </a:r>
          </a:p>
        </p:txBody>
      </p:sp>
      <p:pic>
        <p:nvPicPr>
          <p:cNvPr id="7" name="Picture 6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BFB56A4-ED92-400A-9F09-E258CEE1D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1" t="40444" r="29622"/>
          <a:stretch/>
        </p:blipFill>
        <p:spPr>
          <a:xfrm>
            <a:off x="187948" y="4591466"/>
            <a:ext cx="1594825" cy="1727503"/>
          </a:xfrm>
          <a:prstGeom prst="rect">
            <a:avLst/>
          </a:prstGeom>
        </p:spPr>
      </p:pic>
      <p:pic>
        <p:nvPicPr>
          <p:cNvPr id="11" name="Picture 10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D1E8E4D-CA43-439D-ABFF-8AD93E85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1" r="29622" b="59556"/>
          <a:stretch/>
        </p:blipFill>
        <p:spPr>
          <a:xfrm>
            <a:off x="7673056" y="4210989"/>
            <a:ext cx="1594825" cy="117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146BE-7560-4544-9A75-3D05004362D4}"/>
              </a:ext>
            </a:extLst>
          </p:cNvPr>
          <p:cNvSpPr txBox="1"/>
          <p:nvPr/>
        </p:nvSpPr>
        <p:spPr>
          <a:xfrm>
            <a:off x="1815632" y="5251697"/>
            <a:ext cx="536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7D00"/>
                </a:solidFill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7.6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D1029-72C0-469D-A0F3-4B414B266CB4}"/>
              </a:ext>
            </a:extLst>
          </p:cNvPr>
          <p:cNvSpPr txBox="1"/>
          <p:nvPr/>
        </p:nvSpPr>
        <p:spPr>
          <a:xfrm>
            <a:off x="2697285" y="4620654"/>
            <a:ext cx="536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17.6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5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CM Does The Robot Move in 1 Rotation?</a:t>
            </a:r>
            <a:br>
              <a:rPr lang="en-US" dirty="0"/>
            </a:br>
            <a:r>
              <a:rPr lang="en-US" dirty="0"/>
              <a:t>(Method 2)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0AE326F-B6AA-478E-97C3-700CAE3B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426145"/>
          </a:xfrm>
        </p:spPr>
        <p:txBody>
          <a:bodyPr>
            <a:normAutofit fontScale="92500" lnSpcReduction="20000"/>
          </a:bodyPr>
          <a:lstStyle/>
          <a:p>
            <a:pPr marL="0" lvl="1"/>
            <a:r>
              <a:rPr lang="en-US" sz="1900" dirty="0"/>
              <a:t>Use the Dashboard to view sensor data to find the Motor Degrees value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Put your ruler next to your wheel/robot at 0 centimeters (whatever part of the robot you use to align with 0, you should use to use to measure distance in step 2)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Roll your robot forward until the motor encoder reading (in the SPIKE software) reaches 1 rotation, or 360 degrees. Once you learn to program movement, you can program the robot to move 1 rotation forward.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Read the number of CM the robot moved along the ruler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Use the values to configure your robot’s movement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8" y="5010269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44030" y="4988732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evice, drawing&#10;&#10;Description automatically generated">
            <a:extLst>
              <a:ext uri="{FF2B5EF4-FFF2-40B4-BE49-F238E27FC236}">
                <a16:creationId xmlns:a16="http://schemas.microsoft.com/office/drawing/2014/main" id="{0C92C647-CC8A-4B75-B940-183C9CCC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3668460"/>
            <a:ext cx="3992473" cy="656239"/>
          </a:xfrm>
          <a:prstGeom prst="rect">
            <a:avLst/>
          </a:prstGeom>
        </p:spPr>
      </p:pic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9069811C-B843-4020-BDCA-18E5BC10E883}"/>
              </a:ext>
            </a:extLst>
          </p:cNvPr>
          <p:cNvSpPr/>
          <p:nvPr/>
        </p:nvSpPr>
        <p:spPr>
          <a:xfrm>
            <a:off x="1374075" y="3650925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64EBD953-A197-4400-B47D-769A68191138}"/>
              </a:ext>
            </a:extLst>
          </p:cNvPr>
          <p:cNvSpPr/>
          <p:nvPr/>
        </p:nvSpPr>
        <p:spPr>
          <a:xfrm>
            <a:off x="3904388" y="3605428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1B4FE4-6A1B-4437-942C-F1AF68B854A9}"/>
              </a:ext>
            </a:extLst>
          </p:cNvPr>
          <p:cNvGrpSpPr/>
          <p:nvPr/>
        </p:nvGrpSpPr>
        <p:grpSpPr>
          <a:xfrm>
            <a:off x="245029" y="4302848"/>
            <a:ext cx="1199001" cy="1371767"/>
            <a:chOff x="6507213" y="1384746"/>
            <a:chExt cx="1199001" cy="1371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166064-9261-4347-A7C4-94652D880FDA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8" name="Rounded Rectangle 14">
                <a:extLst>
                  <a:ext uri="{FF2B5EF4-FFF2-40B4-BE49-F238E27FC236}">
                    <a16:creationId xmlns:a16="http://schemas.microsoft.com/office/drawing/2014/main" id="{188B5556-418F-4C99-8AD1-EAD3478F86D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15">
                <a:extLst>
                  <a:ext uri="{FF2B5EF4-FFF2-40B4-BE49-F238E27FC236}">
                    <a16:creationId xmlns:a16="http://schemas.microsoft.com/office/drawing/2014/main" id="{F146A0A4-9967-4A3C-B771-EA64C66FEF07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Rounded Rectangle 16">
                <a:extLst>
                  <a:ext uri="{FF2B5EF4-FFF2-40B4-BE49-F238E27FC236}">
                    <a16:creationId xmlns:a16="http://schemas.microsoft.com/office/drawing/2014/main" id="{0BE36C37-9C89-47B2-A123-AF561EEAF0BD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2EE2C8-73C9-4AEE-9B78-9B42F5B629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A9488F-FC79-47D1-B9C0-FC5710733BF8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D864C0-5E5D-43EC-B2AC-D87504768B2F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11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1814</TotalTime>
  <Words>1567</Words>
  <Application>Microsoft Macintosh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Dividend</vt:lpstr>
      <vt:lpstr>Configuring robot Movement</vt:lpstr>
      <vt:lpstr>Lesson objectives</vt:lpstr>
      <vt:lpstr>Why configure your code?</vt:lpstr>
      <vt:lpstr>What is connected to each port?</vt:lpstr>
      <vt:lpstr>Configuring Movement Blocks</vt:lpstr>
      <vt:lpstr>Motor Pair Initialization</vt:lpstr>
      <vt:lpstr>Wheel Size and Movement configuration</vt:lpstr>
      <vt:lpstr>How Many CM Does The Robot Move in 1 Rotation? (Method 1)</vt:lpstr>
      <vt:lpstr>How Many CM Does The Robot Move in 1 Rotation? (Method 2)</vt:lpstr>
      <vt:lpstr>Stop Modes: brake vs. Hold vs. Coast</vt:lpstr>
      <vt:lpstr>Setting Default Speed</vt:lpstr>
      <vt:lpstr>Putting it together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241</cp:revision>
  <dcterms:created xsi:type="dcterms:W3CDTF">2016-07-04T02:35:12Z</dcterms:created>
  <dcterms:modified xsi:type="dcterms:W3CDTF">2021-01-17T19:39:56Z</dcterms:modified>
</cp:coreProperties>
</file>